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96" r:id="rId2"/>
    <p:sldId id="297" r:id="rId3"/>
    <p:sldId id="298" r:id="rId4"/>
    <p:sldId id="299" r:id="rId5"/>
    <p:sldId id="285" r:id="rId6"/>
    <p:sldId id="301" r:id="rId7"/>
    <p:sldId id="272" r:id="rId8"/>
    <p:sldId id="303" r:id="rId9"/>
    <p:sldId id="304" r:id="rId10"/>
    <p:sldId id="305" r:id="rId11"/>
    <p:sldId id="307" r:id="rId12"/>
    <p:sldId id="274" r:id="rId13"/>
    <p:sldId id="306" r:id="rId14"/>
    <p:sldId id="286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-48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41819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723782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16283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67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3667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99587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393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813949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1412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slow"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783579" y="-372950"/>
            <a:ext cx="5896500" cy="233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l">
              <a:lnSpc>
                <a:spcPct val="150000"/>
              </a:lnSpc>
              <a:spcAft>
                <a:spcPts val="1000"/>
              </a:spcAft>
              <a:buNone/>
              <a:tabLst>
                <a:tab pos="5939790" algn="l"/>
              </a:tabLst>
            </a:pPr>
            <a:r>
              <a:rPr lang="uk-UA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Програмна система для організації збору коштів. Серверна 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ч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астина для донорів та адміністраторів</a:t>
            </a:r>
            <a:endParaRPr sz="2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2028300" y="2945168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Бойченко М. Ю.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ПЗПІ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-2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Науковий керівник: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b="1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Ляпота</a:t>
            </a:r>
            <a:r>
              <a:rPr lang="ru-UA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В. М.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u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червня 202</a:t>
            </a:r>
            <a:r>
              <a:rPr lang="ru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/>
              <a:t>Алгоритми та методи</a:t>
            </a:r>
            <a:r>
              <a:rPr lang="ru-RU" sz="3200" dirty="0"/>
              <a:t> 2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2CC14-19A6-49D4-8F3D-9067F36922B8}"/>
              </a:ext>
            </a:extLst>
          </p:cNvPr>
          <p:cNvSpPr txBox="1"/>
          <p:nvPr/>
        </p:nvSpPr>
        <p:spPr>
          <a:xfrm>
            <a:off x="373380" y="2318645"/>
            <a:ext cx="54483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OAuth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+ JWT </a:t>
            </a:r>
            <a:r>
              <a:rPr lang="ru-RU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pip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e</a:t>
            </a:r>
            <a:r>
              <a:rPr lang="ru-RU" sz="18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line</a:t>
            </a:r>
            <a:r>
              <a:rPr lang="ru-RU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endParaRPr lang="uk-UA" sz="18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8" name="Image 14">
            <a:extLst>
              <a:ext uri="{FF2B5EF4-FFF2-40B4-BE49-F238E27FC236}">
                <a16:creationId xmlns:a16="http://schemas.microsoft.com/office/drawing/2014/main" id="{6D0A80E2-9F4C-41AE-9707-D021DA998E8C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9929" y="810736"/>
            <a:ext cx="6397945" cy="37544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02225969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131175" y="-9764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/>
              <a:t>Алгоритми та методи</a:t>
            </a:r>
            <a:r>
              <a:rPr lang="ru-RU" sz="3200" dirty="0"/>
              <a:t> 3 (приклад коду)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C2CC14-19A6-49D4-8F3D-9067F36922B8}"/>
              </a:ext>
            </a:extLst>
          </p:cNvPr>
          <p:cNvSpPr txBox="1"/>
          <p:nvPr/>
        </p:nvSpPr>
        <p:spPr>
          <a:xfrm>
            <a:off x="1131175" y="3911711"/>
            <a:ext cx="248254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Надсилання сповіщень про створення збору через </a:t>
            </a:r>
            <a:r>
              <a:rPr lang="en-US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SignalR</a:t>
            </a:r>
            <a:r>
              <a:rPr lang="en-US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Hub</a:t>
            </a:r>
            <a:endParaRPr lang="uk-UA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AFCD193-B432-44F3-A3B2-59CE72006F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1519" y="1035504"/>
            <a:ext cx="4355166" cy="274257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6531C84-5EBB-48BE-A823-04CF2D1E92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682524"/>
            <a:ext cx="4731519" cy="154614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4BFAC87-C30E-4081-A333-DB0B7FC065FE}"/>
              </a:ext>
            </a:extLst>
          </p:cNvPr>
          <p:cNvSpPr txBox="1"/>
          <p:nvPr/>
        </p:nvSpPr>
        <p:spPr>
          <a:xfrm>
            <a:off x="5862694" y="3911711"/>
            <a:ext cx="2102075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Сповіщення на пошту </a:t>
            </a:r>
            <a:r>
              <a:rPr lang="uk-UA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після створення </a:t>
            </a:r>
            <a:r>
              <a:rPr lang="uk-UA" dirty="0" err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донату</a:t>
            </a:r>
            <a:r>
              <a:rPr lang="uk-UA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на збір</a:t>
            </a:r>
          </a:p>
        </p:txBody>
      </p:sp>
    </p:spTree>
    <p:extLst>
      <p:ext uri="{BB962C8B-B14F-4D97-AF65-F5344CB8AC3E}">
        <p14:creationId xmlns:p14="http://schemas.microsoft.com/office/powerpoint/2010/main" val="138666436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443925" y="-213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RU" sz="3200" dirty="0"/>
              <a:t>Т</a:t>
            </a:r>
            <a:r>
              <a:rPr lang="ru-UA" sz="3200" dirty="0" err="1"/>
              <a:t>естування</a:t>
            </a:r>
            <a:endParaRPr lang="ru-RU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547391C-DF88-475C-BE26-C4BC7ADD1B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49" y="721628"/>
            <a:ext cx="3610116" cy="31945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89428C0-37C1-46E7-A95F-D93A800374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8449" y="721628"/>
            <a:ext cx="3379460" cy="319468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98C5EF-EDFD-4704-9DA8-60DF758AE654}"/>
              </a:ext>
            </a:extLst>
          </p:cNvPr>
          <p:cNvSpPr txBox="1"/>
          <p:nvPr/>
        </p:nvSpPr>
        <p:spPr>
          <a:xfrm>
            <a:off x="5250180" y="3958484"/>
            <a:ext cx="4572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сповіщень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атрибутів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ролей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категорій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тестування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дешборду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 юзерам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пуш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нотіфікейшени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28616D-7941-4CDD-971F-ED1D527FEC18}"/>
              </a:ext>
            </a:extLst>
          </p:cNvPr>
          <p:cNvSpPr txBox="1"/>
          <p:nvPr/>
        </p:nvSpPr>
        <p:spPr>
          <a:xfrm>
            <a:off x="1089919" y="3958484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естування</a:t>
            </a: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редагування</a:t>
            </a: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користувача</a:t>
            </a: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 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авторизація</a:t>
            </a:r>
            <a:endParaRPr lang="ru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uk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еревірка</a:t>
            </a:r>
            <a:r>
              <a:rPr lang="ru-UA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валідації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донату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перевірка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редіректу</a:t>
            </a:r>
            <a:endParaRPr lang="uk-UA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17845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9423" y="-49461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Майбутнє</a:t>
            </a:r>
            <a:r>
              <a:rPr lang="ru-UA" sz="3200" dirty="0"/>
              <a:t> вдосконалення системи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A4F24-E759-4A73-9ECF-E9117BD430EC}"/>
              </a:ext>
            </a:extLst>
          </p:cNvPr>
          <p:cNvSpPr txBox="1"/>
          <p:nvPr/>
        </p:nvSpPr>
        <p:spPr>
          <a:xfrm>
            <a:off x="1131175" y="1040599"/>
            <a:ext cx="7004920" cy="2951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Розширення авторизації</a:t>
            </a:r>
            <a:r>
              <a:rPr lang="ru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uk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із</a:t>
            </a:r>
            <a:r>
              <a:rPr lang="en-US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Meta Login API, Apple Id</a:t>
            </a:r>
            <a:r>
              <a:rPr lang="uk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та інших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Впровадити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чат-бот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підтримки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базі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AI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Багатомовний інтерфейс із підтримкою української, англійської та інших мов.</a:t>
            </a:r>
            <a:endParaRPr lang="uk-UA" sz="18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Додати версію </a:t>
            </a:r>
            <a:r>
              <a:rPr lang="uk-UA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двофакторної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аутентифікацію через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SMS 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TOTP</a:t>
            </a:r>
            <a:r>
              <a:rPr lang="uk-UA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Інтеграція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CRM-системами та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маркетинговими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платформами через REST API </a:t>
            </a:r>
            <a:r>
              <a:rPr lang="ru-RU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вебхуки</a:t>
            </a:r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8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61052054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73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5A4F24-E759-4A73-9ECF-E9117BD430EC}"/>
              </a:ext>
            </a:extLst>
          </p:cNvPr>
          <p:cNvSpPr txBox="1"/>
          <p:nvPr/>
        </p:nvSpPr>
        <p:spPr>
          <a:xfrm>
            <a:off x="736272" y="885711"/>
            <a:ext cx="7795455" cy="3372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buClr>
                <a:schemeClr val="dk1"/>
              </a:buClr>
              <a:buSzPts val="1800"/>
            </a:pP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У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результаті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розробки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системи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саме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модулю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донорів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та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адміністраторів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–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було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uk-UA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створено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програмну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систему для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організації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збору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коштів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яка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передбачає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повноцінний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набір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функцій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для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взаємодії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з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користувачами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донорами,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адміністраторами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та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зовнішніми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сервісами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Основну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увагу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під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час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роботи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було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приділено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проєктуванню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модулів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реєстрації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та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авторизації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користувачів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(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включаючи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можливість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інтеграції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з Google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OAuth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2.0),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структури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ведення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історії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донатів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формування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профілів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логіки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системи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сповіщень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— як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email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і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push‑повідомлень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а також модулю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адміністрування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для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валідації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ініціатив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аналізу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й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адмініструванню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зборів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та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активності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RU" sz="1600" dirty="0" err="1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юзерів</a:t>
            </a:r>
            <a:r>
              <a:rPr lang="ru-RU" sz="16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.</a:t>
            </a:r>
            <a:endParaRPr lang="uk-UA" sz="16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93162604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68925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</a:t>
            </a:r>
            <a:r>
              <a:rPr lang="ru-UA" sz="3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734581" y="1042988"/>
            <a:ext cx="7589288" cy="35641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 indent="461963" algn="just">
              <a:lnSpc>
                <a:spcPct val="10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Об’єкт розробки – програмна система із серверною та мобільною частинами для організації збору коштів на соціальні, екологічні й медичні ініціативи.</a:t>
            </a:r>
          </a:p>
          <a:p>
            <a:pPr marL="444500" indent="461963" algn="just">
              <a:lnSpc>
                <a:spcPct val="10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 розробки – створити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масштабовну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безпечну платформу, що забезпечує реєстрацію користувачів, ведення донорських профілів, автоматизовану розсилку сповіщень і адміністративний моніторинг активності.</a:t>
            </a:r>
          </a:p>
          <a:p>
            <a:pPr marL="444500" indent="461963">
              <a:lnSpc>
                <a:spcPct val="100000"/>
              </a:lnSpc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Метод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реалізації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стек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технологій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.NET (C#),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Entity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Framework Core,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ASP.NET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ASP.NET Core Web API,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2.0.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88830" y="-10800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Аналіз існуючих рішень та проблем</a:t>
            </a:r>
            <a:endParaRPr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9">
            <a:extLst>
              <a:ext uri="{FF2B5EF4-FFF2-40B4-BE49-F238E27FC236}">
                <a16:creationId xmlns:a16="http://schemas.microsoft.com/office/drawing/2014/main" id="{78944A9A-D912-49CC-A0BB-B7B49669E5A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411248" y="2917303"/>
            <a:ext cx="3375738" cy="158686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993081-49ED-4301-B082-840F80460EDA}"/>
              </a:ext>
            </a:extLst>
          </p:cNvPr>
          <p:cNvSpPr txBox="1"/>
          <p:nvPr/>
        </p:nvSpPr>
        <p:spPr>
          <a:xfrm>
            <a:off x="268925" y="767261"/>
            <a:ext cx="481107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Donate24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Переваги: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Велика кількість функціоналу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Розвинена система</a:t>
            </a:r>
          </a:p>
          <a:p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Недоліки:</a:t>
            </a:r>
          </a:p>
          <a:p>
            <a:pPr marL="285750" indent="-285750"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Підозри ш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ахрайств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а, недовіра користувачів</a:t>
            </a:r>
            <a:endParaRPr lang="ru-UA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uk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Переускладнений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інтерфейс</a:t>
            </a:r>
          </a:p>
          <a:p>
            <a:pPr marL="285750" indent="-285750">
              <a:buFontTx/>
              <a:buChar char="-"/>
            </a:pP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Недостача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прозорості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2050" name="Picture 2" descr="The “Jar” from monobank">
            <a:extLst>
              <a:ext uri="{FF2B5EF4-FFF2-40B4-BE49-F238E27FC236}">
                <a16:creationId xmlns:a16="http://schemas.microsoft.com/office/drawing/2014/main" id="{2F76B2EC-34A8-4466-8F29-7BF55AE16F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09" y="2689847"/>
            <a:ext cx="2041779" cy="2041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DA6C80-98EF-4766-8658-596FB6857A59}"/>
              </a:ext>
            </a:extLst>
          </p:cNvPr>
          <p:cNvSpPr txBox="1"/>
          <p:nvPr/>
        </p:nvSpPr>
        <p:spPr>
          <a:xfrm>
            <a:off x="4910107" y="811969"/>
            <a:ext cx="39993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sz="16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М</a:t>
            </a:r>
            <a:r>
              <a:rPr lang="en-US" sz="1600" spc="-1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onobank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spc="-1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</a:t>
            </a:r>
            <a:r>
              <a:rPr lang="en-US" sz="1600" spc="-1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ar</a:t>
            </a:r>
            <a:endParaRPr lang="uk-UA" sz="1600" spc="-1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uk-UA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Переваги: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uk-UA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Зручний інтерфейс</a:t>
            </a:r>
            <a:endParaRPr lang="en-US" sz="16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r>
              <a:rPr lang="uk-UA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 </a:t>
            </a:r>
            <a:r>
              <a:rPr lang="uk-UA" sz="16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задонатити</a:t>
            </a:r>
            <a:r>
              <a:rPr lang="uk-UA"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авторизації</a:t>
            </a:r>
            <a:endParaRPr lang="uk-UA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Недоліки: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Обмежений перегляд деталей</a:t>
            </a:r>
            <a:endParaRPr lang="en-US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pPr marL="285750" indent="-285750">
              <a:buFontTx/>
              <a:buChar char="-"/>
            </a:pP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Відсутність належного контролю сборів</a:t>
            </a: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131175" y="-4135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600" dirty="0"/>
              <a:t>Постановка задачі та опис системи</a:t>
            </a:r>
            <a:endParaRPr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59300" y="1005500"/>
            <a:ext cx="60510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збор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створення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ініціатив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як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загальних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маркерів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специфіки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сборів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проведення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пожертв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проглядання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результатів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Вимоги по функціоналу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Модуль користувачів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(авторизація, редагування профілю, верифікація)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Сповіщення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(тригер на створення зборів по підписці на сбори, налаштування сповіщень, механізм підписки)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Адмін-панель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(перевірка сборів, редагування категорій та блокування ініціатив та сборів + моніторинг користувачів в системі)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endParaRPr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0">
            <a:extLst>
              <a:ext uri="{FF2B5EF4-FFF2-40B4-BE49-F238E27FC236}">
                <a16:creationId xmlns:a16="http://schemas.microsoft.com/office/drawing/2014/main" id="{CD0B51B7-17EC-864C-626E-E1E24E2B9F5C}"/>
              </a:ext>
            </a:extLst>
          </p:cNvPr>
          <p:cNvPicPr>
            <a:picLocks/>
          </p:cNvPicPr>
          <p:nvPr/>
        </p:nvPicPr>
        <p:blipFill>
          <a:blip r:embed="rId4" cstate="print"/>
          <a:srcRect l="689" t="15508" r="2280" b="12819"/>
          <a:stretch/>
        </p:blipFill>
        <p:spPr>
          <a:xfrm>
            <a:off x="6500813" y="863200"/>
            <a:ext cx="1743075" cy="3909061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159300" y="319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506956" y="1348597"/>
            <a:ext cx="2758071" cy="25992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Net LTS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MSSQL,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PostgreSQL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EFCore</a:t>
            </a:r>
            <a:endParaRPr lang="en-US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l" rtl="0">
              <a:spcBef>
                <a:spcPts val="150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OAuth 2.0</a:t>
            </a: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1500"/>
              <a:buChar char="-"/>
            </a:pPr>
            <a:endParaRPr sz="15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2" descr="Install .NET on Windows - .NET | Microsoft Learn">
            <a:extLst>
              <a:ext uri="{FF2B5EF4-FFF2-40B4-BE49-F238E27FC236}">
                <a16:creationId xmlns:a16="http://schemas.microsoft.com/office/drawing/2014/main" id="{738A61C0-0D2B-409E-BFB9-87B1256E4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54" y="1225225"/>
            <a:ext cx="1574292" cy="1574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Конфигурация сущностей в EF Core / Хабр">
            <a:extLst>
              <a:ext uri="{FF2B5EF4-FFF2-40B4-BE49-F238E27FC236}">
                <a16:creationId xmlns:a16="http://schemas.microsoft.com/office/drawing/2014/main" id="{A61A6A14-B08A-4924-87B6-2DF192D7C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349" y="1225225"/>
            <a:ext cx="1594961" cy="971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is OAuth 2.0?">
            <a:extLst>
              <a:ext uri="{FF2B5EF4-FFF2-40B4-BE49-F238E27FC236}">
                <a16:creationId xmlns:a16="http://schemas.microsoft.com/office/drawing/2014/main" id="{E9DCC9CC-1983-42AC-A409-73AD454B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84854" y="3161542"/>
            <a:ext cx="2134281" cy="1331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ostgreSQL - Wikipedia">
            <a:extLst>
              <a:ext uri="{FF2B5EF4-FFF2-40B4-BE49-F238E27FC236}">
                <a16:creationId xmlns:a16="http://schemas.microsoft.com/office/drawing/2014/main" id="{2D3257D2-7DE7-4096-9ADD-D200B38F4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445" y="3194556"/>
            <a:ext cx="1188544" cy="1225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6673269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79560" y="268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lang="ru-RU" sz="3200" b="1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12" descr="Изображение выглядит как текст, диаграмма, круг, снимок экрана  Автоматически созданное описание">
            <a:extLst>
              <a:ext uri="{FF2B5EF4-FFF2-40B4-BE49-F238E27FC236}">
                <a16:creationId xmlns:a16="http://schemas.microsoft.com/office/drawing/2014/main" id="{F7EAFE9A-B29C-4A27-AC3F-1B907E99BE55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559" y="1027569"/>
            <a:ext cx="3894625" cy="32319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94CA4D-2CD2-4C1C-A71F-58350A74F29A}"/>
              </a:ext>
            </a:extLst>
          </p:cNvPr>
          <p:cNvSpPr txBox="1"/>
          <p:nvPr/>
        </p:nvSpPr>
        <p:spPr>
          <a:xfrm>
            <a:off x="4028184" y="3193880"/>
            <a:ext cx="5045282" cy="1768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15000"/>
              </a:lnSpc>
              <a:spcBef>
                <a:spcPts val="1500"/>
              </a:spcBef>
              <a:buClr>
                <a:schemeClr val="dk1"/>
              </a:buClr>
              <a:buSzPts val="1800"/>
            </a:pPr>
            <a:r>
              <a:rPr lang="ru-RU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Clean-architecture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– в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нашій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системі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забезпечуєтся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Domain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який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відповідає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за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основні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r>
              <a:rPr lang="ru-UA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моделі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Application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який є основним механізмом забезпечення логіки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Persistance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це робота з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і сховищами даних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API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єндпоінт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и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додатку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компонентні моделі 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DTO</a:t>
            </a:r>
            <a:r>
              <a:rPr lang="uk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, </a:t>
            </a:r>
            <a:r>
              <a:rPr lang="en-US" sz="1600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Infrastracture</a:t>
            </a:r>
            <a:r>
              <a:rPr lang="en-US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- </a:t>
            </a:r>
            <a:r>
              <a:rPr lang="ru-UA" sz="1600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абстракції</a:t>
            </a:r>
            <a:endParaRPr lang="uk-UA" sz="1600" dirty="0">
              <a:solidFill>
                <a:srgbClr val="0D0D0D"/>
              </a:solidFill>
              <a:highlight>
                <a:srgbClr val="FFFFFF"/>
              </a:highlight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7F48E9F-3D4E-4E64-91C9-D6F2B50F97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8184" y="1237820"/>
            <a:ext cx="5116661" cy="181846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105612" y="-1405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UA" sz="3200" dirty="0" err="1"/>
              <a:t>Файлова</a:t>
            </a:r>
            <a:r>
              <a:rPr lang="ru-UA" sz="3200" dirty="0"/>
              <a:t> структура</a:t>
            </a:r>
            <a:endParaRPr lang="ru-RU"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163975" y="709260"/>
            <a:ext cx="6260638" cy="35578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lnSpc>
                <a:spcPct val="135000"/>
              </a:lnSpc>
              <a:buNone/>
            </a:pP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нашій системі реалізовано чітку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Clean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поділом на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проєкти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 ролями: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Fun.Application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містить бізнес-логіку у вигляді сервісів (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DonateService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InitiativeService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TokenService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UserService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інтерфейсів для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IFun.Services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IRepositories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IUnitOfWork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і DTO (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ComponentModels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які служать для передачі даних між шарами;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Fun.Domain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описує доменні сутності у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Fun.Models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що є чистими моделями без залежності від інфраструктури — це основа бізнес- логіки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8" name="Image 13">
            <a:extLst>
              <a:ext uri="{FF2B5EF4-FFF2-40B4-BE49-F238E27FC236}">
                <a16:creationId xmlns:a16="http://schemas.microsoft.com/office/drawing/2014/main" id="{E6BAEA57-6131-4170-A84C-412918E9887B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05600" y="215900"/>
            <a:ext cx="2169475" cy="4725350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F4497AB-3AFA-4E31-B15D-A6856133BA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879" y="3577851"/>
            <a:ext cx="1259081" cy="410262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E2CB38A-6EE8-423E-A9CA-0C64FDAB53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13791" y="3753449"/>
            <a:ext cx="1409868" cy="60605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8295F0A-53B7-4F80-9772-AD1F74B934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66148" y="4134554"/>
            <a:ext cx="1204816" cy="3574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5094F5E-A078-47E2-9A10-1124254713BD}"/>
              </a:ext>
            </a:extLst>
          </p:cNvPr>
          <p:cNvSpPr txBox="1"/>
          <p:nvPr/>
        </p:nvSpPr>
        <p:spPr>
          <a:xfrm>
            <a:off x="1330477" y="4485589"/>
            <a:ext cx="491066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Певні ч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астини структури системи для специфіки роботи з юзером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53711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459425" y="-1600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Структура </a:t>
            </a:r>
            <a:r>
              <a:rPr lang="ru-RU" sz="3200" dirty="0" err="1"/>
              <a:t>бази</a:t>
            </a:r>
            <a:r>
              <a:rPr lang="ru-RU" sz="3200" dirty="0"/>
              <a:t> </a:t>
            </a:r>
            <a:r>
              <a:rPr lang="ru-RU" sz="3200" dirty="0" err="1"/>
              <a:t>даних</a:t>
            </a:r>
            <a:r>
              <a:rPr lang="ru-RU" sz="3200" dirty="0"/>
              <a:t> 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7A5893-A7E0-4018-A395-55BF89DEE4F6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04789" y="1254930"/>
            <a:ext cx="4234424" cy="24003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8B1FFD63-9531-4034-ABED-0FE90FE2788C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4572000" y="898420"/>
            <a:ext cx="4306425" cy="3113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980308A-87F0-4B46-933D-BC49AF14FF6B}"/>
              </a:ext>
            </a:extLst>
          </p:cNvPr>
          <p:cNvSpPr txBox="1"/>
          <p:nvPr/>
        </p:nvSpPr>
        <p:spPr>
          <a:xfrm>
            <a:off x="1427584" y="4084991"/>
            <a:ext cx="20299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Загальн</a:t>
            </a:r>
            <a:r>
              <a:rPr lang="uk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 відносини між сутностями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EF9888-72F1-459E-A397-7C4E28BFFB9A}"/>
              </a:ext>
            </a:extLst>
          </p:cNvPr>
          <p:cNvSpPr txBox="1"/>
          <p:nvPr/>
        </p:nvSpPr>
        <p:spPr>
          <a:xfrm>
            <a:off x="4439212" y="413115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Детальні</a:t>
            </a:r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сутності</a:t>
            </a:r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із</a:t>
            </a:r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полями та </a:t>
            </a:r>
            <a:r>
              <a:rPr lang="ru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приховані</a:t>
            </a:r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UA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таблиці</a:t>
            </a:r>
            <a:r>
              <a:rPr lang="ru-UA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Identity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608944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372045" y="-153574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ru-UA" sz="3200" dirty="0"/>
              <a:t>Алгоритми та методи</a:t>
            </a:r>
            <a:r>
              <a:rPr lang="ru-RU" sz="3200" dirty="0"/>
              <a:t> 1</a:t>
            </a:r>
            <a:endParaRPr lang="ru-UA"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8">
            <a:extLst>
              <a:ext uri="{FF2B5EF4-FFF2-40B4-BE49-F238E27FC236}">
                <a16:creationId xmlns:a16="http://schemas.microsoft.com/office/drawing/2014/main" id="{87EABDFF-BEE6-53C8-5FCA-CFF021F10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" y="-1021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UA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BB7A94C-1B17-4631-B2B0-12ADD4858F6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939730" y="677726"/>
            <a:ext cx="5916295" cy="402050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3C2CC14-19A6-49D4-8F3D-9067F36922B8}"/>
              </a:ext>
            </a:extLst>
          </p:cNvPr>
          <p:cNvSpPr txBox="1"/>
          <p:nvPr/>
        </p:nvSpPr>
        <p:spPr>
          <a:xfrm>
            <a:off x="373380" y="2318645"/>
            <a:ext cx="54483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uk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Логіка</a:t>
            </a:r>
            <a:r>
              <a:rPr lang="ru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підписок</a:t>
            </a:r>
            <a:endParaRPr lang="uk-UA" sz="18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  <a:p>
            <a:r>
              <a:rPr lang="uk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та сповіщень</a:t>
            </a:r>
            <a:r>
              <a:rPr lang="ru-UA" sz="1800" dirty="0">
                <a:solidFill>
                  <a:schemeClr val="dk1"/>
                </a:solidFill>
                <a:latin typeface="Times New Roman" panose="02020603050405020304" pitchFamily="18" charset="0"/>
                <a:ea typeface="Open Sans"/>
                <a:cs typeface="Times New Roman" panose="02020603050405020304" pitchFamily="18" charset="0"/>
                <a:sym typeface="Open Sans"/>
              </a:rPr>
              <a:t> </a:t>
            </a:r>
            <a:endParaRPr lang="uk-UA" sz="1800" dirty="0">
              <a:solidFill>
                <a:schemeClr val="dk1"/>
              </a:solidFill>
              <a:latin typeface="Times New Roman" panose="02020603050405020304" pitchFamily="18" charset="0"/>
              <a:ea typeface="Open Sans"/>
              <a:cs typeface="Times New Roman" panose="02020603050405020304" pitchFamily="18" charset="0"/>
              <a:sym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282240338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3829</TotalTime>
  <Words>629</Words>
  <Application>Microsoft Office PowerPoint</Application>
  <PresentationFormat>On-screen Show (16:9)</PresentationFormat>
  <Paragraphs>72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Times New Roman</vt:lpstr>
      <vt:lpstr>Economica</vt:lpstr>
      <vt:lpstr>Open Sans</vt:lpstr>
      <vt:lpstr>Luxe</vt:lpstr>
      <vt:lpstr>Програмна система для організації збору коштів. Серверна частина для донорів та адміністраторів</vt:lpstr>
      <vt:lpstr>Мета роботи</vt:lpstr>
      <vt:lpstr>Аналіз існуючих рішень та проблем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Файлова структура</vt:lpstr>
      <vt:lpstr>Структура бази даних </vt:lpstr>
      <vt:lpstr>Алгоритми та методи 1</vt:lpstr>
      <vt:lpstr>Алгоритми та методи 2</vt:lpstr>
      <vt:lpstr>Алгоритми та методи 3 (приклад коду)</vt:lpstr>
      <vt:lpstr>Тестування</vt:lpstr>
      <vt:lpstr>Майбутнє вдосконалення системи</vt:lpstr>
      <vt:lpstr>Підсумки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для організації зборів коштів</dc:title>
  <dc:creator>Егор Богацкий</dc:creator>
  <cp:lastModifiedBy>Matvei .</cp:lastModifiedBy>
  <cp:revision>31</cp:revision>
  <dcterms:modified xsi:type="dcterms:W3CDTF">2025-06-17T18:33:28Z</dcterms:modified>
</cp:coreProperties>
</file>