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Poppins Black"/>
      <p:bold r:id="rId21"/>
      <p:boldItalic r:id="rId22"/>
    </p:embeddedFont>
    <p:embeddedFont>
      <p:font typeface="Poppins ExtraBold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iIow56vQENOXe+hNkJY8g1sbzn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Black-boldItalic.fntdata"/><Relationship Id="rId21" Type="http://schemas.openxmlformats.org/officeDocument/2006/relationships/font" Target="fonts/PoppinsBlack-bold.fntdata"/><Relationship Id="rId24" Type="http://schemas.openxmlformats.org/officeDocument/2006/relationships/font" Target="fonts/PoppinsExtraBold-boldItalic.fntdata"/><Relationship Id="rId23" Type="http://schemas.openxmlformats.org/officeDocument/2006/relationships/font" Target="fonts/Poppi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6df44000f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66df44000f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df44000f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6df44000f_1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6df44000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66df44000f_1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6df44000f_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66df44000f_1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6df4400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6df44000f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5.png"/><Relationship Id="rId4" Type="http://schemas.openxmlformats.org/officeDocument/2006/relationships/image" Target="../media/image16.png"/><Relationship Id="rId5" Type="http://schemas.openxmlformats.org/officeDocument/2006/relationships/image" Target="../media/image56.png"/><Relationship Id="rId6" Type="http://schemas.openxmlformats.org/officeDocument/2006/relationships/image" Target="../media/image5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5.png"/><Relationship Id="rId4" Type="http://schemas.openxmlformats.org/officeDocument/2006/relationships/image" Target="../media/image16.png"/><Relationship Id="rId5" Type="http://schemas.openxmlformats.org/officeDocument/2006/relationships/image" Target="../media/image63.png"/><Relationship Id="rId6" Type="http://schemas.openxmlformats.org/officeDocument/2006/relationships/image" Target="../media/image6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5.png"/><Relationship Id="rId4" Type="http://schemas.openxmlformats.org/officeDocument/2006/relationships/image" Target="../media/image16.png"/><Relationship Id="rId5" Type="http://schemas.openxmlformats.org/officeDocument/2006/relationships/image" Target="../media/image61.png"/><Relationship Id="rId6" Type="http://schemas.openxmlformats.org/officeDocument/2006/relationships/image" Target="../media/image59.png"/><Relationship Id="rId7" Type="http://schemas.openxmlformats.org/officeDocument/2006/relationships/image" Target="../media/image5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9.png"/><Relationship Id="rId4" Type="http://schemas.openxmlformats.org/officeDocument/2006/relationships/image" Target="../media/image4.png"/><Relationship Id="rId5" Type="http://schemas.openxmlformats.org/officeDocument/2006/relationships/image" Target="../media/image68.png"/><Relationship Id="rId6" Type="http://schemas.openxmlformats.org/officeDocument/2006/relationships/image" Target="../media/image58.png"/><Relationship Id="rId7" Type="http://schemas.openxmlformats.org/officeDocument/2006/relationships/image" Target="../media/image6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4.png"/><Relationship Id="rId4" Type="http://schemas.openxmlformats.org/officeDocument/2006/relationships/image" Target="../media/image62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13" Type="http://schemas.openxmlformats.org/officeDocument/2006/relationships/image" Target="../media/image24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9" Type="http://schemas.openxmlformats.org/officeDocument/2006/relationships/image" Target="../media/image7.png"/><Relationship Id="rId15" Type="http://schemas.openxmlformats.org/officeDocument/2006/relationships/image" Target="../media/image25.png"/><Relationship Id="rId14" Type="http://schemas.openxmlformats.org/officeDocument/2006/relationships/image" Target="../media/image17.png"/><Relationship Id="rId16" Type="http://schemas.openxmlformats.org/officeDocument/2006/relationships/image" Target="../media/image2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Relationship Id="rId5" Type="http://schemas.openxmlformats.org/officeDocument/2006/relationships/image" Target="../media/image32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30.png"/><Relationship Id="rId9" Type="http://schemas.openxmlformats.org/officeDocument/2006/relationships/image" Target="../media/image41.png"/><Relationship Id="rId5" Type="http://schemas.openxmlformats.org/officeDocument/2006/relationships/image" Target="../media/image23.png"/><Relationship Id="rId6" Type="http://schemas.openxmlformats.org/officeDocument/2006/relationships/image" Target="../media/image37.png"/><Relationship Id="rId7" Type="http://schemas.openxmlformats.org/officeDocument/2006/relationships/image" Target="../media/image36.png"/><Relationship Id="rId8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4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16.png"/><Relationship Id="rId5" Type="http://schemas.openxmlformats.org/officeDocument/2006/relationships/image" Target="../media/image54.png"/><Relationship Id="rId6" Type="http://schemas.openxmlformats.org/officeDocument/2006/relationships/image" Target="../media/image4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Relationship Id="rId4" Type="http://schemas.openxmlformats.org/officeDocument/2006/relationships/image" Target="../media/image16.png"/><Relationship Id="rId5" Type="http://schemas.openxmlformats.org/officeDocument/2006/relationships/image" Target="../media/image55.png"/><Relationship Id="rId6" Type="http://schemas.openxmlformats.org/officeDocument/2006/relationships/image" Target="../media/image53.png"/><Relationship Id="rId7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400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2304125" y="3798600"/>
            <a:ext cx="7543799" cy="47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 amt="34000"/>
          </a:blip>
          <a:srcRect b="0" l="0" r="0" t="0"/>
          <a:stretch/>
        </p:blipFill>
        <p:spPr>
          <a:xfrm>
            <a:off x="3790950" y="6519400"/>
            <a:ext cx="107060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003875" y="7329325"/>
            <a:ext cx="40317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D75"/>
                </a:solidFill>
              </a:rPr>
              <a:t>Виконала: </a:t>
            </a:r>
            <a:endParaRPr b="1" sz="3200">
              <a:solidFill>
                <a:srgbClr val="303D75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03D75"/>
                </a:solidFill>
              </a:rPr>
              <a:t>ст.гр. ПЗПІ-21-6</a:t>
            </a:r>
            <a:endParaRPr sz="3200">
              <a:solidFill>
                <a:srgbClr val="303D75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03D75"/>
                </a:solidFill>
              </a:rPr>
              <a:t>Буравкова Д.А.</a:t>
            </a:r>
            <a:endParaRPr sz="3200">
              <a:solidFill>
                <a:srgbClr val="303D75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4135100" y="8775700"/>
            <a:ext cx="28829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409550" y="3984050"/>
            <a:ext cx="9468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13E68"/>
                </a:solidFill>
              </a:rPr>
              <a:t>Програмна система для медичних закладів «LifeLine». </a:t>
            </a:r>
            <a:endParaRPr b="1" sz="4500">
              <a:solidFill>
                <a:srgbClr val="213E6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13E68"/>
                </a:solidFill>
              </a:rPr>
              <a:t>Front-end розробка </a:t>
            </a:r>
            <a:endParaRPr b="1" sz="4500">
              <a:solidFill>
                <a:srgbClr val="213E68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598400" y="7329325"/>
            <a:ext cx="44196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03D75"/>
                </a:solidFill>
              </a:rPr>
              <a:t>Керівник</a:t>
            </a:r>
            <a:r>
              <a:rPr b="1" lang="en-US" sz="3200">
                <a:solidFill>
                  <a:srgbClr val="303D75"/>
                </a:solidFill>
              </a:rPr>
              <a:t>: </a:t>
            </a:r>
            <a:endParaRPr b="1" sz="3200">
              <a:solidFill>
                <a:srgbClr val="303D75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03D75"/>
                </a:solidFill>
              </a:rPr>
              <a:t>доц. кафедри ПІ</a:t>
            </a:r>
            <a:endParaRPr sz="3200">
              <a:solidFill>
                <a:srgbClr val="303D75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03D75"/>
                </a:solidFill>
              </a:rPr>
              <a:t>Каук Віктор Іванович</a:t>
            </a:r>
            <a:endParaRPr sz="3200">
              <a:solidFill>
                <a:srgbClr val="303D75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934200" y="9253300"/>
            <a:ext cx="4419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03D75"/>
                </a:solidFill>
              </a:rPr>
              <a:t>16 червня 2025</a:t>
            </a:r>
            <a:endParaRPr sz="3000"/>
          </a:p>
        </p:txBody>
      </p:sp>
      <p:sp>
        <p:nvSpPr>
          <p:cNvPr id="93" name="Google Shape;93;p1"/>
          <p:cNvSpPr txBox="1"/>
          <p:nvPr/>
        </p:nvSpPr>
        <p:spPr>
          <a:xfrm>
            <a:off x="2699400" y="381000"/>
            <a:ext cx="128892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3E68"/>
                </a:solidFill>
              </a:rPr>
              <a:t>Міністерство освіти і науки України</a:t>
            </a:r>
            <a:endParaRPr b="1" sz="2900">
              <a:solidFill>
                <a:srgbClr val="213E68"/>
              </a:solidFill>
            </a:endParaRPr>
          </a:p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3E68"/>
                </a:solidFill>
              </a:rPr>
              <a:t>Харківський національний університет радіоелектроніки</a:t>
            </a:r>
            <a:endParaRPr b="1" sz="2900">
              <a:solidFill>
                <a:srgbClr val="213E68"/>
              </a:solidFill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12294400" y="381000"/>
            <a:ext cx="7543799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827300" y="2250900"/>
            <a:ext cx="8633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213E68"/>
                </a:solidFill>
              </a:rPr>
              <a:t>Кваліфікаційна робота бакалавра</a:t>
            </a:r>
            <a:endParaRPr b="1" sz="3700">
              <a:solidFill>
                <a:srgbClr val="213E6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366df44000f_1_17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65100" y="-139700"/>
            <a:ext cx="18630900" cy="10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66df44000f_1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66df44000f_1_177"/>
          <p:cNvSpPr txBox="1"/>
          <p:nvPr/>
        </p:nvSpPr>
        <p:spPr>
          <a:xfrm>
            <a:off x="4572000" y="1054100"/>
            <a:ext cx="8792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Приклад реалізації</a:t>
            </a:r>
            <a:endParaRPr b="1" sz="7200">
              <a:solidFill>
                <a:srgbClr val="213E68"/>
              </a:solidFill>
            </a:endParaRPr>
          </a:p>
        </p:txBody>
      </p:sp>
      <p:sp>
        <p:nvSpPr>
          <p:cNvPr id="275" name="Google Shape;275;g366df44000f_1_177"/>
          <p:cNvSpPr/>
          <p:nvPr/>
        </p:nvSpPr>
        <p:spPr>
          <a:xfrm>
            <a:off x="11028775" y="3532200"/>
            <a:ext cx="4567200" cy="615600"/>
          </a:xfrm>
          <a:prstGeom prst="roundRect">
            <a:avLst>
              <a:gd fmla="val 50000" name="adj"/>
            </a:avLst>
          </a:prstGeom>
          <a:solidFill>
            <a:srgbClr val="CBE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Інтерсептор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66df44000f_1_177"/>
          <p:cNvSpPr txBox="1"/>
          <p:nvPr/>
        </p:nvSpPr>
        <p:spPr>
          <a:xfrm>
            <a:off x="10783300" y="1965150"/>
            <a:ext cx="386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i="1" lang="en-US"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взаємодія з API</a:t>
            </a: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3200">
              <a:solidFill>
                <a:srgbClr val="213E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7" name="Google Shape;277;g366df44000f_1_1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7400" y="6625900"/>
            <a:ext cx="10438200" cy="273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78" name="Google Shape;278;g366df44000f_1_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125" y="3283297"/>
            <a:ext cx="8792700" cy="2421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79" name="Google Shape;279;g366df44000f_1_177"/>
          <p:cNvSpPr/>
          <p:nvPr/>
        </p:nvSpPr>
        <p:spPr>
          <a:xfrm>
            <a:off x="992275" y="6867975"/>
            <a:ext cx="5447700" cy="987600"/>
          </a:xfrm>
          <a:prstGeom prst="roundRect">
            <a:avLst>
              <a:gd fmla="val 50000" name="adj"/>
            </a:avLst>
          </a:prstGeom>
          <a:solidFill>
            <a:srgbClr val="FBF7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Запит на отримання медичних даних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66df44000f_1_177"/>
          <p:cNvSpPr txBox="1"/>
          <p:nvPr/>
        </p:nvSpPr>
        <p:spPr>
          <a:xfrm>
            <a:off x="11154125" y="4319975"/>
            <a:ext cx="49431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Доповнює кожен запит токеном авторизації.</a:t>
            </a:r>
            <a:endParaRPr sz="1900"/>
          </a:p>
        </p:txBody>
      </p:sp>
      <p:sp>
        <p:nvSpPr>
          <p:cNvPr id="281" name="Google Shape;281;g366df44000f_1_177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10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366df44000f_1_196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65100" y="-139700"/>
            <a:ext cx="18630900" cy="10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66df44000f_1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66df44000f_1_196"/>
          <p:cNvSpPr txBox="1"/>
          <p:nvPr/>
        </p:nvSpPr>
        <p:spPr>
          <a:xfrm>
            <a:off x="4572000" y="1054100"/>
            <a:ext cx="8792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Приклад реалізації</a:t>
            </a:r>
            <a:endParaRPr b="1" sz="7200">
              <a:solidFill>
                <a:srgbClr val="213E68"/>
              </a:solidFill>
            </a:endParaRPr>
          </a:p>
        </p:txBody>
      </p:sp>
      <p:sp>
        <p:nvSpPr>
          <p:cNvPr id="289" name="Google Shape;289;g366df44000f_1_196"/>
          <p:cNvSpPr/>
          <p:nvPr/>
        </p:nvSpPr>
        <p:spPr>
          <a:xfrm>
            <a:off x="9529175" y="3121200"/>
            <a:ext cx="5193900" cy="615600"/>
          </a:xfrm>
          <a:prstGeom prst="roundRect">
            <a:avLst>
              <a:gd fmla="val 50000" name="adj"/>
            </a:avLst>
          </a:prstGeom>
          <a:solidFill>
            <a:srgbClr val="CBE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Хук для отримання даних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366df44000f_1_196"/>
          <p:cNvSpPr txBox="1"/>
          <p:nvPr/>
        </p:nvSpPr>
        <p:spPr>
          <a:xfrm>
            <a:off x="10783300" y="1965150"/>
            <a:ext cx="45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( </a:t>
            </a: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реалізація сторінок</a:t>
            </a: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3200">
              <a:solidFill>
                <a:srgbClr val="213E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1" name="Google Shape;291;g366df44000f_1_196"/>
          <p:cNvSpPr/>
          <p:nvPr/>
        </p:nvSpPr>
        <p:spPr>
          <a:xfrm>
            <a:off x="1556300" y="6817850"/>
            <a:ext cx="4567200" cy="677100"/>
          </a:xfrm>
          <a:prstGeom prst="roundRect">
            <a:avLst>
              <a:gd fmla="val 50000" name="adj"/>
            </a:avLst>
          </a:prstGeom>
          <a:solidFill>
            <a:srgbClr val="FBF7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Розмітка сторінки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g366df44000f_1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850" y="5925575"/>
            <a:ext cx="10389900" cy="365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93" name="Google Shape;293;g366df44000f_1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8274" y="2362100"/>
            <a:ext cx="7610400" cy="3902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94" name="Google Shape;294;g366df44000f_1_196"/>
          <p:cNvSpPr txBox="1"/>
          <p:nvPr/>
        </p:nvSpPr>
        <p:spPr>
          <a:xfrm>
            <a:off x="1556300" y="7779050"/>
            <a:ext cx="49431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Використовує окремі компоненти, які можуть бути перевикористані.</a:t>
            </a:r>
            <a:endParaRPr sz="1900"/>
          </a:p>
        </p:txBody>
      </p:sp>
      <p:sp>
        <p:nvSpPr>
          <p:cNvPr id="295" name="Google Shape;295;g366df44000f_1_196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11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366df44000f_1_21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65100" y="-139700"/>
            <a:ext cx="18630900" cy="10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66df44000f_1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66df44000f_1_219"/>
          <p:cNvSpPr txBox="1"/>
          <p:nvPr/>
        </p:nvSpPr>
        <p:spPr>
          <a:xfrm>
            <a:off x="4572000" y="1054100"/>
            <a:ext cx="8792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Приклад реалізації</a:t>
            </a:r>
            <a:endParaRPr b="1" sz="7200">
              <a:solidFill>
                <a:srgbClr val="213E68"/>
              </a:solidFill>
            </a:endParaRPr>
          </a:p>
        </p:txBody>
      </p:sp>
      <p:sp>
        <p:nvSpPr>
          <p:cNvPr id="303" name="Google Shape;303;g366df44000f_1_219"/>
          <p:cNvSpPr/>
          <p:nvPr/>
        </p:nvSpPr>
        <p:spPr>
          <a:xfrm>
            <a:off x="8452175" y="8836200"/>
            <a:ext cx="7199100" cy="615600"/>
          </a:xfrm>
          <a:prstGeom prst="roundRect">
            <a:avLst>
              <a:gd fmla="val 50000" name="adj"/>
            </a:avLst>
          </a:prstGeom>
          <a:solidFill>
            <a:srgbClr val="CBE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Відображення на різних пристроях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66df44000f_1_219"/>
          <p:cNvSpPr txBox="1"/>
          <p:nvPr/>
        </p:nvSpPr>
        <p:spPr>
          <a:xfrm>
            <a:off x="10783300" y="1965150"/>
            <a:ext cx="45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( а</a:t>
            </a: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даптивна верстка</a:t>
            </a: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i="1" sz="3200">
              <a:solidFill>
                <a:srgbClr val="213E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g366df44000f_1_219"/>
          <p:cNvSpPr/>
          <p:nvPr/>
        </p:nvSpPr>
        <p:spPr>
          <a:xfrm>
            <a:off x="1662475" y="8333150"/>
            <a:ext cx="4389300" cy="887400"/>
          </a:xfrm>
          <a:prstGeom prst="roundRect">
            <a:avLst>
              <a:gd fmla="val 50000" name="adj"/>
            </a:avLst>
          </a:prstGeom>
          <a:solidFill>
            <a:srgbClr val="FBF7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Адаптивне масштабування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66df44000f_1_219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12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07" name="Google Shape;307;g366df44000f_1_2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5000" y="3041063"/>
            <a:ext cx="35242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g366df44000f_1_2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3288" y="2500850"/>
            <a:ext cx="2740025" cy="591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366df44000f_1_2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789150" y="3018700"/>
            <a:ext cx="4109921" cy="54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98275" y="-54125"/>
            <a:ext cx="18484577" cy="103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471875" y="-1115549"/>
            <a:ext cx="3944350" cy="72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"/>
          <p:cNvSpPr txBox="1"/>
          <p:nvPr/>
        </p:nvSpPr>
        <p:spPr>
          <a:xfrm>
            <a:off x="585950" y="1223875"/>
            <a:ext cx="5716200" cy="25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rgbClr val="213E68"/>
                </a:solidFill>
              </a:rPr>
              <a:t>Інтерфейс користувача </a:t>
            </a:r>
            <a:endParaRPr b="1" sz="6600">
              <a:solidFill>
                <a:srgbClr val="213E68"/>
              </a:solidFill>
            </a:endParaRPr>
          </a:p>
        </p:txBody>
      </p:sp>
      <p:pic>
        <p:nvPicPr>
          <p:cNvPr id="317" name="Google Shape;31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3250" y="521755"/>
            <a:ext cx="10834800" cy="525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318" name="Google Shape;3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275" y="4881200"/>
            <a:ext cx="10654200" cy="515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19" name="Google Shape;319;p3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13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20" name="Google Shape;320;p3"/>
          <p:cNvPicPr preferRelativeResize="0"/>
          <p:nvPr/>
        </p:nvPicPr>
        <p:blipFill rotWithShape="1">
          <a:blip r:embed="rId7">
            <a:alphaModFix/>
          </a:blip>
          <a:srcRect b="12962" l="21960" r="20775" t="12880"/>
          <a:stretch/>
        </p:blipFill>
        <p:spPr>
          <a:xfrm>
            <a:off x="11763933" y="6095500"/>
            <a:ext cx="5374800" cy="3364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7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7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1079500" y="0"/>
            <a:ext cx="7493001" cy="43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7885201" y="-575675"/>
            <a:ext cx="10426700" cy="114383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7"/>
          <p:cNvSpPr txBox="1"/>
          <p:nvPr/>
        </p:nvSpPr>
        <p:spPr>
          <a:xfrm>
            <a:off x="977550" y="1002625"/>
            <a:ext cx="6777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200">
                <a:solidFill>
                  <a:srgbClr val="213E68"/>
                </a:solidFill>
              </a:rPr>
              <a:t>Тестування програмного забезпечення</a:t>
            </a:r>
            <a:endParaRPr b="1" sz="6200">
              <a:solidFill>
                <a:srgbClr val="213E68"/>
              </a:solidFill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977550" y="8572525"/>
            <a:ext cx="677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</a:rPr>
              <a:t>Вид тестування: </a:t>
            </a:r>
            <a:r>
              <a:rPr lang="en-US" sz="2400">
                <a:solidFill>
                  <a:srgbClr val="424242"/>
                </a:solidFill>
              </a:rPr>
              <a:t>функціональне тестування.</a:t>
            </a:r>
            <a:endParaRPr sz="2400">
              <a:solidFill>
                <a:srgbClr val="42424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</a:rPr>
              <a:t>Метод тестування: мануальне тестування.</a:t>
            </a:r>
            <a:endParaRPr sz="2400">
              <a:solidFill>
                <a:srgbClr val="424242"/>
              </a:solidFill>
            </a:endParaRPr>
          </a:p>
        </p:txBody>
      </p:sp>
      <p:sp>
        <p:nvSpPr>
          <p:cNvPr id="330" name="Google Shape;330;p7"/>
          <p:cNvSpPr txBox="1"/>
          <p:nvPr/>
        </p:nvSpPr>
        <p:spPr>
          <a:xfrm>
            <a:off x="10946188" y="8572525"/>
            <a:ext cx="430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424242"/>
                </a:solidFill>
              </a:rPr>
              <a:t>Приклад тест-кейсу</a:t>
            </a:r>
            <a:endParaRPr b="1" sz="2400">
              <a:solidFill>
                <a:srgbClr val="424242"/>
              </a:solidFill>
            </a:endParaRPr>
          </a:p>
        </p:txBody>
      </p:sp>
      <p:sp>
        <p:nvSpPr>
          <p:cNvPr id="331" name="Google Shape;331;p7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14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pic>
        <p:nvPicPr>
          <p:cNvPr id="332" name="Google Shape;332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8227" y="1502273"/>
            <a:ext cx="8924000" cy="69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366df44000f_1_260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66df44000f_1_2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482425" y="-2543900"/>
            <a:ext cx="6672650" cy="176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66df44000f_1_260"/>
          <p:cNvSpPr txBox="1"/>
          <p:nvPr/>
        </p:nvSpPr>
        <p:spPr>
          <a:xfrm>
            <a:off x="1884525" y="1329613"/>
            <a:ext cx="711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900">
                <a:solidFill>
                  <a:srgbClr val="303D75"/>
                </a:solidFill>
              </a:rPr>
              <a:t>Підсумки</a:t>
            </a:r>
            <a:endParaRPr b="1" sz="1900"/>
          </a:p>
        </p:txBody>
      </p:sp>
      <p:sp>
        <p:nvSpPr>
          <p:cNvPr id="340" name="Google Shape;340;g366df44000f_1_260"/>
          <p:cNvSpPr txBox="1"/>
          <p:nvPr/>
        </p:nvSpPr>
        <p:spPr>
          <a:xfrm>
            <a:off x="2296700" y="3765750"/>
            <a:ext cx="865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3E68"/>
                </a:solidFill>
              </a:rPr>
              <a:t>Реалізована медична система успішно виконує поставлені задачі, відповідає сучасним вимогам медичної галузі, забезпечуючи зручну, швидку та безпечну взаємодію користувачів.</a:t>
            </a:r>
            <a:endParaRPr sz="3000">
              <a:solidFill>
                <a:srgbClr val="213E68"/>
              </a:solidFill>
            </a:endParaRPr>
          </a:p>
        </p:txBody>
      </p:sp>
      <p:grpSp>
        <p:nvGrpSpPr>
          <p:cNvPr id="341" name="Google Shape;341;g366df44000f_1_260"/>
          <p:cNvGrpSpPr/>
          <p:nvPr/>
        </p:nvGrpSpPr>
        <p:grpSpPr>
          <a:xfrm>
            <a:off x="935950" y="4126525"/>
            <a:ext cx="948575" cy="948575"/>
            <a:chOff x="1245900" y="4101188"/>
            <a:chExt cx="948575" cy="948575"/>
          </a:xfrm>
        </p:grpSpPr>
        <p:pic>
          <p:nvPicPr>
            <p:cNvPr id="342" name="Google Shape;342;g366df44000f_1_2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45900" y="4101188"/>
              <a:ext cx="948575" cy="94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g366df44000f_1_260"/>
            <p:cNvSpPr txBox="1"/>
            <p:nvPr/>
          </p:nvSpPr>
          <p:spPr>
            <a:xfrm>
              <a:off x="1427534" y="4206038"/>
              <a:ext cx="585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13E68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✔</a:t>
              </a:r>
              <a:endParaRPr sz="3600">
                <a:solidFill>
                  <a:srgbClr val="213E68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sp>
        <p:nvSpPr>
          <p:cNvPr id="344" name="Google Shape;344;g366df44000f_1_260"/>
          <p:cNvSpPr txBox="1"/>
          <p:nvPr/>
        </p:nvSpPr>
        <p:spPr>
          <a:xfrm>
            <a:off x="2296700" y="6625063"/>
            <a:ext cx="8905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3E68"/>
                </a:solidFill>
              </a:rPr>
              <a:t>Система може бути впроваджена у державні та приватні медичні заклади, сприяючи підвищенню ефективності роботи медичного персоналу.</a:t>
            </a:r>
            <a:endParaRPr sz="3000">
              <a:solidFill>
                <a:srgbClr val="213E68"/>
              </a:solidFill>
            </a:endParaRPr>
          </a:p>
        </p:txBody>
      </p:sp>
      <p:grpSp>
        <p:nvGrpSpPr>
          <p:cNvPr id="345" name="Google Shape;345;g366df44000f_1_260"/>
          <p:cNvGrpSpPr/>
          <p:nvPr/>
        </p:nvGrpSpPr>
        <p:grpSpPr>
          <a:xfrm>
            <a:off x="935950" y="7166713"/>
            <a:ext cx="948575" cy="948575"/>
            <a:chOff x="1245900" y="4101188"/>
            <a:chExt cx="948575" cy="948575"/>
          </a:xfrm>
        </p:grpSpPr>
        <p:pic>
          <p:nvPicPr>
            <p:cNvPr id="346" name="Google Shape;346;g366df44000f_1_2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45900" y="4101188"/>
              <a:ext cx="948575" cy="94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7" name="Google Shape;347;g366df44000f_1_260"/>
            <p:cNvSpPr txBox="1"/>
            <p:nvPr/>
          </p:nvSpPr>
          <p:spPr>
            <a:xfrm>
              <a:off x="1427534" y="4206038"/>
              <a:ext cx="585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13E68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✔</a:t>
              </a:r>
              <a:endParaRPr sz="3600">
                <a:solidFill>
                  <a:srgbClr val="213E68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sp>
        <p:nvSpPr>
          <p:cNvPr id="348" name="Google Shape;348;g366df44000f_1_260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15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349" name="Google Shape;349;g366df44000f_1_260"/>
          <p:cNvSpPr txBox="1"/>
          <p:nvPr/>
        </p:nvSpPr>
        <p:spPr>
          <a:xfrm>
            <a:off x="12114650" y="3429000"/>
            <a:ext cx="4351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Подальший розвиток:</a:t>
            </a:r>
            <a:endParaRPr b="1"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66df44000f_1_260"/>
          <p:cNvSpPr txBox="1"/>
          <p:nvPr/>
        </p:nvSpPr>
        <p:spPr>
          <a:xfrm>
            <a:off x="12114650" y="4126525"/>
            <a:ext cx="44817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3500"/>
              <a:buChar char="●"/>
            </a:pPr>
            <a:r>
              <a:rPr lang="en-US" sz="2500">
                <a:solidFill>
                  <a:srgbClr val="424242"/>
                </a:solidFill>
              </a:rPr>
              <a:t>Створення </a:t>
            </a:r>
            <a:r>
              <a:rPr lang="en-US" sz="2500">
                <a:solidFill>
                  <a:srgbClr val="424242"/>
                </a:solidFill>
              </a:rPr>
              <a:t>мобільного додатку.</a:t>
            </a:r>
            <a:endParaRPr sz="2500">
              <a:solidFill>
                <a:srgbClr val="424242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24242"/>
              </a:buClr>
              <a:buSzPts val="3500"/>
              <a:buChar char="●"/>
            </a:pPr>
            <a:r>
              <a:rPr lang="en-US" sz="2500">
                <a:solidFill>
                  <a:srgbClr val="424242"/>
                </a:solidFill>
              </a:rPr>
              <a:t>Інтеграція з електронною системою eHealth.</a:t>
            </a:r>
            <a:endParaRPr sz="2500">
              <a:solidFill>
                <a:srgbClr val="424242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424242"/>
              </a:buClr>
              <a:buSzPts val="3500"/>
              <a:buChar char="●"/>
            </a:pPr>
            <a:r>
              <a:rPr lang="en-US" sz="2500">
                <a:solidFill>
                  <a:srgbClr val="424242"/>
                </a:solidFill>
              </a:rPr>
              <a:t>Впровадження системи онлайн-консультацій.</a:t>
            </a:r>
            <a:endParaRPr sz="2500">
              <a:solidFill>
                <a:srgbClr val="424242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  <a:buClr>
                <a:srgbClr val="424242"/>
              </a:buClr>
              <a:buSzPts val="3500"/>
              <a:buChar char="●"/>
            </a:pPr>
            <a:r>
              <a:rPr lang="en-US" sz="2500">
                <a:solidFill>
                  <a:srgbClr val="424242"/>
                </a:solidFill>
              </a:rPr>
              <a:t>Автоматизація нагадувань через SMS.</a:t>
            </a:r>
            <a:endParaRPr sz="2500">
              <a:solidFill>
                <a:srgbClr val="424242"/>
              </a:solidFill>
            </a:endParaRPr>
          </a:p>
        </p:txBody>
      </p:sp>
      <p:pic>
        <p:nvPicPr>
          <p:cNvPr id="351" name="Google Shape;351;g366df44000f_1_260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 rot="5400000">
            <a:off x="9436075" y="6268500"/>
            <a:ext cx="4445000" cy="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366df44000f_0_4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66df44000f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482425" y="-2543900"/>
            <a:ext cx="6672650" cy="1763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66df44000f_0_4"/>
          <p:cNvSpPr txBox="1"/>
          <p:nvPr/>
        </p:nvSpPr>
        <p:spPr>
          <a:xfrm>
            <a:off x="1884525" y="1329613"/>
            <a:ext cx="711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900">
                <a:solidFill>
                  <a:srgbClr val="303D75"/>
                </a:solidFill>
              </a:rPr>
              <a:t>Мета роботи</a:t>
            </a:r>
            <a:endParaRPr b="1" sz="1900"/>
          </a:p>
        </p:txBody>
      </p:sp>
      <p:sp>
        <p:nvSpPr>
          <p:cNvPr id="103" name="Google Shape;103;g366df44000f_0_4"/>
          <p:cNvSpPr txBox="1"/>
          <p:nvPr/>
        </p:nvSpPr>
        <p:spPr>
          <a:xfrm>
            <a:off x="2597475" y="3815875"/>
            <a:ext cx="1364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3E68"/>
                </a:solidFill>
              </a:rPr>
              <a:t>Розробити клієнтську частину медичної інформаційної системи, для зручної, швидкої та безпечної взаємодії </a:t>
            </a:r>
            <a:r>
              <a:rPr lang="en-US" sz="3000">
                <a:solidFill>
                  <a:srgbClr val="213E68"/>
                </a:solidFill>
              </a:rPr>
              <a:t>пацієнтів, лікарів і адміністраторів через веб-інтерфейс.</a:t>
            </a:r>
            <a:endParaRPr sz="3000">
              <a:solidFill>
                <a:srgbClr val="213E68"/>
              </a:solidFill>
            </a:endParaRPr>
          </a:p>
        </p:txBody>
      </p:sp>
      <p:sp>
        <p:nvSpPr>
          <p:cNvPr id="104" name="Google Shape;104;g366df44000f_0_4"/>
          <p:cNvSpPr txBox="1"/>
          <p:nvPr/>
        </p:nvSpPr>
        <p:spPr>
          <a:xfrm>
            <a:off x="8554700" y="1583425"/>
            <a:ext cx="6527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40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та її а</a:t>
            </a:r>
            <a:r>
              <a:rPr i="1" lang="en-US" sz="40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ктуальність</a:t>
            </a:r>
            <a:endParaRPr i="1" sz="4000">
              <a:solidFill>
                <a:srgbClr val="213E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05" name="Google Shape;105;g366df44000f_0_4"/>
          <p:cNvGrpSpPr/>
          <p:nvPr/>
        </p:nvGrpSpPr>
        <p:grpSpPr>
          <a:xfrm>
            <a:off x="1262225" y="4126525"/>
            <a:ext cx="948575" cy="948575"/>
            <a:chOff x="1245900" y="4101188"/>
            <a:chExt cx="948575" cy="948575"/>
          </a:xfrm>
        </p:grpSpPr>
        <p:pic>
          <p:nvPicPr>
            <p:cNvPr id="106" name="Google Shape;106;g366df44000f_0_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45900" y="4101188"/>
              <a:ext cx="948575" cy="94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g366df44000f_0_4"/>
            <p:cNvSpPr txBox="1"/>
            <p:nvPr/>
          </p:nvSpPr>
          <p:spPr>
            <a:xfrm>
              <a:off x="1427534" y="4206038"/>
              <a:ext cx="585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13E68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✔</a:t>
              </a:r>
              <a:endParaRPr sz="3600">
                <a:solidFill>
                  <a:srgbClr val="213E68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sp>
        <p:nvSpPr>
          <p:cNvPr id="108" name="Google Shape;108;g366df44000f_0_4"/>
          <p:cNvSpPr txBox="1"/>
          <p:nvPr/>
        </p:nvSpPr>
        <p:spPr>
          <a:xfrm>
            <a:off x="2584500" y="6650088"/>
            <a:ext cx="13119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3E68"/>
                </a:solidFill>
              </a:rPr>
              <a:t>У сучасній медичній сфері існує потреба в цифрових рішеннях, які автоматизують обробку медичних даних, покращять комунікацію між персоналом і пацієнтами та зменшать адміністративне навантаження.</a:t>
            </a:r>
            <a:endParaRPr sz="3000">
              <a:solidFill>
                <a:srgbClr val="213E68"/>
              </a:solidFill>
            </a:endParaRPr>
          </a:p>
        </p:txBody>
      </p:sp>
      <p:grpSp>
        <p:nvGrpSpPr>
          <p:cNvPr id="109" name="Google Shape;109;g366df44000f_0_4"/>
          <p:cNvGrpSpPr/>
          <p:nvPr/>
        </p:nvGrpSpPr>
        <p:grpSpPr>
          <a:xfrm>
            <a:off x="1262225" y="6960750"/>
            <a:ext cx="948575" cy="948575"/>
            <a:chOff x="1245900" y="4101188"/>
            <a:chExt cx="948575" cy="948575"/>
          </a:xfrm>
        </p:grpSpPr>
        <p:pic>
          <p:nvPicPr>
            <p:cNvPr id="110" name="Google Shape;110;g366df44000f_0_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45900" y="4101188"/>
              <a:ext cx="948575" cy="948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g366df44000f_0_4"/>
            <p:cNvSpPr txBox="1"/>
            <p:nvPr/>
          </p:nvSpPr>
          <p:spPr>
            <a:xfrm>
              <a:off x="1427534" y="4206038"/>
              <a:ext cx="5853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13E68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✔</a:t>
              </a:r>
              <a:endParaRPr sz="3600">
                <a:solidFill>
                  <a:srgbClr val="213E68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sp>
        <p:nvSpPr>
          <p:cNvPr id="112" name="Google Shape;112;g366df44000f_0_4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2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1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84150" y="-76200"/>
            <a:ext cx="18618198" cy="104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557325"/>
            <a:ext cx="17297399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457200" y="4480050"/>
            <a:ext cx="17360900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1"/>
          <p:cNvSpPr txBox="1"/>
          <p:nvPr/>
        </p:nvSpPr>
        <p:spPr>
          <a:xfrm>
            <a:off x="4019500" y="1554275"/>
            <a:ext cx="102363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303D75"/>
                </a:solidFill>
              </a:rPr>
              <a:t>Аналіз проблеми</a:t>
            </a:r>
            <a:endParaRPr sz="7200"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 rot="5400000">
            <a:off x="292100" y="5648450"/>
            <a:ext cx="2247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 txBox="1"/>
          <p:nvPr/>
        </p:nvSpPr>
        <p:spPr>
          <a:xfrm>
            <a:off x="1625600" y="7020050"/>
            <a:ext cx="25782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Більшість медичних закладів досі використовують паперовий документообіг або застарілі системи.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1"/>
          <p:cNvPicPr preferRelativeResize="0"/>
          <p:nvPr/>
        </p:nvPicPr>
        <p:blipFill rotWithShape="1">
          <a:blip r:embed="rId7">
            <a:alphaModFix amt="34000"/>
          </a:blip>
          <a:srcRect b="0" l="0" r="0" t="0"/>
          <a:stretch/>
        </p:blipFill>
        <p:spPr>
          <a:xfrm rot="5400000">
            <a:off x="3556000" y="5648450"/>
            <a:ext cx="2247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/>
        </p:nvSpPr>
        <p:spPr>
          <a:xfrm>
            <a:off x="4940300" y="7020050"/>
            <a:ext cx="24765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Відсутність зручного інтерфейсу для запису на прийом, перегляду аналізів, взаємодії з лікарем.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7">
            <a:alphaModFix amt="34000"/>
          </a:blip>
          <a:srcRect b="0" l="0" r="0" t="0"/>
          <a:stretch/>
        </p:blipFill>
        <p:spPr>
          <a:xfrm rot="5400000">
            <a:off x="10096500" y="5648450"/>
            <a:ext cx="2247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>
          <a:xfrm>
            <a:off x="11455400" y="7020050"/>
            <a:ext cx="2654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Пацієнти не мають доступу до актуальної медичної інформації.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8">
            <a:alphaModFix amt="34000"/>
          </a:blip>
          <a:srcRect b="0" l="0" r="0" t="0"/>
          <a:stretch/>
        </p:blipFill>
        <p:spPr>
          <a:xfrm rot="5400000">
            <a:off x="6819900" y="5648450"/>
            <a:ext cx="22606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/>
          <p:nvPr/>
        </p:nvSpPr>
        <p:spPr>
          <a:xfrm>
            <a:off x="8166100" y="7020050"/>
            <a:ext cx="25401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Працівники витрачають багато часу на складання графіків, облік прийомів, створення звітів.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7">
            <a:alphaModFix amt="34000"/>
          </a:blip>
          <a:srcRect b="0" l="0" r="0" t="0"/>
          <a:stretch/>
        </p:blipFill>
        <p:spPr>
          <a:xfrm rot="5400000">
            <a:off x="13360400" y="5648450"/>
            <a:ext cx="2247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1"/>
          <p:cNvSpPr txBox="1"/>
          <p:nvPr/>
        </p:nvSpPr>
        <p:spPr>
          <a:xfrm>
            <a:off x="14706600" y="7020050"/>
            <a:ext cx="257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Існуючі системи не забезпечують належного рівня авторизації, захисту даних та розподілу ролей.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84300" y="33878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48200" y="33878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924800" y="33878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188700" y="33878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465300" y="3387850"/>
            <a:ext cx="24003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625600" y="6169150"/>
            <a:ext cx="774700" cy="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442700" y="6270750"/>
            <a:ext cx="9144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4706600" y="6156450"/>
            <a:ext cx="6223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166100" y="6118350"/>
            <a:ext cx="5080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940300" y="6156450"/>
            <a:ext cx="44450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1606550" y="4102150"/>
            <a:ext cx="1943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03D75"/>
                </a:solidFill>
                <a:latin typeface="Calibri"/>
                <a:ea typeface="Calibri"/>
                <a:cs typeface="Calibri"/>
                <a:sym typeface="Calibri"/>
              </a:rPr>
              <a:t>Низька цифровізація </a:t>
            </a:r>
            <a:endParaRPr b="1" i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4892675" y="4140238"/>
            <a:ext cx="1943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600">
                <a:solidFill>
                  <a:srgbClr val="303D75"/>
                </a:solidFill>
                <a:latin typeface="Calibri"/>
                <a:ea typeface="Calibri"/>
                <a:cs typeface="Calibri"/>
                <a:sym typeface="Calibri"/>
              </a:rPr>
              <a:t>Складна навігація</a:t>
            </a:r>
            <a:endParaRPr b="1" i="1"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8029901" y="4140250"/>
            <a:ext cx="21774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03D75"/>
                </a:solidFill>
                <a:latin typeface="Calibri"/>
                <a:ea typeface="Calibri"/>
                <a:cs typeface="Calibri"/>
                <a:sym typeface="Calibri"/>
              </a:rPr>
              <a:t>Високе навантаження</a:t>
            </a:r>
            <a:endParaRPr b="1" i="1" sz="2500">
              <a:solidFill>
                <a:srgbClr val="303D7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1430000" y="4140250"/>
            <a:ext cx="1943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03D75"/>
                </a:solidFill>
                <a:latin typeface="Calibri"/>
                <a:ea typeface="Calibri"/>
                <a:cs typeface="Calibri"/>
                <a:sym typeface="Calibri"/>
              </a:rPr>
              <a:t>Недостатня комунікація</a:t>
            </a:r>
            <a:endParaRPr b="1" i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14669050" y="3876850"/>
            <a:ext cx="19431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303D75"/>
                </a:solidFill>
                <a:latin typeface="Calibri"/>
                <a:ea typeface="Calibri"/>
                <a:cs typeface="Calibri"/>
                <a:sym typeface="Calibri"/>
              </a:rPr>
              <a:t>Відсутність безпечного веб-доступу</a:t>
            </a:r>
            <a:endParaRPr b="1" i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3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400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511300" y="2400300"/>
            <a:ext cx="54483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1341100" y="2438400"/>
            <a:ext cx="5397500" cy="81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 txBox="1"/>
          <p:nvPr/>
        </p:nvSpPr>
        <p:spPr>
          <a:xfrm>
            <a:off x="3328350" y="1768525"/>
            <a:ext cx="116313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Аналіз існуючих рішень</a:t>
            </a:r>
            <a:endParaRPr b="1" sz="7200">
              <a:solidFill>
                <a:srgbClr val="213E68"/>
              </a:solidFill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2286000" y="6823113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2286000" y="7852525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5600" y="6069075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2260600" y="5835717"/>
            <a:ext cx="48651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Невдало реалізований  інтерфейс для початкового входу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5600" y="7130288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"/>
          <p:cNvSpPr txBox="1"/>
          <p:nvPr/>
        </p:nvSpPr>
        <p:spPr>
          <a:xfrm>
            <a:off x="2260600" y="6889800"/>
            <a:ext cx="44070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Обмежена функціональність для пацієнтів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25600" y="8191500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6"/>
          <p:cNvSpPr txBox="1"/>
          <p:nvPr/>
        </p:nvSpPr>
        <p:spPr>
          <a:xfrm>
            <a:off x="2260650" y="7950200"/>
            <a:ext cx="462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Недостатня адаптивність під мобільні платформи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05700" y="4889500"/>
            <a:ext cx="328930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6"/>
          <p:cNvSpPr txBox="1"/>
          <p:nvPr/>
        </p:nvSpPr>
        <p:spPr>
          <a:xfrm>
            <a:off x="8191500" y="5880100"/>
            <a:ext cx="1917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600" u="none" cap="none" strike="noStrike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VS</a:t>
            </a:r>
            <a:endParaRPr i="1"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12382500" y="6501788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12382500" y="7708900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22100" y="5911300"/>
            <a:ext cx="3937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09400" y="5911300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12446000" y="5930400"/>
            <a:ext cx="44958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Інтуїтивно зрозумілий інтерфейс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9400" y="6980800"/>
            <a:ext cx="3937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22100" y="6980800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>
            <a:off x="12446000" y="6730400"/>
            <a:ext cx="46227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Доступ пацієнтів до медичних даних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709400" y="8191525"/>
            <a:ext cx="3937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722100" y="8191500"/>
            <a:ext cx="393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12446000" y="7958175"/>
            <a:ext cx="48651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Сучасний адаптивний веб-інтерфейс для будь-яких пристроїв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10">
            <a:alphaModFix/>
          </a:blip>
          <a:srcRect b="24762" l="0" r="0" t="25444"/>
          <a:stretch/>
        </p:blipFill>
        <p:spPr>
          <a:xfrm>
            <a:off x="2481375" y="4184738"/>
            <a:ext cx="30607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487400" y="4375646"/>
            <a:ext cx="1917701" cy="114217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 txBox="1"/>
          <p:nvPr/>
        </p:nvSpPr>
        <p:spPr>
          <a:xfrm>
            <a:off x="1547200" y="5919575"/>
            <a:ext cx="55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×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1547200" y="6980800"/>
            <a:ext cx="550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×</a:t>
            </a:r>
            <a:endParaRPr/>
          </a:p>
        </p:txBody>
      </p:sp>
      <p:sp>
        <p:nvSpPr>
          <p:cNvPr id="180" name="Google Shape;180;p6"/>
          <p:cNvSpPr txBox="1"/>
          <p:nvPr/>
        </p:nvSpPr>
        <p:spPr>
          <a:xfrm>
            <a:off x="1424800" y="8042025"/>
            <a:ext cx="79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lt1"/>
                </a:solidFill>
              </a:rPr>
              <a:t>×</a:t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4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300" y="3114500"/>
            <a:ext cx="5118100" cy="60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17600" y="1417600"/>
            <a:ext cx="103674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Постановка задачі </a:t>
            </a:r>
            <a:endParaRPr b="1" sz="7200">
              <a:solidFill>
                <a:srgbClr val="213E68"/>
              </a:solidFill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1346200" y="3467100"/>
            <a:ext cx="4432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303D75"/>
                </a:solidFill>
              </a:rPr>
              <a:t>Інтеграція з серверною частиною</a:t>
            </a:r>
            <a:endParaRPr b="1"/>
          </a:p>
        </p:txBody>
      </p:sp>
      <p:grpSp>
        <p:nvGrpSpPr>
          <p:cNvPr id="189" name="Google Shape;189;p10"/>
          <p:cNvGrpSpPr/>
          <p:nvPr/>
        </p:nvGrpSpPr>
        <p:grpSpPr>
          <a:xfrm>
            <a:off x="1346200" y="5768500"/>
            <a:ext cx="3060700" cy="482600"/>
            <a:chOff x="11049225" y="1354050"/>
            <a:chExt cx="3060700" cy="482600"/>
          </a:xfrm>
        </p:grpSpPr>
        <p:pic>
          <p:nvPicPr>
            <p:cNvPr id="190" name="Google Shape;19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9225" y="1354050"/>
              <a:ext cx="3060700" cy="48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91" name="Google Shape;191;p10"/>
            <p:cNvSpPr txBox="1"/>
            <p:nvPr/>
          </p:nvSpPr>
          <p:spPr>
            <a:xfrm>
              <a:off x="11248775" y="1417600"/>
              <a:ext cx="2661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</a:rPr>
                <a:t>Очікуваний результат</a:t>
              </a:r>
              <a:endParaRPr/>
            </a:p>
          </p:txBody>
        </p:sp>
      </p:grpSp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0500" y="3114500"/>
            <a:ext cx="5118100" cy="60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6839050" y="6790550"/>
            <a:ext cx="43179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Веб-інтерфейс, доступний з будь-якого пристрою, з простим процесом авторизації, навігації та доступу до основних функцій.</a:t>
            </a:r>
            <a:endParaRPr sz="2300"/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77700" y="3114500"/>
            <a:ext cx="5118100" cy="608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12420700" y="3390800"/>
            <a:ext cx="44322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303D75"/>
                </a:solidFill>
              </a:rPr>
              <a:t>Забезпечення високої продуктивності та масштабованості </a:t>
            </a:r>
            <a:endParaRPr b="1"/>
          </a:p>
        </p:txBody>
      </p:sp>
      <p:sp>
        <p:nvSpPr>
          <p:cNvPr id="196" name="Google Shape;196;p10"/>
          <p:cNvSpPr txBox="1"/>
          <p:nvPr/>
        </p:nvSpPr>
        <p:spPr>
          <a:xfrm>
            <a:off x="12535000" y="6790550"/>
            <a:ext cx="4114800" cy="2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Швидке завантаження сторінок, оптимізоване використання ресурсів та можливість розширення системи при необхідності.</a:t>
            </a:r>
            <a:endParaRPr sz="2300"/>
          </a:p>
        </p:txBody>
      </p:sp>
      <p:sp>
        <p:nvSpPr>
          <p:cNvPr id="197" name="Google Shape;197;p10"/>
          <p:cNvSpPr txBox="1"/>
          <p:nvPr/>
        </p:nvSpPr>
        <p:spPr>
          <a:xfrm>
            <a:off x="6734200" y="3390800"/>
            <a:ext cx="4730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303D75"/>
                </a:solidFill>
              </a:rPr>
              <a:t>Реалізація адаптивного та зручного інтерфейсу користувача</a:t>
            </a:r>
            <a:endParaRPr b="1"/>
          </a:p>
        </p:txBody>
      </p:sp>
      <p:sp>
        <p:nvSpPr>
          <p:cNvPr id="198" name="Google Shape;198;p10"/>
          <p:cNvSpPr txBox="1"/>
          <p:nvPr/>
        </p:nvSpPr>
        <p:spPr>
          <a:xfrm>
            <a:off x="1346200" y="6790550"/>
            <a:ext cx="41148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Надійна взаємодія клієнтської частини з API, захист особистих даних користувачів, автентифікація відповідно до ролі.</a:t>
            </a:r>
            <a:endParaRPr sz="2300"/>
          </a:p>
        </p:txBody>
      </p:sp>
      <p:grpSp>
        <p:nvGrpSpPr>
          <p:cNvPr id="199" name="Google Shape;199;p10"/>
          <p:cNvGrpSpPr/>
          <p:nvPr/>
        </p:nvGrpSpPr>
        <p:grpSpPr>
          <a:xfrm>
            <a:off x="6855450" y="5768500"/>
            <a:ext cx="3060700" cy="482600"/>
            <a:chOff x="11049225" y="1354050"/>
            <a:chExt cx="3060700" cy="482600"/>
          </a:xfrm>
        </p:grpSpPr>
        <p:pic>
          <p:nvPicPr>
            <p:cNvPr id="200" name="Google Shape;20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9225" y="1354050"/>
              <a:ext cx="3060700" cy="48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01" name="Google Shape;201;p10"/>
            <p:cNvSpPr txBox="1"/>
            <p:nvPr/>
          </p:nvSpPr>
          <p:spPr>
            <a:xfrm>
              <a:off x="11248775" y="1417600"/>
              <a:ext cx="2661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</a:rPr>
                <a:t>Очікуваний результат</a:t>
              </a:r>
              <a:endParaRPr/>
            </a:p>
          </p:txBody>
        </p:sp>
      </p:grpSp>
      <p:grpSp>
        <p:nvGrpSpPr>
          <p:cNvPr id="202" name="Google Shape;202;p10"/>
          <p:cNvGrpSpPr/>
          <p:nvPr/>
        </p:nvGrpSpPr>
        <p:grpSpPr>
          <a:xfrm>
            <a:off x="12364700" y="5768500"/>
            <a:ext cx="3060700" cy="482600"/>
            <a:chOff x="11049225" y="1354050"/>
            <a:chExt cx="3060700" cy="482600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9225" y="1354050"/>
              <a:ext cx="3060700" cy="4826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204" name="Google Shape;204;p10"/>
            <p:cNvSpPr txBox="1"/>
            <p:nvPr/>
          </p:nvSpPr>
          <p:spPr>
            <a:xfrm>
              <a:off x="11248775" y="1417600"/>
              <a:ext cx="2661600" cy="3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4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FFFF"/>
                  </a:solidFill>
                </a:rPr>
                <a:t>Очікуваний результат</a:t>
              </a:r>
              <a:endParaRPr/>
            </a:p>
          </p:txBody>
        </p:sp>
      </p:grpSp>
      <p:sp>
        <p:nvSpPr>
          <p:cNvPr id="205" name="Google Shape;205;p10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5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9550" y="3614650"/>
            <a:ext cx="10655300" cy="6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3150" y="2793950"/>
            <a:ext cx="16141698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"/>
          <p:cNvSpPr txBox="1"/>
          <p:nvPr/>
        </p:nvSpPr>
        <p:spPr>
          <a:xfrm>
            <a:off x="1136650" y="1054100"/>
            <a:ext cx="125223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Вибір технологій розробки </a:t>
            </a:r>
            <a:endParaRPr b="1" sz="7200">
              <a:solidFill>
                <a:srgbClr val="213E68"/>
              </a:solidFill>
            </a:endParaRPr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5">
            <a:alphaModFix amt="34000"/>
          </a:blip>
          <a:srcRect b="0" l="0" r="0" t="0"/>
          <a:stretch/>
        </p:blipFill>
        <p:spPr>
          <a:xfrm>
            <a:off x="1362250" y="5418850"/>
            <a:ext cx="44323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5">
            <a:alphaModFix amt="34000"/>
          </a:blip>
          <a:srcRect b="0" l="0" r="0" t="0"/>
          <a:stretch/>
        </p:blipFill>
        <p:spPr>
          <a:xfrm>
            <a:off x="1362250" y="7476250"/>
            <a:ext cx="4432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"/>
          <p:cNvSpPr txBox="1"/>
          <p:nvPr/>
        </p:nvSpPr>
        <p:spPr>
          <a:xfrm>
            <a:off x="1454150" y="2895550"/>
            <a:ext cx="16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Технологія</a:t>
            </a:r>
            <a:endParaRPr b="1"/>
          </a:p>
        </p:txBody>
      </p:sp>
      <p:sp>
        <p:nvSpPr>
          <p:cNvPr id="216" name="Google Shape;216;p4"/>
          <p:cNvSpPr txBox="1"/>
          <p:nvPr/>
        </p:nvSpPr>
        <p:spPr>
          <a:xfrm>
            <a:off x="7029450" y="3994125"/>
            <a:ext cx="486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Бібліотека для побудови інтерфейсів користувача на основі компонентної архітектури. </a:t>
            </a:r>
            <a:endParaRPr sz="1900"/>
          </a:p>
        </p:txBody>
      </p:sp>
      <p:sp>
        <p:nvSpPr>
          <p:cNvPr id="217" name="Google Shape;217;p4"/>
          <p:cNvSpPr txBox="1"/>
          <p:nvPr/>
        </p:nvSpPr>
        <p:spPr>
          <a:xfrm>
            <a:off x="12274550" y="3994125"/>
            <a:ext cx="486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24242"/>
                </a:solidFill>
              </a:rPr>
              <a:t>Висока продуктивність, повторне використання компонентів, простота інтеграції з іншими бібліотеками.</a:t>
            </a:r>
            <a:endParaRPr sz="2200"/>
          </a:p>
        </p:txBody>
      </p:sp>
      <p:pic>
        <p:nvPicPr>
          <p:cNvPr id="218" name="Google Shape;218;p4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7029450" y="5418850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"/>
          <p:cNvPicPr preferRelativeResize="0"/>
          <p:nvPr/>
        </p:nvPicPr>
        <p:blipFill rotWithShape="1">
          <a:blip r:embed="rId7">
            <a:alphaModFix amt="34000"/>
          </a:blip>
          <a:srcRect b="0" l="0" r="0" t="0"/>
          <a:stretch/>
        </p:blipFill>
        <p:spPr>
          <a:xfrm>
            <a:off x="7029450" y="7484950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"/>
          <p:cNvPicPr preferRelativeResize="0"/>
          <p:nvPr/>
        </p:nvPicPr>
        <p:blipFill rotWithShape="1">
          <a:blip r:embed="rId6">
            <a:alphaModFix amt="34000"/>
          </a:blip>
          <a:srcRect b="0" l="0" r="0" t="0"/>
          <a:stretch/>
        </p:blipFill>
        <p:spPr>
          <a:xfrm>
            <a:off x="12274550" y="5418850"/>
            <a:ext cx="44450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"/>
          <p:cNvPicPr preferRelativeResize="0"/>
          <p:nvPr/>
        </p:nvPicPr>
        <p:blipFill rotWithShape="1">
          <a:blip r:embed="rId7">
            <a:alphaModFix amt="34000"/>
          </a:blip>
          <a:srcRect b="0" l="0" r="0" t="0"/>
          <a:stretch/>
        </p:blipFill>
        <p:spPr>
          <a:xfrm>
            <a:off x="12274550" y="7484950"/>
            <a:ext cx="44450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"/>
          <p:cNvSpPr txBox="1"/>
          <p:nvPr/>
        </p:nvSpPr>
        <p:spPr>
          <a:xfrm>
            <a:off x="7054850" y="2895550"/>
            <a:ext cx="203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Особливості</a:t>
            </a:r>
            <a:endParaRPr b="1"/>
          </a:p>
        </p:txBody>
      </p:sp>
      <p:sp>
        <p:nvSpPr>
          <p:cNvPr id="223" name="Google Shape;223;p4"/>
          <p:cNvSpPr txBox="1"/>
          <p:nvPr/>
        </p:nvSpPr>
        <p:spPr>
          <a:xfrm>
            <a:off x="12363450" y="2895550"/>
            <a:ext cx="2031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Переваги</a:t>
            </a:r>
            <a:endParaRPr b="1"/>
          </a:p>
        </p:txBody>
      </p:sp>
      <p:pic>
        <p:nvPicPr>
          <p:cNvPr id="224" name="Google Shape;22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94587" y="5533150"/>
            <a:ext cx="3507618" cy="18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0163" y="7590551"/>
            <a:ext cx="2836475" cy="15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" title="react-js2-1024x576-removebg-preview.png"/>
          <p:cNvPicPr preferRelativeResize="0"/>
          <p:nvPr/>
        </p:nvPicPr>
        <p:blipFill rotWithShape="1">
          <a:blip r:embed="rId10">
            <a:alphaModFix/>
          </a:blip>
          <a:srcRect b="9745" l="0" r="0" t="18384"/>
          <a:stretch/>
        </p:blipFill>
        <p:spPr>
          <a:xfrm>
            <a:off x="1454150" y="3699637"/>
            <a:ext cx="4248501" cy="17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"/>
          <p:cNvSpPr txBox="1"/>
          <p:nvPr/>
        </p:nvSpPr>
        <p:spPr>
          <a:xfrm>
            <a:off x="7029450" y="5598600"/>
            <a:ext cx="48657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Бібліотека для управління станом застосунку. Забезпечує простий і прозорий спосіб керування станом застосунку.</a:t>
            </a:r>
            <a:endParaRPr sz="1900"/>
          </a:p>
        </p:txBody>
      </p:sp>
      <p:sp>
        <p:nvSpPr>
          <p:cNvPr id="228" name="Google Shape;228;p4"/>
          <p:cNvSpPr txBox="1"/>
          <p:nvPr/>
        </p:nvSpPr>
        <p:spPr>
          <a:xfrm>
            <a:off x="12274550" y="5598600"/>
            <a:ext cx="48657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Легка інтеграція, швидка реакція інтерфейсу на зміни стану, підтримка складних станів без надмірної складності.</a:t>
            </a:r>
            <a:endParaRPr sz="1900"/>
          </a:p>
        </p:txBody>
      </p:sp>
      <p:sp>
        <p:nvSpPr>
          <p:cNvPr id="229" name="Google Shape;229;p4"/>
          <p:cNvSpPr txBox="1"/>
          <p:nvPr/>
        </p:nvSpPr>
        <p:spPr>
          <a:xfrm>
            <a:off x="7029450" y="7826150"/>
            <a:ext cx="48657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Бібліотека управління маршрутизацією. Забезпечує можливість створення SPA із багатосторінковою навігацією.</a:t>
            </a:r>
            <a:endParaRPr sz="1900"/>
          </a:p>
        </p:txBody>
      </p:sp>
      <p:sp>
        <p:nvSpPr>
          <p:cNvPr id="230" name="Google Shape;230;p4"/>
          <p:cNvSpPr txBox="1"/>
          <p:nvPr/>
        </p:nvSpPr>
        <p:spPr>
          <a:xfrm>
            <a:off x="12274550" y="7826150"/>
            <a:ext cx="4865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424242"/>
                </a:solidFill>
              </a:rPr>
              <a:t>Гнучкість у налаштуванні маршрутів, підтримка вкладених маршрутів, простота використання.</a:t>
            </a:r>
            <a:endParaRPr sz="1900"/>
          </a:p>
        </p:txBody>
      </p:sp>
      <p:sp>
        <p:nvSpPr>
          <p:cNvPr id="231" name="Google Shape;231;p4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6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495300" y="381000"/>
            <a:ext cx="17297399" cy="952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1079500" y="3009900"/>
            <a:ext cx="8585200" cy="5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6604549" y="-1418850"/>
            <a:ext cx="10334451" cy="130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"/>
          <p:cNvSpPr txBox="1"/>
          <p:nvPr/>
        </p:nvSpPr>
        <p:spPr>
          <a:xfrm>
            <a:off x="757775" y="1600200"/>
            <a:ext cx="4273800" cy="4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213E68"/>
                </a:solidFill>
              </a:rPr>
              <a:t>Архітектура створенного програмного забезпечення</a:t>
            </a:r>
            <a:endParaRPr b="1" sz="4800">
              <a:solidFill>
                <a:srgbClr val="213E68"/>
              </a:solidFill>
            </a:endParaRPr>
          </a:p>
        </p:txBody>
      </p:sp>
      <p:pic>
        <p:nvPicPr>
          <p:cNvPr id="240" name="Google Shape;24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5476" y="1047963"/>
            <a:ext cx="11287225" cy="819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7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65100" y="-139700"/>
            <a:ext cx="18630900" cy="10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81000"/>
            <a:ext cx="17297400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 txBox="1"/>
          <p:nvPr/>
        </p:nvSpPr>
        <p:spPr>
          <a:xfrm>
            <a:off x="4066850" y="1348475"/>
            <a:ext cx="101670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UI/UX дизайн системи</a:t>
            </a:r>
            <a:endParaRPr b="1" sz="7200">
              <a:solidFill>
                <a:srgbClr val="213E68"/>
              </a:solidFill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2813050" y="3117850"/>
            <a:ext cx="43689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11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303D75"/>
                </a:solidFill>
              </a:rPr>
              <a:t>Макети сторінок</a:t>
            </a:r>
            <a:endParaRPr b="1"/>
          </a:p>
        </p:txBody>
      </p:sp>
      <p:pic>
        <p:nvPicPr>
          <p:cNvPr id="250" name="Google Shape;25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5800" y="4150415"/>
            <a:ext cx="7043400" cy="436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1" name="Google Shape;25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7925" y="4112050"/>
            <a:ext cx="7070700" cy="4463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2" name="Google Shape;252;p9"/>
          <p:cNvSpPr txBox="1"/>
          <p:nvPr/>
        </p:nvSpPr>
        <p:spPr>
          <a:xfrm>
            <a:off x="10682300" y="3048113"/>
            <a:ext cx="5241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11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303D75"/>
                </a:solidFill>
              </a:rPr>
              <a:t>Реалізована сторінка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8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8"/>
          <p:cNvPicPr preferRelativeResize="0"/>
          <p:nvPr/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-165100" y="-139700"/>
            <a:ext cx="18630900" cy="1055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" y="381000"/>
            <a:ext cx="17297400" cy="9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8"/>
          <p:cNvSpPr txBox="1"/>
          <p:nvPr/>
        </p:nvSpPr>
        <p:spPr>
          <a:xfrm>
            <a:off x="4572000" y="1054100"/>
            <a:ext cx="8792700" cy="1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13E68"/>
                </a:solidFill>
              </a:rPr>
              <a:t>Приклад реалізації</a:t>
            </a:r>
            <a:endParaRPr b="1" sz="7200">
              <a:solidFill>
                <a:srgbClr val="213E68"/>
              </a:solidFill>
            </a:endParaRPr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3425" y="6939550"/>
            <a:ext cx="4914901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851" y="2998125"/>
            <a:ext cx="6876300" cy="330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63" name="Google Shape;263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6025" y="6625875"/>
            <a:ext cx="10710000" cy="279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264" name="Google Shape;264;p8"/>
          <p:cNvSpPr txBox="1"/>
          <p:nvPr/>
        </p:nvSpPr>
        <p:spPr>
          <a:xfrm>
            <a:off x="1382275" y="6939550"/>
            <a:ext cx="453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О</a:t>
            </a:r>
            <a:r>
              <a:rPr b="1" lang="en-US" sz="2800">
                <a:solidFill>
                  <a:srgbClr val="213E68"/>
                </a:solidFill>
              </a:rPr>
              <a:t>голошення маршрутів </a:t>
            </a:r>
            <a:endParaRPr b="1" sz="2800">
              <a:solidFill>
                <a:srgbClr val="213E68"/>
              </a:solidFill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8567050" y="3532188"/>
            <a:ext cx="7093500" cy="615600"/>
          </a:xfrm>
          <a:prstGeom prst="roundRect">
            <a:avLst>
              <a:gd fmla="val 50000" name="adj"/>
            </a:avLst>
          </a:prstGeom>
          <a:solidFill>
            <a:srgbClr val="CBE0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13E68"/>
                </a:solidFill>
              </a:rPr>
              <a:t>Перенаправлення відповідно до ролі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10783300" y="1965150"/>
            <a:ext cx="386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rgbClr val="213E68"/>
                </a:solidFill>
                <a:latin typeface="Georgia"/>
                <a:ea typeface="Georgia"/>
                <a:cs typeface="Georgia"/>
                <a:sym typeface="Georgia"/>
              </a:rPr>
              <a:t>(маршрутизація)</a:t>
            </a:r>
            <a:endParaRPr i="1" sz="3200">
              <a:solidFill>
                <a:srgbClr val="213E6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7138675" y="9118600"/>
            <a:ext cx="1005900" cy="1005900"/>
          </a:xfrm>
          <a:prstGeom prst="ellipse">
            <a:avLst/>
          </a:prstGeom>
          <a:noFill/>
          <a:ln cap="flat" cmpd="sng" w="9525">
            <a:solidFill>
              <a:srgbClr val="213E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888888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9</a:t>
            </a:r>
            <a:endParaRPr sz="3000">
              <a:solidFill>
                <a:srgbClr val="888888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