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70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1" r:id="rId10"/>
    <p:sldId id="265" r:id="rId11"/>
    <p:sldId id="272" r:id="rId12"/>
    <p:sldId id="274" r:id="rId13"/>
    <p:sldId id="268" r:id="rId14"/>
    <p:sldId id="273" r:id="rId15"/>
    <p:sldId id="267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07330F11-4CA5-9135-004D-8BD29F3FD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180F3A3C-1112-6996-DD5B-C1D8055F5B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29C5ECB3-2CB7-DA42-53B7-77203E7EB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871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D2B50C0-1AC5-FFF2-A223-86FEDA520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BD65222C-D7AE-A9DA-D093-8DE22A7A85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4C6235BC-A785-9457-2242-38B152ECD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883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FE3EBEA4-CE27-520C-9622-A55F29768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68B5B258-AD84-334F-99A5-CDB3D942E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B445009A-6506-0262-9374-B9B5417742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43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DEBFC03-271C-F493-D692-2F4D644AE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F12DFE8C-71E1-259A-AE9F-358BE8B626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14AEB604-89A2-C341-7CC9-FBC12C1FEC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00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F0A8D-325A-D970-66DD-68CEC800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990" y="691836"/>
            <a:ext cx="7703820" cy="4384989"/>
          </a:xfrm>
          <a:prstGeom prst="rect">
            <a:avLst/>
          </a:prstGeom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464071" y="803527"/>
            <a:ext cx="6215858" cy="12522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Веб система для виявлення аномілій сердечного ритму за допомогою штучного інтелекту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131336" y="2719626"/>
            <a:ext cx="5899628" cy="2843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Бут Ростислав Сергійович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ПЗПІ-22-3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Керівник: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ст. викл. кат. ПІ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Широкопетлєва Марія Сергіївна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1</a:t>
            </a:r>
            <a:r>
              <a:rPr lang="en-US" sz="1800" dirty="0"/>
              <a:t>6</a:t>
            </a:r>
            <a:r>
              <a:rPr lang="uk" sz="1800" dirty="0"/>
              <a:t> червня 2025</a:t>
            </a:r>
            <a:endParaRPr sz="18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87" y="148649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r>
              <a:rPr lang="en-US" sz="3200" dirty="0" err="1"/>
              <a:t>CardioECG</a:t>
            </a:r>
            <a:r>
              <a:rPr lang="en-US" sz="3200" dirty="0"/>
              <a:t> </a:t>
            </a:r>
            <a:r>
              <a:rPr lang="ru-RU" sz="3200" dirty="0"/>
              <a:t>та </a:t>
            </a:r>
            <a:r>
              <a:rPr lang="en-US" sz="3200" dirty="0"/>
              <a:t>Result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62E82D-B7F2-B2D6-2AB2-A29E1A298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952" y="687680"/>
            <a:ext cx="4698094" cy="4010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F0E15D-3CAD-AE9C-43D3-3FF5DC7C8C4B}"/>
              </a:ext>
            </a:extLst>
          </p:cNvPr>
          <p:cNvSpPr txBox="1"/>
          <p:nvPr/>
        </p:nvSpPr>
        <p:spPr>
          <a:xfrm>
            <a:off x="1194916" y="356142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Сторінка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CardioECG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34BFD-48E7-75F5-4CB2-936168425563}"/>
              </a:ext>
            </a:extLst>
          </p:cNvPr>
          <p:cNvSpPr txBox="1"/>
          <p:nvPr/>
        </p:nvSpPr>
        <p:spPr>
          <a:xfrm>
            <a:off x="5838672" y="4606348"/>
            <a:ext cx="170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Сторінка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Result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2535CA-5705-D7F4-29E1-94EE88179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3" y="1002059"/>
            <a:ext cx="4754410" cy="2572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45F46DC-AD88-AAD4-8C72-5508795E2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770D16D-B682-57A2-4CA5-E9071C406E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Інтерфейс користувача </a:t>
            </a:r>
            <a:r>
              <a:rPr lang="en-US" sz="3200" dirty="0"/>
              <a:t>Patient </a:t>
            </a:r>
            <a:r>
              <a:rPr lang="ru-RU" sz="3200" dirty="0"/>
              <a:t>та </a:t>
            </a:r>
            <a:r>
              <a:rPr lang="en-US" sz="3200" dirty="0"/>
              <a:t>Search</a:t>
            </a: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0C68160A-7107-A44D-6F37-6474F1FA06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E1A29D-91A5-FF4B-9A06-0C4446E8709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51BD5-3FA7-7D77-0FC8-EA481E63CADD}"/>
              </a:ext>
            </a:extLst>
          </p:cNvPr>
          <p:cNvSpPr txBox="1"/>
          <p:nvPr/>
        </p:nvSpPr>
        <p:spPr>
          <a:xfrm>
            <a:off x="1248053" y="4205611"/>
            <a:ext cx="1519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Сторінка </a:t>
            </a:r>
            <a:r>
              <a:rPr lang="en-US" sz="1400" dirty="0"/>
              <a:t>Patient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28ECD-332F-04AC-6960-2E55360A975D}"/>
              </a:ext>
            </a:extLst>
          </p:cNvPr>
          <p:cNvSpPr txBox="1"/>
          <p:nvPr/>
        </p:nvSpPr>
        <p:spPr>
          <a:xfrm>
            <a:off x="6093054" y="4339377"/>
            <a:ext cx="170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Сторінка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dirty="0"/>
              <a:t>Search</a:t>
            </a:r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70A95-6293-5D10-213D-B2060BB7B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682551"/>
            <a:ext cx="4386690" cy="3523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69658-BAF2-C71D-FC00-9116DE06B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835" y="682551"/>
            <a:ext cx="4262431" cy="36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D0A5FAC5-650D-0B11-7CEC-FE5D2DAE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410AA74F-42DC-B1AE-11AF-8550C7316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Тестування: Прогрес навчання</a:t>
            </a: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6A06CDE3-5B20-24F2-9FB2-01CBBCEF35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09E2A2-7D67-3F45-7C6C-C04C4284F32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A9748-0A1C-51E8-8922-C7D49633D532}"/>
              </a:ext>
            </a:extLst>
          </p:cNvPr>
          <p:cNvSpPr txBox="1"/>
          <p:nvPr/>
        </p:nvSpPr>
        <p:spPr>
          <a:xfrm>
            <a:off x="268925" y="814657"/>
            <a:ext cx="2969289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Модель навчалася 15 епох, досягнувши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val_macro_f1=0.8625,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val_accuracy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=89.72%.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Валідна втрата знизилася до 0.4569 завдяки 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EarlyStopping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 вагам класів. Прогрес на 27,480 сегментах відображає стабільність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CNN,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забезпечуючи надійність для діагностики ЕКГ.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B64E1-100C-EBD5-87EE-039CCF10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463" y="814657"/>
            <a:ext cx="5128773" cy="40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1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r>
              <a:rPr lang="ru-RU" sz="3200" dirty="0"/>
              <a:t>: Метрики класифікації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64281-82EA-CC4E-C7D4-00EAC9120260}"/>
              </a:ext>
            </a:extLst>
          </p:cNvPr>
          <p:cNvSpPr txBox="1"/>
          <p:nvPr/>
        </p:nvSpPr>
        <p:spPr>
          <a:xfrm>
            <a:off x="410271" y="715183"/>
            <a:ext cx="86520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Модель досягла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F1=0.86,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точності 89% на 3,817 сегментах (70/20/10). Високі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F1: HYP (0.98), AF (0.95), LBBB (0.96). I-AVB (F1=0.50)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обмежений дисбалансом. Метрики підтверджують ефективність 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CNN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для діагностики аритмій. 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A0AE1C-9551-7316-E26F-4DEC3C7A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455" y="1337769"/>
            <a:ext cx="4405566" cy="357635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70E9611-B1E0-4B36-4999-651D81114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41" y="1617747"/>
            <a:ext cx="3587276" cy="10042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C280C9-557C-A1EC-0C12-B674871B7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82" y="2955842"/>
            <a:ext cx="3502467" cy="8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7218DDB-FD04-6493-9F19-F425E40F2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25E1EF4-5698-3610-770B-32C2304D3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r>
              <a:rPr lang="en-US" sz="3200" dirty="0">
                <a:latin typeface="Economica" panose="020B0604020202020204" charset="0"/>
              </a:rPr>
              <a:t>: Confusion Matrix </a:t>
            </a:r>
            <a:r>
              <a:rPr lang="ru-RU" sz="3200" dirty="0"/>
              <a:t>і Дисбаланс</a:t>
            </a:r>
            <a:endParaRPr sz="3200" dirty="0">
              <a:latin typeface="Economica" panose="020B0604020202020204" charset="0"/>
            </a:endParaRP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4C108BFB-9396-DBA5-6502-BB8640D29B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BECEB8-96E5-4A8F-C7A4-9E5A3D4DF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447" y="1278785"/>
            <a:ext cx="4860846" cy="3562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4E8246-1B99-3AE9-CAA4-0F112F348EA3}"/>
              </a:ext>
            </a:extLst>
          </p:cNvPr>
          <p:cNvSpPr txBox="1"/>
          <p:nvPr/>
        </p:nvSpPr>
        <p:spPr>
          <a:xfrm>
            <a:off x="223734" y="687680"/>
            <a:ext cx="88385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Matrix </a:t>
            </a:r>
            <a:r>
              <a:rPr lang="ru-RU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показує точність для 3,817 сегментів: 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 (624/650), AF (273/290). </a:t>
            </a:r>
            <a:r>
              <a:rPr lang="ru-RU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Помилки 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I-AVB </a:t>
            </a:r>
            <a:r>
              <a:rPr lang="ru-RU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через дисбаланс (359 сегментів). Матриця та ваги класів (</a:t>
            </a:r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I-AVB: 10.65) </a:t>
            </a:r>
            <a:r>
              <a:rPr lang="ru-RU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пояснюють слабкі місця моделі.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C4E39-503B-9940-2C50-57C8B037C655}"/>
              </a:ext>
            </a:extLst>
          </p:cNvPr>
          <p:cNvSpPr txBox="1"/>
          <p:nvPr/>
        </p:nvSpPr>
        <p:spPr>
          <a:xfrm>
            <a:off x="8789525" y="4633473"/>
            <a:ext cx="464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35EEF41-5B9E-4186-8855-3C8162DCC2D6}" type="slidenum">
              <a:rPr lang="uk-UA" smtClean="0"/>
              <a:pPr/>
              <a:t>14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1D8164-9DA2-D7C3-150E-AA76A734A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96" y="1611010"/>
            <a:ext cx="3423844" cy="26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09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99666" y="90075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/>
              <a:t>Реалізовано</a:t>
            </a:r>
            <a:r>
              <a:rPr lang="en-US" dirty="0"/>
              <a:t>: </a:t>
            </a:r>
            <a:endParaRPr lang="ru-RU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Система має зручний веб-інтерфейс із детальними звітами для ефективної роботи лікарів.  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Можливе застосування в клініках і телемедицині для широкого доступу до діагностики.  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Забезпечує безпечне зберігання даних.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7482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200"/>
              </a:spcBef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 проєкту – створити локальну систему для автоматизованого аналізу електрокардіограм, яка допоможе кардіологам рятувати життя. Система скорочує час діагностики з 30 хвилин до кількох секунд, усуває суб’єктивність і прискорює реагування на критичні стани, де кожна хвилина підвищує шанси на виживання.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 покликаний зробити діагностику швидкою, точною і доступною, щоб кожне серце билося довше.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Аналіз проблеми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7939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Ручний аналіз ЕКГ повільний, суб’єктивний і ризикований для діагностики. Конкурентні системи обмежені кількома діагнозами, хмарні чи дорогі, недоступні для малих клінік.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Таблиця порівняння</a:t>
            </a:r>
            <a:r>
              <a:rPr lang="uk-UA" dirty="0">
                <a:solidFill>
                  <a:srgbClr val="000000"/>
                </a:solidFill>
                <a:latin typeface="Arial" panose="020B0604020202020204" pitchFamily="34" charset="0"/>
              </a:rPr>
              <a:t> з аналогами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endParaRPr lang="ru-RU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ru-RU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37DEB-6F8C-63F1-012C-CF7A28DC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68" y="2440236"/>
            <a:ext cx="8107866" cy="18931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55850" y="706901"/>
            <a:ext cx="8832300" cy="138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Основна задача проєкту – створити локальну систему для автоматизації аналізу ЕКГ, яка полегшує роботу кардіологів і підвищує якість діагностики. Система оптимізує процеси в лікарнях, забезпечуючи швидке та надійне виявлення серцевих аномалій.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4" name="Google Shape;93;p17">
            <a:extLst>
              <a:ext uri="{FF2B5EF4-FFF2-40B4-BE49-F238E27FC236}">
                <a16:creationId xmlns:a16="http://schemas.microsoft.com/office/drawing/2014/main" id="{1D04DA0D-54D1-A1A1-04D4-8D9C991FD5F3}"/>
              </a:ext>
            </a:extLst>
          </p:cNvPr>
          <p:cNvSpPr txBox="1">
            <a:spLocks/>
          </p:cNvSpPr>
          <p:nvPr/>
        </p:nvSpPr>
        <p:spPr>
          <a:xfrm>
            <a:off x="268925" y="1944869"/>
            <a:ext cx="8520600" cy="231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spcBef>
                <a:spcPts val="1500"/>
              </a:spcBef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Вона має виконує наступні задачі: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– Прискорення аналізу ЕКГ для оперативного реагування на аномалії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– Точне визначення серцевих станів для підтримки клінічних рішень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– Захист конфіденційності даних для довіри медперсоналу й пацієнтів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– Забезпечення зручного інтерфейсу для ефективної роботи лікарів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</a:rPr>
              <a:t>– Автоматизація документування для спрощення адміністративних процесів.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endParaRPr lang="ru-RU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D475A-ED28-3410-908B-BD11E47D9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95" y="904876"/>
            <a:ext cx="952500" cy="952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D97BD2-45AD-7A80-B62E-318E14943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570" y="1909631"/>
            <a:ext cx="95250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55DBE6-7E9F-57B0-853F-64B63E1D7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395" y="3031761"/>
            <a:ext cx="952500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2BD7F8-57C4-FB70-3816-9BDB7AACA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613" y="904876"/>
            <a:ext cx="952500" cy="952500"/>
          </a:xfrm>
          <a:prstGeom prst="rect">
            <a:avLst/>
          </a:prstGeom>
        </p:spPr>
      </p:pic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BCBDF3D0-F32B-5AE8-640B-C375F1289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6138" y="682989"/>
            <a:ext cx="3294150" cy="4358285"/>
          </a:xfrm>
          <a:prstGeom prst="rect">
            <a:avLst/>
          </a:prstGeom>
        </p:spPr>
      </p:pic>
      <p:pic>
        <p:nvPicPr>
          <p:cNvPr id="1028" name="Picture 4" descr="NumPy Logo | SVG | Real Company | Alphabet, Letter N Logo">
            <a:extLst>
              <a:ext uri="{FF2B5EF4-FFF2-40B4-BE49-F238E27FC236}">
                <a16:creationId xmlns:a16="http://schemas.microsoft.com/office/drawing/2014/main" id="{475F73EC-AD4F-21B7-E62D-99384DA14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618" y="2732257"/>
            <a:ext cx="1551508" cy="155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F72818-3E43-1104-4FAA-7CA0B38EE6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3699" y="1909631"/>
            <a:ext cx="952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499A88-4CBA-302E-1EAE-B819F2CB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40" y="2611914"/>
            <a:ext cx="8520600" cy="2181927"/>
          </a:xfrm>
          <a:prstGeom prst="rect">
            <a:avLst/>
          </a:prstGeom>
        </p:spPr>
      </p:pic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00905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Веб-додаток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–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клієнт-серверна монолітна система з модульною організацією. Браузери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Chrome, Firefox)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взаємодіють із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Flask-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сервером через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HTTP.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Сервер обробляє ЕКГ за допомогою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TensorFlow,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зберігає дані в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MongoDB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6.png">
            <a:extLst>
              <a:ext uri="{FF2B5EF4-FFF2-40B4-BE49-F238E27FC236}">
                <a16:creationId xmlns:a16="http://schemas.microsoft.com/office/drawing/2014/main" id="{881B95A4-9221-BB9C-7C49-7FD8B1AB70B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43072" y="97537"/>
            <a:ext cx="5900928" cy="4937760"/>
          </a:xfrm>
          <a:prstGeom prst="rect">
            <a:avLst/>
          </a:prstGeom>
          <a:ln/>
        </p:spPr>
      </p:pic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764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68925" y="1041824"/>
            <a:ext cx="3492204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Система використовує </a:t>
            </a:r>
            <a:r>
              <a:rPr lang="en-US" dirty="0"/>
              <a:t>CNN </a:t>
            </a:r>
            <a:r>
              <a:rPr lang="uk-UA" dirty="0"/>
              <a:t>для класифікації 10 аритмій і сегментацію сигналів на 10-секундні фрагменти. </a:t>
            </a:r>
          </a:p>
          <a:p>
            <a:pPr marL="0" indent="0" algn="just">
              <a:buNone/>
            </a:pPr>
            <a:r>
              <a:rPr lang="uk-UA" dirty="0"/>
              <a:t>Формати вхідних даних: 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.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.</a:t>
            </a:r>
            <a:r>
              <a:rPr lang="en-U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atr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.mat</a:t>
            </a:r>
            <a:endParaRPr lang="en-US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r>
              <a:rPr lang="en-US" sz="3200" dirty="0"/>
              <a:t> </a:t>
            </a:r>
            <a:r>
              <a:rPr lang="ru-RU" sz="3200" dirty="0"/>
              <a:t>(Попередня обробка ЕКГ)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885352"/>
            <a:ext cx="3414652" cy="2698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preprocess.py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очищає ЕКГ-сигнали: застосовує смуговий фільтр (0.5–40 Гц), сегментує на 10-секундні фрагменти з 50% перекриттям, нормалізує дані. Аугментація (шум, масштабування) підвищує стійкість моделі.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B736B-E86B-7F90-D302-A69A2B5D7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491" y="885352"/>
            <a:ext cx="5550801" cy="37010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0D124D9A-447A-81A8-5360-F8112860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2DEB9F18-3D94-09AF-AE13-F2855C5C11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r>
              <a:rPr lang="en-US" sz="3200" dirty="0"/>
              <a:t> </a:t>
            </a:r>
            <a:r>
              <a:rPr lang="ru-RU" sz="3200" dirty="0"/>
              <a:t>(Класифікація </a:t>
            </a:r>
            <a:r>
              <a:rPr lang="en-US" sz="3200" dirty="0"/>
              <a:t>CNN)</a:t>
            </a:r>
            <a:endParaRPr sz="3200"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B39FB5D9-53BD-5CC9-9A49-B104133DB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782224"/>
            <a:ext cx="3801979" cy="3020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model.py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реалізує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із резидуальними блоками для класифікації 10 діагнозів. Згорткові шари (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Conv1D)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вилучають патерни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QRS-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комплексів,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Dropout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запобігає перенавчанню.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TensorFlow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забезпечує точність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F1≥0.86.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Код оптимізовано для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GPU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</a:t>
            </a:r>
            <a:r>
              <a:rPr lang="en-US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CUDA, </a:t>
            </a:r>
            <a:r>
              <a:rPr lang="ru-RU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підтримуючи швидкість аналізу &lt;10 секунд.</a:t>
            </a: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114658E8-A554-9942-F595-6580FB45DA6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03E277-3187-59D9-E529-D804EF160A2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4C4FF-C4F7-ED83-5BEB-66DC32515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413" y="854614"/>
            <a:ext cx="5279879" cy="35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03105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uxe">
    <a:dk1>
      <a:srgbClr val="000000"/>
    </a:dk1>
    <a:lt1>
      <a:srgbClr val="FFFFFF"/>
    </a:lt1>
    <a:dk2>
      <a:srgbClr val="B7B7B7"/>
    </a:dk2>
    <a:lt2>
      <a:srgbClr val="CCA677"/>
    </a:lt2>
    <a:accent1>
      <a:srgbClr val="5D4037"/>
    </a:accent1>
    <a:accent2>
      <a:srgbClr val="455A64"/>
    </a:accent2>
    <a:accent3>
      <a:srgbClr val="57BB8A"/>
    </a:accent3>
    <a:accent4>
      <a:srgbClr val="78909C"/>
    </a:accent4>
    <a:accent5>
      <a:srgbClr val="607D8B"/>
    </a:accent5>
    <a:accent6>
      <a:srgbClr val="DCE755"/>
    </a:accent6>
    <a:hlink>
      <a:srgbClr val="607D8B"/>
    </a:hlink>
    <a:folHlink>
      <a:srgbClr val="607D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598</Words>
  <Application>Microsoft Office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Open Sans</vt:lpstr>
      <vt:lpstr>Economica</vt:lpstr>
      <vt:lpstr>Wingdings</vt:lpstr>
      <vt:lpstr>Arial</vt:lpstr>
      <vt:lpstr>Шаблон презентації кваліфікаційної роботи магістрів</vt:lpstr>
      <vt:lpstr>Веб система для виявлення аномілій сердечного ритму за допомогою штучного інтелекту</vt:lpstr>
      <vt:lpstr>Мета роботи</vt:lpstr>
      <vt:lpstr>Аналіз проблеми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Дизайн системи</vt:lpstr>
      <vt:lpstr>Приклад реалізації (Попередня обробка ЕКГ)</vt:lpstr>
      <vt:lpstr>Приклад реалізації (Класифікація CNN)</vt:lpstr>
      <vt:lpstr>Інтерфейс користувача CardioECG та Result</vt:lpstr>
      <vt:lpstr>Інтерфейс користувача Patient та Search</vt:lpstr>
      <vt:lpstr>Тестування: Прогрес навчання</vt:lpstr>
      <vt:lpstr>Тестування: Метрики класифікації</vt:lpstr>
      <vt:lpstr>Тестування: Confusion Matrix і Дисбаланс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mr.black.of1@gmail.com</dc:creator>
  <cp:lastModifiedBy>Mr.black.of1@gmail.com</cp:lastModifiedBy>
  <cp:revision>5</cp:revision>
  <dcterms:created xsi:type="dcterms:W3CDTF">2025-06-16T18:45:24Z</dcterms:created>
  <dcterms:modified xsi:type="dcterms:W3CDTF">2025-06-21T08:54:52Z</dcterms:modified>
</cp:coreProperties>
</file>