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3" r:id="rId17"/>
    <p:sldId id="274" r:id="rId18"/>
    <p:sldId id="280" r:id="rId19"/>
    <p:sldId id="279" r:id="rId20"/>
    <p:sldId id="282" r:id="rId21"/>
    <p:sldId id="272" r:id="rId22"/>
    <p:sldId id="275" r:id="rId23"/>
    <p:sldId id="276" r:id="rId24"/>
    <p:sldId id="278" r:id="rId25"/>
    <p:sldId id="277" r:id="rId26"/>
    <p:sldId id="270" r:id="rId27"/>
  </p:sldIdLst>
  <p:sldSz cx="9144000" cy="5143500" type="screen16x9"/>
  <p:notesSz cx="6858000" cy="9144000"/>
  <p:embeddedFontLst>
    <p:embeddedFont>
      <p:font typeface="Nunito Light" pitchFamily="2" charset="0"/>
      <p:regular r:id="rId29"/>
      <p:italic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  <p:embeddedFont>
      <p:font typeface="Poppins Light" panose="00000400000000000000" pitchFamily="2" charset="0"/>
      <p:regular r:id="rId35"/>
      <p:bold r:id="rId36"/>
      <p:italic r:id="rId37"/>
      <p:boldItalic r:id="rId38"/>
    </p:embeddedFont>
    <p:embeddedFont>
      <p:font typeface="Poppins SemiBold" panose="00000700000000000000" pitchFamily="2" charset="0"/>
      <p:regular r:id="rId39"/>
      <p:bold r:id="rId40"/>
      <p:italic r:id="rId41"/>
      <p:boldItalic r:id="rId42"/>
    </p:embeddedFont>
    <p:embeddedFont>
      <p:font typeface="Raleway" pitchFamily="2" charset="0"/>
      <p:regular r:id="rId43"/>
      <p:bold r:id="rId44"/>
      <p:italic r:id="rId45"/>
      <p:boldItalic r:id="rId46"/>
    </p:embeddedFont>
    <p:embeddedFont>
      <p:font typeface="Raleway SemiBold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iUYlyq3vmmdvuw5FS7PGO8N4jp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2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dirty="0" err="1"/>
              <a:t>Вітаю</a:t>
            </a:r>
            <a:r>
              <a:rPr lang="ru-RU" dirty="0"/>
              <a:t> </a:t>
            </a:r>
            <a:r>
              <a:rPr lang="ru-RU" dirty="0" err="1"/>
              <a:t>шановних</a:t>
            </a:r>
            <a:r>
              <a:rPr lang="ru-RU" dirty="0"/>
              <a:t> </a:t>
            </a:r>
            <a:r>
              <a:rPr lang="ru-RU" dirty="0" err="1"/>
              <a:t>членів</a:t>
            </a:r>
            <a:r>
              <a:rPr lang="ru-RU" dirty="0"/>
              <a:t> </a:t>
            </a:r>
            <a:r>
              <a:rPr lang="ru-RU" dirty="0" err="1"/>
              <a:t>екзаменційної</a:t>
            </a:r>
            <a:r>
              <a:rPr lang="ru-RU" dirty="0"/>
              <a:t> </a:t>
            </a:r>
            <a:r>
              <a:rPr lang="ru-RU" dirty="0" err="1"/>
              <a:t>комісії</a:t>
            </a:r>
            <a:r>
              <a:rPr lang="ru-RU" dirty="0"/>
              <a:t>. Представляю </a:t>
            </a:r>
            <a:r>
              <a:rPr lang="ru-RU" dirty="0" err="1"/>
              <a:t>вашій</a:t>
            </a:r>
            <a:r>
              <a:rPr lang="ru-RU" dirty="0"/>
              <a:t> </a:t>
            </a:r>
            <a:r>
              <a:rPr lang="ru-RU" dirty="0" err="1"/>
              <a:t>увазі</a:t>
            </a:r>
            <a:r>
              <a:rPr lang="ru-RU" dirty="0"/>
              <a:t> </a:t>
            </a:r>
            <a:r>
              <a:rPr lang="ru-RU" dirty="0" err="1"/>
              <a:t>Бекенд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особистих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Для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сформуємо</a:t>
            </a:r>
            <a:r>
              <a:rPr lang="ru-RU" dirty="0"/>
              <a:t> три </a:t>
            </a:r>
            <a:r>
              <a:rPr lang="ru-RU" dirty="0" err="1"/>
              <a:t>ключові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: </a:t>
            </a:r>
            <a:r>
              <a:rPr lang="ru-RU" dirty="0" err="1"/>
              <a:t>користувач</a:t>
            </a:r>
            <a:r>
              <a:rPr lang="ru-RU" dirty="0"/>
              <a:t>, </a:t>
            </a:r>
            <a:r>
              <a:rPr lang="ru-RU" dirty="0" err="1"/>
              <a:t>директорія</a:t>
            </a:r>
            <a:r>
              <a:rPr lang="ru-RU" dirty="0"/>
              <a:t> та файл, а також </a:t>
            </a:r>
            <a:r>
              <a:rPr lang="ru-RU" dirty="0" err="1"/>
              <a:t>дві</a:t>
            </a:r>
            <a:r>
              <a:rPr lang="ru-RU" dirty="0"/>
              <a:t> </a:t>
            </a:r>
            <a:r>
              <a:rPr lang="ru-RU" dirty="0" err="1"/>
              <a:t>вторинні</a:t>
            </a:r>
            <a:r>
              <a:rPr lang="ru-RU" dirty="0"/>
              <a:t> </a:t>
            </a:r>
            <a:r>
              <a:rPr lang="ru-RU" dirty="0" err="1"/>
              <a:t>Сессія</a:t>
            </a:r>
            <a:r>
              <a:rPr lang="ru-RU" dirty="0"/>
              <a:t> й атрибут.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8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Застосунок</a:t>
            </a:r>
            <a:r>
              <a:rPr lang="ru-RU" dirty="0"/>
              <a:t> </a:t>
            </a:r>
            <a:r>
              <a:rPr lang="ru-RU" dirty="0" err="1"/>
              <a:t>зробимо</a:t>
            </a:r>
            <a:r>
              <a:rPr lang="ru-RU" dirty="0"/>
              <a:t> </a:t>
            </a:r>
            <a:r>
              <a:rPr lang="ru-RU" dirty="0" err="1"/>
              <a:t>мікросервісним</a:t>
            </a:r>
            <a:r>
              <a:rPr lang="ru-RU" dirty="0"/>
              <a:t>, </a:t>
            </a:r>
            <a:r>
              <a:rPr lang="ru-RU" dirty="0" err="1"/>
              <a:t>розділивши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на 3 </a:t>
            </a:r>
            <a:r>
              <a:rPr lang="ru-RU" dirty="0" err="1"/>
              <a:t>сервіси</a:t>
            </a:r>
            <a:r>
              <a:rPr lang="ru-RU" dirty="0"/>
              <a:t>: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автентифікації</a:t>
            </a:r>
            <a:r>
              <a:rPr lang="ru-RU" dirty="0"/>
              <a:t>, </a:t>
            </a: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та менеджер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6440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У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використаємо</a:t>
            </a:r>
            <a:r>
              <a:rPr lang="ru-RU" dirty="0"/>
              <a:t> Go.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сучасна</a:t>
            </a:r>
            <a:r>
              <a:rPr lang="ru-RU" dirty="0"/>
              <a:t> </a:t>
            </a:r>
            <a:r>
              <a:rPr lang="ru-RU" dirty="0" err="1"/>
              <a:t>швидка</a:t>
            </a:r>
            <a:r>
              <a:rPr lang="ru-RU" dirty="0"/>
              <a:t> </a:t>
            </a:r>
            <a:r>
              <a:rPr lang="ru-RU" dirty="0" err="1"/>
              <a:t>компільована</a:t>
            </a:r>
            <a:r>
              <a:rPr lang="ru-RU" dirty="0"/>
              <a:t> мова,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розроблена</a:t>
            </a:r>
            <a:r>
              <a:rPr lang="ru-RU" dirty="0"/>
              <a:t> </a:t>
            </a:r>
            <a:r>
              <a:rPr lang="ru-RU" dirty="0" err="1"/>
              <a:t>корпорацією</a:t>
            </a:r>
            <a:r>
              <a:rPr lang="ru-RU" dirty="0"/>
              <a:t> Google з акцентом на параллельному </a:t>
            </a:r>
            <a:r>
              <a:rPr lang="ru-RU" dirty="0" err="1"/>
              <a:t>програмуванні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047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У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субд</a:t>
            </a:r>
            <a:r>
              <a:rPr lang="ru-RU" dirty="0"/>
              <a:t> </a:t>
            </a:r>
            <a:r>
              <a:rPr lang="ru-RU" dirty="0" err="1"/>
              <a:t>використаємо</a:t>
            </a:r>
            <a:r>
              <a:rPr lang="ru-RU" dirty="0"/>
              <a:t> </a:t>
            </a:r>
            <a:r>
              <a:rPr lang="ru-RU" dirty="0" err="1"/>
              <a:t>документо-орієнтовану</a:t>
            </a:r>
            <a:r>
              <a:rPr lang="ru-RU" dirty="0"/>
              <a:t> </a:t>
            </a:r>
            <a:r>
              <a:rPr lang="en-GB" dirty="0"/>
              <a:t>MongoDB </a:t>
            </a:r>
            <a:r>
              <a:rPr lang="ru-RU" dirty="0"/>
              <a:t>через </a:t>
            </a:r>
            <a:r>
              <a:rPr lang="ru-RU" dirty="0" err="1"/>
              <a:t>підтримку</a:t>
            </a:r>
            <a:r>
              <a:rPr lang="ru-RU" dirty="0"/>
              <a:t> нею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</a:t>
            </a:r>
            <a:r>
              <a:rPr lang="ru-RU" dirty="0" err="1"/>
              <a:t>агрегації</a:t>
            </a:r>
            <a:r>
              <a:rPr lang="ru-RU" dirty="0"/>
              <a:t> без </a:t>
            </a:r>
            <a:r>
              <a:rPr lang="ru-RU" dirty="0" err="1"/>
              <a:t>додаткових</a:t>
            </a:r>
            <a:r>
              <a:rPr lang="ru-RU" dirty="0"/>
              <a:t> </a:t>
            </a:r>
            <a:r>
              <a:rPr lang="ru-RU" dirty="0" err="1"/>
              <a:t>втрат</a:t>
            </a:r>
            <a:r>
              <a:rPr lang="ru-RU" dirty="0"/>
              <a:t>.. </a:t>
            </a:r>
            <a:r>
              <a:rPr lang="ru-RU" dirty="0" err="1"/>
              <a:t>Відзначимо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запит до </a:t>
            </a:r>
            <a:r>
              <a:rPr lang="ru-RU" dirty="0" err="1"/>
              <a:t>неї</a:t>
            </a:r>
            <a:r>
              <a:rPr lang="ru-RU" dirty="0"/>
              <a:t> є </a:t>
            </a:r>
            <a:r>
              <a:rPr lang="ru-RU" dirty="0" err="1"/>
              <a:t>атомарним</a:t>
            </a:r>
            <a:r>
              <a:rPr lang="ru-RU" dirty="0"/>
              <a:t>. </a:t>
            </a:r>
            <a:r>
              <a:rPr lang="ru-RU" dirty="0" err="1"/>
              <a:t>Ненормалізована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r>
              <a:rPr lang="ru-RU" dirty="0"/>
              <a:t> дозволить нам </a:t>
            </a:r>
            <a:r>
              <a:rPr lang="ru-RU" dirty="0" err="1"/>
              <a:t>оптимізувати</a:t>
            </a:r>
            <a:r>
              <a:rPr lang="ru-RU" dirty="0"/>
              <a:t> </a:t>
            </a:r>
            <a:r>
              <a:rPr lang="ru-RU" dirty="0" err="1"/>
              <a:t>швидкість</a:t>
            </a:r>
            <a:r>
              <a:rPr lang="ru-RU" dirty="0"/>
              <a:t> 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319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Також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використаний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високошвидкісний</a:t>
            </a:r>
            <a:r>
              <a:rPr lang="ru-RU" dirty="0"/>
              <a:t> HTTP-сервер </a:t>
            </a:r>
            <a:r>
              <a:rPr lang="ru-RU" dirty="0" err="1"/>
              <a:t>Caddy</a:t>
            </a:r>
            <a:r>
              <a:rPr lang="ru-RU" dirty="0"/>
              <a:t>, </a:t>
            </a:r>
            <a:r>
              <a:rPr lang="ru-RU" dirty="0" err="1"/>
              <a:t>розроблений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Go.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321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У </a:t>
            </a:r>
            <a:r>
              <a:rPr lang="ru-RU" dirty="0" err="1"/>
              <a:t>якості</a:t>
            </a:r>
            <a:r>
              <a:rPr lang="ru-RU" dirty="0"/>
              <a:t> брокера </a:t>
            </a:r>
            <a:r>
              <a:rPr lang="ru-RU" dirty="0" err="1"/>
              <a:t>повідомлень</a:t>
            </a:r>
            <a:r>
              <a:rPr lang="ru-RU" dirty="0"/>
              <a:t> </a:t>
            </a:r>
            <a:r>
              <a:rPr lang="ru-RU" dirty="0" err="1"/>
              <a:t>встановлено</a:t>
            </a:r>
            <a:r>
              <a:rPr lang="ru-RU" dirty="0"/>
              <a:t> </a:t>
            </a:r>
            <a:r>
              <a:rPr lang="en-GB" dirty="0"/>
              <a:t>RabbitMQ </a:t>
            </a:r>
            <a:r>
              <a:rPr lang="ru-RU" dirty="0"/>
              <a:t>через </a:t>
            </a:r>
            <a:r>
              <a:rPr lang="ru-RU" dirty="0" err="1"/>
              <a:t>вбудовану</a:t>
            </a:r>
            <a:r>
              <a:rPr lang="ru-RU" dirty="0"/>
              <a:t> </a:t>
            </a:r>
            <a:r>
              <a:rPr lang="ru-RU" dirty="0" err="1"/>
              <a:t>підтримку</a:t>
            </a:r>
            <a:r>
              <a:rPr lang="ru-RU" dirty="0"/>
              <a:t> режиму </a:t>
            </a:r>
            <a:r>
              <a:rPr lang="en-GB" dirty="0"/>
              <a:t>fanout </a:t>
            </a:r>
            <a:r>
              <a:rPr lang="ru-RU" dirty="0"/>
              <a:t>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патерну</a:t>
            </a:r>
            <a:r>
              <a:rPr lang="ru-RU" dirty="0"/>
              <a:t> </a:t>
            </a:r>
            <a:r>
              <a:rPr lang="en-GB" dirty="0" err="1"/>
              <a:t>PubSub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9786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Для </a:t>
            </a:r>
            <a:r>
              <a:rPr lang="ru-RU" dirty="0" err="1"/>
              <a:t>коректної</a:t>
            </a:r>
            <a:r>
              <a:rPr lang="ru-RU" dirty="0"/>
              <a:t> та </a:t>
            </a:r>
            <a:r>
              <a:rPr lang="ru-RU" dirty="0" err="1"/>
              <a:t>безпечної</a:t>
            </a:r>
            <a:r>
              <a:rPr lang="ru-RU" dirty="0"/>
              <a:t> </a:t>
            </a:r>
            <a:r>
              <a:rPr lang="ru-RU" dirty="0" err="1"/>
              <a:t>автентифікації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dirty="0" err="1"/>
              <a:t>використаний</a:t>
            </a:r>
            <a:r>
              <a:rPr lang="ru-RU" dirty="0"/>
              <a:t> флоу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JWT </a:t>
            </a:r>
            <a:r>
              <a:rPr lang="ru-RU" dirty="0" err="1"/>
              <a:t>маркерів</a:t>
            </a:r>
            <a:r>
              <a:rPr lang="ru-RU" dirty="0"/>
              <a:t>: доступу та </a:t>
            </a:r>
            <a:r>
              <a:rPr lang="ru-RU" dirty="0" err="1"/>
              <a:t>оновлення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1840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Для </a:t>
            </a:r>
            <a:r>
              <a:rPr lang="ru-RU" dirty="0" err="1"/>
              <a:t>синхронізації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сервісом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та менеджером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власний</a:t>
            </a:r>
            <a:r>
              <a:rPr lang="ru-RU" dirty="0"/>
              <a:t> протокол </a:t>
            </a:r>
            <a:r>
              <a:rPr lang="ru-RU" dirty="0" err="1"/>
              <a:t>взаємодії</a:t>
            </a:r>
            <a:r>
              <a:rPr lang="ru-RU" dirty="0"/>
              <a:t>. </a:t>
            </a:r>
            <a:r>
              <a:rPr lang="ru-RU" dirty="0" err="1"/>
              <a:t>Спочатку</a:t>
            </a:r>
            <a:r>
              <a:rPr lang="ru-RU" dirty="0"/>
              <a:t> сигнал </a:t>
            </a:r>
            <a:r>
              <a:rPr lang="ru-RU" dirty="0" err="1"/>
              <a:t>від</a:t>
            </a:r>
            <a:r>
              <a:rPr lang="ru-RU" dirty="0"/>
              <a:t> менеджеру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до </a:t>
            </a:r>
            <a:r>
              <a:rPr lang="ru-RU" dirty="0" err="1"/>
              <a:t>сервісів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</a:t>
            </a:r>
            <a:r>
              <a:rPr lang="ru-RU" dirty="0" err="1"/>
              <a:t>передається</a:t>
            </a:r>
            <a:r>
              <a:rPr lang="ru-RU" dirty="0"/>
              <a:t> через </a:t>
            </a:r>
            <a:r>
              <a:rPr lang="en-GB" dirty="0"/>
              <a:t>RabbitMQ.</a:t>
            </a:r>
          </a:p>
        </p:txBody>
      </p:sp>
    </p:spTree>
    <p:extLst>
      <p:ext uri="{BB962C8B-B14F-4D97-AF65-F5344CB8AC3E}">
        <p14:creationId xmlns:p14="http://schemas.microsoft.com/office/powerpoint/2010/main" val="3365966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Далі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до менеджеру </a:t>
            </a:r>
            <a:r>
              <a:rPr lang="ru-RU" dirty="0" err="1"/>
              <a:t>файлової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в рамках протоколу </a:t>
            </a:r>
            <a:r>
              <a:rPr lang="ru-RU" dirty="0" err="1"/>
              <a:t>надсиляється</a:t>
            </a:r>
            <a:r>
              <a:rPr lang="ru-RU" dirty="0"/>
              <a:t> </a:t>
            </a:r>
            <a:r>
              <a:rPr lang="ru-RU" dirty="0" err="1"/>
              <a:t>синхронний</a:t>
            </a:r>
            <a:r>
              <a:rPr lang="ru-RU" dirty="0"/>
              <a:t> HTTP-запит, для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якого</a:t>
            </a:r>
            <a:r>
              <a:rPr lang="ru-RU" dirty="0"/>
              <a:t> створили </a:t>
            </a:r>
            <a:r>
              <a:rPr lang="ru-RU" dirty="0" err="1"/>
              <a:t>спеціальний</a:t>
            </a:r>
            <a:r>
              <a:rPr lang="ru-RU" dirty="0"/>
              <a:t> </a:t>
            </a:r>
            <a:r>
              <a:rPr lang="ru-RU" dirty="0" err="1"/>
              <a:t>ендпоінт</a:t>
            </a:r>
            <a:r>
              <a:rPr lang="ru-RU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3277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Окрім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власний</a:t>
            </a:r>
            <a:r>
              <a:rPr lang="ru-RU" dirty="0"/>
              <a:t> </a:t>
            </a:r>
            <a:r>
              <a:rPr lang="ru-RU" dirty="0" err="1"/>
              <a:t>буферизований</a:t>
            </a:r>
            <a:r>
              <a:rPr lang="ru-RU" dirty="0"/>
              <a:t> </a:t>
            </a:r>
            <a:r>
              <a:rPr lang="ru-RU" dirty="0" err="1"/>
              <a:t>читач</a:t>
            </a:r>
            <a:r>
              <a:rPr lang="ru-RU" dirty="0"/>
              <a:t> для </a:t>
            </a:r>
            <a:r>
              <a:rPr lang="ru-RU" dirty="0" err="1"/>
              <a:t>випереджувального</a:t>
            </a:r>
            <a:r>
              <a:rPr lang="ru-RU" dirty="0"/>
              <a:t> </a:t>
            </a:r>
            <a:r>
              <a:rPr lang="ru-RU" dirty="0" err="1"/>
              <a:t>зчитування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з метою </a:t>
            </a:r>
            <a:r>
              <a:rPr lang="ru-RU" dirty="0" err="1"/>
              <a:t>оптимізації</a:t>
            </a:r>
            <a:r>
              <a:rPr lang="ru-RU" dirty="0"/>
              <a:t> </a:t>
            </a:r>
            <a:r>
              <a:rPr lang="ru-RU" dirty="0" err="1"/>
              <a:t>швидкості</a:t>
            </a:r>
            <a:r>
              <a:rPr lang="ru-RU" dirty="0"/>
              <a:t> потокового </a:t>
            </a:r>
            <a:r>
              <a:rPr lang="ru-RU" dirty="0" err="1"/>
              <a:t>завантаження</a:t>
            </a:r>
            <a:r>
              <a:rPr lang="ru-RU" dirty="0"/>
              <a:t> та </a:t>
            </a:r>
            <a:r>
              <a:rPr lang="ru-RU" dirty="0" err="1"/>
              <a:t>зменшення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до ФС. Варто </a:t>
            </a:r>
            <a:r>
              <a:rPr lang="ru-RU" dirty="0" err="1"/>
              <a:t>зазначити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для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функціонування</a:t>
            </a:r>
            <a:r>
              <a:rPr lang="ru-RU" dirty="0"/>
              <a:t> </a:t>
            </a:r>
            <a:r>
              <a:rPr lang="ru-RU" dirty="0" err="1"/>
              <a:t>була</a:t>
            </a:r>
            <a:r>
              <a:rPr lang="ru-RU" dirty="0"/>
              <a:t> </a:t>
            </a:r>
            <a:r>
              <a:rPr lang="ru-RU" dirty="0" err="1"/>
              <a:t>викорситана</a:t>
            </a:r>
            <a:r>
              <a:rPr lang="ru-RU" dirty="0"/>
              <a:t> нова </a:t>
            </a:r>
            <a:r>
              <a:rPr lang="ru-RU" dirty="0" err="1"/>
              <a:t>функціональність</a:t>
            </a:r>
            <a:r>
              <a:rPr lang="ru-RU" dirty="0"/>
              <a:t> "</a:t>
            </a:r>
            <a:r>
              <a:rPr lang="ru-RU" dirty="0" err="1"/>
              <a:t>слабких</a:t>
            </a:r>
            <a:r>
              <a:rPr lang="ru-RU" dirty="0"/>
              <a:t> </a:t>
            </a:r>
            <a:r>
              <a:rPr lang="ru-RU" dirty="0" err="1"/>
              <a:t>вказівників</a:t>
            </a:r>
            <a:r>
              <a:rPr lang="ru-RU" dirty="0"/>
              <a:t>", яку додали у </a:t>
            </a:r>
            <a:r>
              <a:rPr lang="ru-RU" dirty="0" err="1"/>
              <a:t>найновішу</a:t>
            </a:r>
            <a:r>
              <a:rPr lang="ru-RU" dirty="0"/>
              <a:t> </a:t>
            </a:r>
            <a:r>
              <a:rPr lang="ru-RU" dirty="0" err="1"/>
              <a:t>версію</a:t>
            </a:r>
            <a:r>
              <a:rPr lang="ru-RU" dirty="0"/>
              <a:t> </a:t>
            </a:r>
            <a:r>
              <a:rPr lang="en-GB" dirty="0"/>
              <a:t>Go 1.24.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ви</a:t>
            </a:r>
            <a:r>
              <a:rPr lang="ru-RU" dirty="0"/>
              <a:t> можете </a:t>
            </a:r>
            <a:r>
              <a:rPr lang="ru-RU" dirty="0" err="1"/>
              <a:t>побачити</a:t>
            </a:r>
            <a:r>
              <a:rPr lang="ru-RU" dirty="0"/>
              <a:t> на 113 рядку.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91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В </a:t>
            </a:r>
            <a:r>
              <a:rPr lang="ru-RU" dirty="0" err="1"/>
              <a:t>епоху</a:t>
            </a:r>
            <a:r>
              <a:rPr lang="ru-RU" dirty="0"/>
              <a:t> </a:t>
            </a:r>
            <a:r>
              <a:rPr lang="ru-RU" dirty="0" err="1"/>
              <a:t>стрімкого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обсягу</a:t>
            </a:r>
            <a:r>
              <a:rPr lang="ru-RU" dirty="0"/>
              <a:t>  </a:t>
            </a:r>
            <a:r>
              <a:rPr lang="ru-RU" dirty="0" err="1"/>
              <a:t>медіаконтенту</a:t>
            </a:r>
            <a:r>
              <a:rPr lang="ru-RU" dirty="0"/>
              <a:t>, задача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ефективного</a:t>
            </a:r>
            <a:r>
              <a:rPr lang="ru-RU" dirty="0"/>
              <a:t> </a:t>
            </a:r>
            <a:r>
              <a:rPr lang="ru-RU" dirty="0" err="1"/>
              <a:t>інструменту</a:t>
            </a:r>
            <a:r>
              <a:rPr lang="ru-RU" dirty="0"/>
              <a:t> для </a:t>
            </a:r>
            <a:r>
              <a:rPr lang="ru-RU" dirty="0" err="1"/>
              <a:t>миттєвого</a:t>
            </a:r>
            <a:r>
              <a:rPr lang="ru-RU" dirty="0"/>
              <a:t> </a:t>
            </a:r>
            <a:r>
              <a:rPr lang="ru-RU" dirty="0" err="1"/>
              <a:t>отримання</a:t>
            </a:r>
            <a:r>
              <a:rPr lang="ru-RU" dirty="0"/>
              <a:t> доступу до </a:t>
            </a:r>
            <a:r>
              <a:rPr lang="ru-RU" dirty="0" err="1"/>
              <a:t>особистих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є </a:t>
            </a:r>
            <a:r>
              <a:rPr lang="ru-RU" dirty="0" err="1"/>
              <a:t>беззаперечною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660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Також були </a:t>
            </a:r>
            <a:r>
              <a:rPr lang="ru-RU" dirty="0" err="1"/>
              <a:t>розроблені</a:t>
            </a:r>
            <a:r>
              <a:rPr lang="ru-RU" dirty="0"/>
              <a:t>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</a:t>
            </a:r>
            <a:r>
              <a:rPr lang="ru-RU" dirty="0" err="1"/>
              <a:t>агрегації</a:t>
            </a:r>
            <a:r>
              <a:rPr lang="ru-RU" dirty="0"/>
              <a:t> до </a:t>
            </a:r>
            <a:r>
              <a:rPr lang="en-GB" dirty="0"/>
              <a:t>MongoDB </a:t>
            </a:r>
            <a:r>
              <a:rPr lang="ru-RU" dirty="0"/>
              <a:t>з метою </a:t>
            </a:r>
            <a:r>
              <a:rPr lang="ru-RU" dirty="0" err="1"/>
              <a:t>фільтрації</a:t>
            </a:r>
            <a:r>
              <a:rPr lang="ru-RU" dirty="0"/>
              <a:t> та </a:t>
            </a:r>
            <a:r>
              <a:rPr lang="ru-RU" dirty="0" err="1"/>
              <a:t>сортування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604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В рамках </a:t>
            </a:r>
            <a:r>
              <a:rPr lang="ru-RU" dirty="0" err="1"/>
              <a:t>розробки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проведено </a:t>
            </a:r>
            <a:r>
              <a:rPr lang="ru-RU" dirty="0" err="1"/>
              <a:t>модульне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ru-RU" dirty="0" err="1"/>
              <a:t>стандартні</a:t>
            </a:r>
            <a:r>
              <a:rPr lang="ru-RU" dirty="0"/>
              <a:t> </a:t>
            </a:r>
            <a:r>
              <a:rPr lang="ru-RU" dirty="0" err="1"/>
              <a:t>механізми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Go.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5808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Аналогічно</a:t>
            </a:r>
            <a:r>
              <a:rPr lang="ru-RU" dirty="0"/>
              <a:t>,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проведене</a:t>
            </a:r>
            <a:r>
              <a:rPr lang="ru-RU" dirty="0"/>
              <a:t> </a:t>
            </a:r>
            <a:r>
              <a:rPr lang="ru-RU" dirty="0" err="1"/>
              <a:t>інтеграційне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, для </a:t>
            </a:r>
            <a:r>
              <a:rPr lang="ru-RU" dirty="0" err="1"/>
              <a:t>чого</a:t>
            </a:r>
            <a:r>
              <a:rPr lang="ru-RU" dirty="0"/>
              <a:t> також </a:t>
            </a:r>
            <a:r>
              <a:rPr lang="ru-RU" dirty="0" err="1"/>
              <a:t>використали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, </a:t>
            </a:r>
            <a:r>
              <a:rPr lang="ru-RU" dirty="0" err="1"/>
              <a:t>надані</a:t>
            </a:r>
            <a:r>
              <a:rPr lang="ru-RU" dirty="0"/>
              <a:t> DI-контейнером </a:t>
            </a:r>
            <a:r>
              <a:rPr lang="ru-RU" dirty="0" err="1"/>
              <a:t>uber</a:t>
            </a:r>
            <a:r>
              <a:rPr lang="ru-RU" dirty="0"/>
              <a:t>/</a:t>
            </a:r>
            <a:r>
              <a:rPr lang="ru-RU" dirty="0" err="1"/>
              <a:t>fx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084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Навантажувальне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проведено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вбудованого</a:t>
            </a:r>
            <a:r>
              <a:rPr lang="ru-RU" dirty="0"/>
              <a:t> </a:t>
            </a:r>
            <a:r>
              <a:rPr lang="ru-RU" dirty="0" err="1"/>
              <a:t>профілювальника</a:t>
            </a:r>
            <a:r>
              <a:rPr lang="ru-RU" dirty="0"/>
              <a:t> </a:t>
            </a:r>
            <a:r>
              <a:rPr lang="ru-RU" dirty="0" err="1"/>
              <a:t>Goland</a:t>
            </a:r>
            <a:r>
              <a:rPr lang="ru-RU" dirty="0"/>
              <a:t> та </a:t>
            </a:r>
            <a:r>
              <a:rPr lang="ru-RU" dirty="0" err="1"/>
              <a:t>спеціально</a:t>
            </a:r>
            <a:r>
              <a:rPr lang="ru-RU" dirty="0"/>
              <a:t> </a:t>
            </a:r>
            <a:r>
              <a:rPr lang="ru-RU" dirty="0" err="1"/>
              <a:t>створених</a:t>
            </a:r>
            <a:r>
              <a:rPr lang="ru-RU" dirty="0"/>
              <a:t> </a:t>
            </a:r>
            <a:r>
              <a:rPr lang="ru-RU" dirty="0" err="1"/>
              <a:t>тестів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465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Розробка</a:t>
            </a:r>
            <a:r>
              <a:rPr lang="ru-RU" dirty="0"/>
              <a:t> стала </a:t>
            </a:r>
            <a:r>
              <a:rPr lang="ru-RU" dirty="0" err="1"/>
              <a:t>підгрунтям</a:t>
            </a:r>
            <a:r>
              <a:rPr lang="ru-RU" dirty="0"/>
              <a:t> для </a:t>
            </a:r>
            <a:r>
              <a:rPr lang="ru-RU" dirty="0" err="1"/>
              <a:t>написання</a:t>
            </a:r>
            <a:r>
              <a:rPr lang="ru-RU" dirty="0"/>
              <a:t> тез, </a:t>
            </a:r>
            <a:r>
              <a:rPr lang="ru-RU" dirty="0" err="1"/>
              <a:t>презентованих</a:t>
            </a:r>
            <a:r>
              <a:rPr lang="ru-RU" dirty="0"/>
              <a:t> на </a:t>
            </a:r>
            <a:r>
              <a:rPr lang="ru-RU" dirty="0" err="1"/>
              <a:t>міжнародній</a:t>
            </a:r>
            <a:r>
              <a:rPr lang="ru-RU" dirty="0"/>
              <a:t> </a:t>
            </a:r>
            <a:r>
              <a:rPr lang="ru-RU" dirty="0" err="1"/>
              <a:t>науковій</a:t>
            </a:r>
            <a:r>
              <a:rPr lang="ru-RU" dirty="0"/>
              <a:t> </a:t>
            </a:r>
            <a:r>
              <a:rPr lang="ru-RU" dirty="0" err="1"/>
              <a:t>конференції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3903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/>
              <a:t>Результатом </a:t>
            </a:r>
            <a:r>
              <a:rPr lang="ru-RU" dirty="0" err="1"/>
              <a:t>роботи</a:t>
            </a:r>
            <a:r>
              <a:rPr lang="ru-RU" dirty="0"/>
              <a:t> став </a:t>
            </a:r>
            <a:r>
              <a:rPr lang="ru-RU" dirty="0" err="1"/>
              <a:t>готовий</a:t>
            </a:r>
            <a:r>
              <a:rPr lang="ru-RU" dirty="0"/>
              <a:t> до </a:t>
            </a:r>
            <a:r>
              <a:rPr lang="ru-RU" dirty="0" err="1"/>
              <a:t>експлуатації</a:t>
            </a:r>
            <a:r>
              <a:rPr lang="ru-RU" dirty="0"/>
              <a:t>, </a:t>
            </a:r>
            <a:r>
              <a:rPr lang="ru-RU" dirty="0" err="1"/>
              <a:t>надійний</a:t>
            </a:r>
            <a:r>
              <a:rPr lang="ru-RU" dirty="0"/>
              <a:t> та </a:t>
            </a:r>
            <a:r>
              <a:rPr lang="ru-RU" dirty="0" err="1"/>
              <a:t>функціональних</a:t>
            </a:r>
            <a:r>
              <a:rPr lang="ru-RU" dirty="0"/>
              <a:t> </a:t>
            </a:r>
            <a:r>
              <a:rPr lang="ru-RU" dirty="0" err="1"/>
              <a:t>серверний</a:t>
            </a:r>
            <a:r>
              <a:rPr lang="ru-RU" dirty="0"/>
              <a:t> компонент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хмарного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всім</a:t>
            </a:r>
            <a:r>
              <a:rPr lang="ru-RU" dirty="0"/>
              <a:t> </a:t>
            </a:r>
            <a:r>
              <a:rPr lang="ru-RU" dirty="0" err="1"/>
              <a:t>поставленим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13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Відповідно</a:t>
            </a:r>
            <a:r>
              <a:rPr lang="ru-RU" dirty="0"/>
              <a:t>, метою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визначено</a:t>
            </a:r>
            <a:r>
              <a:rPr lang="ru-RU" dirty="0"/>
              <a:t> </a:t>
            </a:r>
            <a:r>
              <a:rPr lang="ru-RU" dirty="0" err="1"/>
              <a:t>розробку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хмарного</a:t>
            </a:r>
            <a:r>
              <a:rPr lang="ru-RU" dirty="0"/>
              <a:t>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особистих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 з акцентом на </a:t>
            </a:r>
            <a:r>
              <a:rPr lang="ru-RU" dirty="0" err="1"/>
              <a:t>швидкодії</a:t>
            </a:r>
            <a:r>
              <a:rPr lang="ru-RU" dirty="0"/>
              <a:t>, </a:t>
            </a:r>
            <a:r>
              <a:rPr lang="ru-RU" dirty="0" err="1"/>
              <a:t>зручності</a:t>
            </a:r>
            <a:r>
              <a:rPr lang="ru-RU" dirty="0"/>
              <a:t> та </a:t>
            </a:r>
            <a:r>
              <a:rPr lang="ru-RU" dirty="0" err="1"/>
              <a:t>безпеці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44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Обсяг</a:t>
            </a:r>
            <a:r>
              <a:rPr lang="ru-RU" dirty="0"/>
              <a:t> </a:t>
            </a:r>
            <a:r>
              <a:rPr lang="ru-RU" dirty="0" err="1"/>
              <a:t>медіаконтенту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користувачі</a:t>
            </a:r>
            <a:r>
              <a:rPr lang="ru-RU" dirty="0"/>
              <a:t> </a:t>
            </a:r>
            <a:r>
              <a:rPr lang="ru-RU" dirty="0" err="1"/>
              <a:t>створюють</a:t>
            </a:r>
            <a:r>
              <a:rPr lang="ru-RU" dirty="0"/>
              <a:t>, </a:t>
            </a:r>
            <a:r>
              <a:rPr lang="ru-RU" dirty="0" err="1"/>
              <a:t>зберігають</a:t>
            </a:r>
            <a:r>
              <a:rPr lang="ru-RU" dirty="0"/>
              <a:t> та </a:t>
            </a:r>
            <a:r>
              <a:rPr lang="ru-RU" dirty="0" err="1"/>
              <a:t>споживають</a:t>
            </a:r>
            <a:r>
              <a:rPr lang="ru-RU" dirty="0"/>
              <a:t> </a:t>
            </a:r>
            <a:r>
              <a:rPr lang="ru-RU" dirty="0" err="1"/>
              <a:t>зростає</a:t>
            </a:r>
            <a:r>
              <a:rPr lang="ru-RU" dirty="0"/>
              <a:t> </a:t>
            </a:r>
            <a:r>
              <a:rPr lang="ru-RU" dirty="0" err="1"/>
              <a:t>щороку</a:t>
            </a:r>
            <a:r>
              <a:rPr lang="ru-RU" dirty="0"/>
              <a:t>. </a:t>
            </a:r>
            <a:r>
              <a:rPr lang="ru-RU" dirty="0" err="1"/>
              <a:t>Однак</a:t>
            </a:r>
            <a:r>
              <a:rPr lang="ru-RU" dirty="0"/>
              <a:t>, </a:t>
            </a:r>
            <a:r>
              <a:rPr lang="ru-RU" dirty="0" err="1"/>
              <a:t>швидкісний</a:t>
            </a:r>
            <a:r>
              <a:rPr lang="ru-RU" dirty="0"/>
              <a:t> </a:t>
            </a:r>
            <a:r>
              <a:rPr lang="ru-RU" dirty="0" err="1"/>
              <a:t>потоковий</a:t>
            </a:r>
            <a:r>
              <a:rPr lang="ru-RU" dirty="0"/>
              <a:t> перегляд </a:t>
            </a:r>
            <a:r>
              <a:rPr lang="ru-RU" dirty="0" err="1"/>
              <a:t>мультимедіа</a:t>
            </a:r>
            <a:r>
              <a:rPr lang="ru-RU" dirty="0"/>
              <a:t> в </a:t>
            </a:r>
            <a:r>
              <a:rPr lang="ru-RU" dirty="0" err="1"/>
              <a:t>існуючих</a:t>
            </a:r>
            <a:r>
              <a:rPr lang="ru-RU" dirty="0"/>
              <a:t> системах все </a:t>
            </a:r>
            <a:r>
              <a:rPr lang="ru-RU" dirty="0" err="1"/>
              <a:t>ще</a:t>
            </a:r>
            <a:r>
              <a:rPr lang="ru-RU" dirty="0"/>
              <a:t> затруднений, а </a:t>
            </a:r>
            <a:r>
              <a:rPr lang="ru-RU" dirty="0" err="1"/>
              <a:t>безпека</a:t>
            </a:r>
            <a:r>
              <a:rPr lang="ru-RU" dirty="0"/>
              <a:t> </a:t>
            </a:r>
            <a:r>
              <a:rPr lang="ru-RU" dirty="0" err="1"/>
              <a:t>зазначених</a:t>
            </a:r>
            <a:r>
              <a:rPr lang="ru-RU" dirty="0"/>
              <a:t> систем часто </a:t>
            </a:r>
            <a:r>
              <a:rPr lang="ru-RU" dirty="0" err="1"/>
              <a:t>викликає</a:t>
            </a:r>
            <a:r>
              <a:rPr lang="ru-RU" dirty="0"/>
              <a:t> </a:t>
            </a:r>
            <a:r>
              <a:rPr lang="ru-RU" dirty="0" err="1"/>
              <a:t>сумніви</a:t>
            </a:r>
            <a:r>
              <a:rPr lang="ru-RU" dirty="0"/>
              <a:t>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953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Проводячи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ринку, </a:t>
            </a:r>
            <a:r>
              <a:rPr lang="ru-RU" dirty="0" err="1"/>
              <a:t>розглянули</a:t>
            </a:r>
            <a:r>
              <a:rPr lang="ru-RU" dirty="0"/>
              <a:t> </a:t>
            </a:r>
            <a:r>
              <a:rPr lang="ru-RU" dirty="0" err="1"/>
              <a:t>популярний</a:t>
            </a:r>
            <a:r>
              <a:rPr lang="ru-RU" dirty="0"/>
              <a:t> </a:t>
            </a:r>
            <a:r>
              <a:rPr lang="ru-RU" dirty="0" err="1"/>
              <a:t>швидкісний</a:t>
            </a:r>
            <a:r>
              <a:rPr lang="ru-RU" dirty="0"/>
              <a:t> </a:t>
            </a:r>
            <a:r>
              <a:rPr lang="ru-RU" dirty="0" err="1"/>
              <a:t>застосунок</a:t>
            </a:r>
            <a:r>
              <a:rPr lang="ru-RU" dirty="0"/>
              <a:t> </a:t>
            </a:r>
            <a:r>
              <a:rPr lang="en-GB" dirty="0"/>
              <a:t>Google Drive, </a:t>
            </a:r>
            <a:r>
              <a:rPr lang="ru-RU" dirty="0"/>
              <a:t>в 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відзначили</a:t>
            </a:r>
            <a:r>
              <a:rPr lang="ru-RU" dirty="0"/>
              <a:t>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потокового перегляду </a:t>
            </a:r>
            <a:r>
              <a:rPr lang="ru-RU" dirty="0" err="1"/>
              <a:t>медіаконтенту</a:t>
            </a:r>
            <a:r>
              <a:rPr lang="ru-RU" dirty="0"/>
              <a:t>,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ціну</a:t>
            </a:r>
            <a:r>
              <a:rPr lang="ru-RU" dirty="0"/>
              <a:t> та </a:t>
            </a:r>
            <a:r>
              <a:rPr lang="ru-RU" dirty="0" err="1"/>
              <a:t>закненість</a:t>
            </a:r>
            <a:r>
              <a:rPr lang="ru-RU" dirty="0"/>
              <a:t> на </a:t>
            </a:r>
            <a:r>
              <a:rPr lang="ru-RU" dirty="0" err="1"/>
              <a:t>екосистемі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не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без </a:t>
            </a:r>
            <a:r>
              <a:rPr lang="ru-RU" dirty="0" err="1"/>
              <a:t>інтеграції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сервісами</a:t>
            </a:r>
            <a:r>
              <a:rPr lang="ru-RU" dirty="0"/>
              <a:t> </a:t>
            </a:r>
            <a:r>
              <a:rPr lang="ru-RU" dirty="0" err="1"/>
              <a:t>компанії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747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en-GB" dirty="0"/>
              <a:t>Microsoft OneDrive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схожі</a:t>
            </a:r>
            <a:r>
              <a:rPr lang="ru-RU" dirty="0"/>
              <a:t> </a:t>
            </a:r>
            <a:r>
              <a:rPr lang="ru-RU" dirty="0" err="1"/>
              <a:t>чесноти</a:t>
            </a:r>
            <a:r>
              <a:rPr lang="ru-RU" dirty="0"/>
              <a:t>, до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включається</a:t>
            </a:r>
            <a:r>
              <a:rPr lang="ru-RU" dirty="0"/>
              <a:t> </a:t>
            </a:r>
            <a:r>
              <a:rPr lang="ru-RU" dirty="0" err="1"/>
              <a:t>унікальна</a:t>
            </a:r>
            <a:r>
              <a:rPr lang="ru-RU" dirty="0"/>
              <a:t> </a:t>
            </a:r>
            <a:r>
              <a:rPr lang="ru-RU" dirty="0" err="1"/>
              <a:t>інтеграція</a:t>
            </a:r>
            <a:r>
              <a:rPr lang="ru-RU" dirty="0"/>
              <a:t> с </a:t>
            </a:r>
            <a:r>
              <a:rPr lang="en-GB" dirty="0"/>
              <a:t>Microsoft Office. </a:t>
            </a:r>
            <a:r>
              <a:rPr lang="ru-RU" dirty="0" err="1"/>
              <a:t>Недоліки</a:t>
            </a:r>
            <a:r>
              <a:rPr lang="ru-RU" dirty="0"/>
              <a:t> </a:t>
            </a:r>
            <a:r>
              <a:rPr lang="ru-RU" dirty="0" err="1"/>
              <a:t>аналогічні</a:t>
            </a:r>
            <a:r>
              <a:rPr lang="ru-RU" dirty="0"/>
              <a:t> </a:t>
            </a:r>
            <a:r>
              <a:rPr lang="ru-RU" dirty="0" err="1"/>
              <a:t>минулій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, </a:t>
            </a:r>
            <a:r>
              <a:rPr lang="ru-RU" dirty="0" err="1"/>
              <a:t>але</a:t>
            </a:r>
            <a:r>
              <a:rPr lang="ru-RU" dirty="0"/>
              <a:t> до них </a:t>
            </a:r>
            <a:r>
              <a:rPr lang="ru-RU" dirty="0" err="1"/>
              <a:t>додається</a:t>
            </a:r>
            <a:r>
              <a:rPr lang="ru-RU" dirty="0"/>
              <a:t> </a:t>
            </a:r>
            <a:r>
              <a:rPr lang="ru-RU" dirty="0" err="1"/>
              <a:t>посередня</a:t>
            </a:r>
            <a:r>
              <a:rPr lang="ru-RU" dirty="0"/>
              <a:t> </a:t>
            </a:r>
            <a:r>
              <a:rPr lang="ru-RU" dirty="0" err="1"/>
              <a:t>швидкодія</a:t>
            </a:r>
            <a:r>
              <a:rPr lang="ru-RU" dirty="0"/>
              <a:t> </a:t>
            </a:r>
            <a:r>
              <a:rPr lang="ru-RU" dirty="0" err="1"/>
              <a:t>сервісу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88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Сервіс</a:t>
            </a:r>
            <a:r>
              <a:rPr lang="ru-RU" dirty="0"/>
              <a:t> </a:t>
            </a:r>
            <a:r>
              <a:rPr lang="en-GB" dirty="0" err="1"/>
              <a:t>Koofr</a:t>
            </a:r>
            <a:r>
              <a:rPr lang="en-GB" dirty="0"/>
              <a:t> </a:t>
            </a:r>
            <a:r>
              <a:rPr lang="ru-RU" dirty="0" err="1"/>
              <a:t>беззаперечно</a:t>
            </a:r>
            <a:r>
              <a:rPr lang="ru-RU" dirty="0"/>
              <a:t> </a:t>
            </a:r>
            <a:r>
              <a:rPr lang="ru-RU" dirty="0" err="1"/>
              <a:t>вразив</a:t>
            </a:r>
            <a:r>
              <a:rPr lang="ru-RU" dirty="0"/>
              <a:t> </a:t>
            </a:r>
            <a:r>
              <a:rPr lang="ru-RU" dirty="0" err="1"/>
              <a:t>своєю</a:t>
            </a:r>
            <a:r>
              <a:rPr lang="ru-RU" dirty="0"/>
              <a:t> </a:t>
            </a:r>
            <a:r>
              <a:rPr lang="ru-RU" dirty="0" err="1"/>
              <a:t>приємною</a:t>
            </a:r>
            <a:r>
              <a:rPr lang="ru-RU" dirty="0"/>
              <a:t> </a:t>
            </a:r>
            <a:r>
              <a:rPr lang="ru-RU" dirty="0" err="1"/>
              <a:t>ціною</a:t>
            </a:r>
            <a:r>
              <a:rPr lang="ru-RU" dirty="0"/>
              <a:t> та </a:t>
            </a:r>
            <a:r>
              <a:rPr lang="ru-RU" dirty="0" err="1"/>
              <a:t>високою</a:t>
            </a:r>
            <a:r>
              <a:rPr lang="ru-RU" dirty="0"/>
              <a:t> </a:t>
            </a:r>
            <a:r>
              <a:rPr lang="ru-RU" dirty="0" err="1"/>
              <a:t>загальною</a:t>
            </a:r>
            <a:r>
              <a:rPr lang="ru-RU" dirty="0"/>
              <a:t> </a:t>
            </a:r>
            <a:r>
              <a:rPr lang="ru-RU" dirty="0" err="1"/>
              <a:t>швидкодією</a:t>
            </a:r>
            <a:r>
              <a:rPr lang="ru-RU" dirty="0"/>
              <a:t>, </a:t>
            </a:r>
            <a:r>
              <a:rPr lang="ru-RU" dirty="0" err="1"/>
              <a:t>проте</a:t>
            </a:r>
            <a:r>
              <a:rPr lang="ru-RU" dirty="0"/>
              <a:t>, все </a:t>
            </a:r>
            <a:r>
              <a:rPr lang="ru-RU" dirty="0" err="1"/>
              <a:t>ще</a:t>
            </a:r>
            <a:r>
              <a:rPr lang="ru-RU" dirty="0"/>
              <a:t> мав </a:t>
            </a:r>
            <a:r>
              <a:rPr lang="ru-RU" dirty="0" err="1"/>
              <a:t>суттєві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у </a:t>
            </a:r>
            <a:r>
              <a:rPr lang="ru-RU" dirty="0" err="1"/>
              <a:t>попередньому</a:t>
            </a:r>
            <a:r>
              <a:rPr lang="ru-RU" dirty="0"/>
              <a:t> </a:t>
            </a:r>
            <a:r>
              <a:rPr lang="ru-RU" dirty="0" err="1"/>
              <a:t>перегляді</a:t>
            </a:r>
            <a:r>
              <a:rPr lang="ru-RU" dirty="0"/>
              <a:t> </a:t>
            </a:r>
            <a:r>
              <a:rPr lang="ru-RU" dirty="0" err="1"/>
              <a:t>файлів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04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Отже</a:t>
            </a:r>
            <a:r>
              <a:rPr lang="ru-RU" dirty="0"/>
              <a:t>, задачею є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швидкої</a:t>
            </a:r>
            <a:r>
              <a:rPr lang="ru-RU" dirty="0"/>
              <a:t>, </a:t>
            </a:r>
            <a:r>
              <a:rPr lang="ru-RU" dirty="0" err="1"/>
              <a:t>безпечної</a:t>
            </a:r>
            <a:r>
              <a:rPr lang="ru-RU" dirty="0"/>
              <a:t>, </a:t>
            </a:r>
            <a:r>
              <a:rPr lang="ru-RU" dirty="0" err="1"/>
              <a:t>масштабованої</a:t>
            </a:r>
            <a:r>
              <a:rPr lang="ru-RU" dirty="0"/>
              <a:t> та </a:t>
            </a:r>
            <a:r>
              <a:rPr lang="ru-RU" dirty="0" err="1"/>
              <a:t>відмовостійкої</a:t>
            </a:r>
            <a:r>
              <a:rPr lang="ru-RU" dirty="0"/>
              <a:t> </a:t>
            </a:r>
            <a:r>
              <a:rPr lang="ru-RU" dirty="0" err="1"/>
              <a:t>хмарної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з </a:t>
            </a:r>
            <a:r>
              <a:rPr lang="ru-RU" dirty="0" err="1"/>
              <a:t>підтримкою</a:t>
            </a:r>
            <a:r>
              <a:rPr lang="ru-RU" dirty="0"/>
              <a:t> потокового перегляду </a:t>
            </a:r>
            <a:r>
              <a:rPr lang="ru-RU" dirty="0" err="1"/>
              <a:t>файлів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форматів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149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хотів</a:t>
            </a:r>
            <a:r>
              <a:rPr lang="ru-RU" dirty="0"/>
              <a:t> би </a:t>
            </a:r>
            <a:r>
              <a:rPr lang="ru-RU" dirty="0" err="1"/>
              <a:t>бачити</a:t>
            </a:r>
            <a:r>
              <a:rPr lang="ru-RU" dirty="0"/>
              <a:t> у </a:t>
            </a:r>
            <a:r>
              <a:rPr lang="ru-RU" dirty="0" err="1"/>
              <a:t>такій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en-GB" dirty="0"/>
              <a:t>CRUD </a:t>
            </a:r>
            <a:r>
              <a:rPr lang="ru-RU" dirty="0" err="1"/>
              <a:t>операції</a:t>
            </a:r>
            <a:r>
              <a:rPr lang="ru-RU" dirty="0"/>
              <a:t> над файлами та </a:t>
            </a:r>
            <a:r>
              <a:rPr lang="ru-RU" dirty="0" err="1"/>
              <a:t>директоріями</a:t>
            </a:r>
            <a:r>
              <a:rPr lang="ru-RU" dirty="0"/>
              <a:t>,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фільтрації</a:t>
            </a:r>
            <a:r>
              <a:rPr lang="ru-RU" dirty="0"/>
              <a:t> та </a:t>
            </a:r>
            <a:r>
              <a:rPr lang="ru-RU" dirty="0" err="1"/>
              <a:t>сортування</a:t>
            </a:r>
            <a:r>
              <a:rPr lang="ru-R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70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0"/>
          <p:cNvSpPr txBox="1">
            <a:spLocks noGrp="1"/>
          </p:cNvSpPr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50"/>
          <p:cNvSpPr txBox="1">
            <a:spLocks noGrp="1"/>
          </p:cNvSpPr>
          <p:nvPr>
            <p:ph type="subTitle" idx="1"/>
          </p:nvPr>
        </p:nvSpPr>
        <p:spPr>
          <a:xfrm>
            <a:off x="3543875" y="3563300"/>
            <a:ext cx="4831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5D748-AD86-4E61-B9CD-3CD178F3D33F}"/>
              </a:ext>
            </a:extLst>
          </p:cNvPr>
          <p:cNvSpPr txBox="1"/>
          <p:nvPr userDrawn="1"/>
        </p:nvSpPr>
        <p:spPr>
          <a:xfrm>
            <a:off x="8675602" y="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470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9"/>
          <p:cNvSpPr txBox="1">
            <a:spLocks noGrp="1"/>
          </p:cNvSpPr>
          <p:nvPr>
            <p:ph type="subTitle" idx="1"/>
          </p:nvPr>
        </p:nvSpPr>
        <p:spPr>
          <a:xfrm>
            <a:off x="720000" y="1744875"/>
            <a:ext cx="4708800" cy="24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>
            <a:spLocks noGrp="1"/>
          </p:cNvSpPr>
          <p:nvPr>
            <p:ph type="pic" idx="2"/>
          </p:nvPr>
        </p:nvSpPr>
        <p:spPr>
          <a:xfrm>
            <a:off x="5786325" y="539500"/>
            <a:ext cx="3357600" cy="471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86" name="Google Shape;86;p59"/>
          <p:cNvCxnSpPr/>
          <p:nvPr/>
        </p:nvCxnSpPr>
        <p:spPr>
          <a:xfrm rot="10800000">
            <a:off x="-107675" y="539500"/>
            <a:ext cx="943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59"/>
          <p:cNvGrpSpPr/>
          <p:nvPr/>
        </p:nvGrpSpPr>
        <p:grpSpPr>
          <a:xfrm>
            <a:off x="8604445" y="-11"/>
            <a:ext cx="539546" cy="539546"/>
            <a:chOff x="-320522" y="940050"/>
            <a:chExt cx="3316200" cy="3316200"/>
          </a:xfrm>
        </p:grpSpPr>
        <p:cxnSp>
          <p:nvCxnSpPr>
            <p:cNvPr id="88" name="Google Shape;88;p59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59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59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59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2" name="Google Shape;92;p59"/>
          <p:cNvCxnSpPr/>
          <p:nvPr/>
        </p:nvCxnSpPr>
        <p:spPr>
          <a:xfrm rot="10800000">
            <a:off x="8604450" y="100"/>
            <a:ext cx="0" cy="53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0"/>
          <p:cNvSpPr txBox="1">
            <a:spLocks noGrp="1"/>
          </p:cNvSpPr>
          <p:nvPr>
            <p:ph type="title"/>
          </p:nvPr>
        </p:nvSpPr>
        <p:spPr>
          <a:xfrm>
            <a:off x="713225" y="1613500"/>
            <a:ext cx="5483100" cy="2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1"/>
          <p:cNvSpPr>
            <a:spLocks noGrp="1"/>
          </p:cNvSpPr>
          <p:nvPr>
            <p:ph type="pic" idx="2"/>
          </p:nvPr>
        </p:nvSpPr>
        <p:spPr>
          <a:xfrm>
            <a:off x="0" y="0"/>
            <a:ext cx="9239700" cy="52221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61"/>
          <p:cNvSpPr txBox="1">
            <a:spLocks noGrp="1"/>
          </p:cNvSpPr>
          <p:nvPr>
            <p:ph type="title"/>
          </p:nvPr>
        </p:nvSpPr>
        <p:spPr>
          <a:xfrm>
            <a:off x="720000" y="41668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2"/>
          <p:cNvSpPr txBox="1">
            <a:spLocks noGrp="1"/>
          </p:cNvSpPr>
          <p:nvPr>
            <p:ph type="title" hasCustomPrompt="1"/>
          </p:nvPr>
        </p:nvSpPr>
        <p:spPr>
          <a:xfrm>
            <a:off x="1880950" y="1313900"/>
            <a:ext cx="65619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62"/>
          <p:cNvSpPr txBox="1">
            <a:spLocks noGrp="1"/>
          </p:cNvSpPr>
          <p:nvPr>
            <p:ph type="subTitle" idx="1"/>
          </p:nvPr>
        </p:nvSpPr>
        <p:spPr>
          <a:xfrm>
            <a:off x="1880950" y="2621900"/>
            <a:ext cx="6561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4"/>
          <p:cNvSpPr txBox="1">
            <a:spLocks noGrp="1"/>
          </p:cNvSpPr>
          <p:nvPr>
            <p:ph type="title" idx="2"/>
          </p:nvPr>
        </p:nvSpPr>
        <p:spPr>
          <a:xfrm>
            <a:off x="72000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5" name="Google Shape;105;p64"/>
          <p:cNvSpPr txBox="1">
            <a:spLocks noGrp="1"/>
          </p:cNvSpPr>
          <p:nvPr>
            <p:ph type="title" idx="3"/>
          </p:nvPr>
        </p:nvSpPr>
        <p:spPr>
          <a:xfrm>
            <a:off x="72000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6" name="Google Shape;106;p64"/>
          <p:cNvSpPr txBox="1">
            <a:spLocks noGrp="1"/>
          </p:cNvSpPr>
          <p:nvPr>
            <p:ph type="title" idx="4"/>
          </p:nvPr>
        </p:nvSpPr>
        <p:spPr>
          <a:xfrm>
            <a:off x="3419272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7" name="Google Shape;107;p64"/>
          <p:cNvSpPr txBox="1">
            <a:spLocks noGrp="1"/>
          </p:cNvSpPr>
          <p:nvPr>
            <p:ph type="title" idx="5"/>
          </p:nvPr>
        </p:nvSpPr>
        <p:spPr>
          <a:xfrm>
            <a:off x="3419272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8" name="Google Shape;108;p64"/>
          <p:cNvSpPr txBox="1">
            <a:spLocks noGrp="1"/>
          </p:cNvSpPr>
          <p:nvPr>
            <p:ph type="title" idx="6"/>
          </p:nvPr>
        </p:nvSpPr>
        <p:spPr>
          <a:xfrm>
            <a:off x="611855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09" name="Google Shape;109;p64"/>
          <p:cNvSpPr txBox="1">
            <a:spLocks noGrp="1"/>
          </p:cNvSpPr>
          <p:nvPr>
            <p:ph type="title" idx="7"/>
          </p:nvPr>
        </p:nvSpPr>
        <p:spPr>
          <a:xfrm>
            <a:off x="611855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110" name="Google Shape;110;p64"/>
          <p:cNvSpPr txBox="1">
            <a:spLocks noGrp="1"/>
          </p:cNvSpPr>
          <p:nvPr>
            <p:ph type="subTitle" idx="1"/>
          </p:nvPr>
        </p:nvSpPr>
        <p:spPr>
          <a:xfrm>
            <a:off x="720000" y="23713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subTitle" idx="8"/>
          </p:nvPr>
        </p:nvSpPr>
        <p:spPr>
          <a:xfrm>
            <a:off x="3419271" y="23713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subTitle" idx="9"/>
          </p:nvPr>
        </p:nvSpPr>
        <p:spPr>
          <a:xfrm>
            <a:off x="6118549" y="237131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3" name="Google Shape;113;p64"/>
          <p:cNvSpPr txBox="1">
            <a:spLocks noGrp="1"/>
          </p:cNvSpPr>
          <p:nvPr>
            <p:ph type="subTitle" idx="13"/>
          </p:nvPr>
        </p:nvSpPr>
        <p:spPr>
          <a:xfrm>
            <a:off x="720000" y="381496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4" name="Google Shape;114;p64"/>
          <p:cNvSpPr txBox="1">
            <a:spLocks noGrp="1"/>
          </p:cNvSpPr>
          <p:nvPr>
            <p:ph type="subTitle" idx="14"/>
          </p:nvPr>
        </p:nvSpPr>
        <p:spPr>
          <a:xfrm>
            <a:off x="3419271" y="381496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15" name="Google Shape;115;p64"/>
          <p:cNvSpPr txBox="1">
            <a:spLocks noGrp="1"/>
          </p:cNvSpPr>
          <p:nvPr>
            <p:ph type="subTitle" idx="15"/>
          </p:nvPr>
        </p:nvSpPr>
        <p:spPr>
          <a:xfrm>
            <a:off x="6118549" y="3814969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116" name="Google Shape;116;p64"/>
          <p:cNvGrpSpPr/>
          <p:nvPr/>
        </p:nvGrpSpPr>
        <p:grpSpPr>
          <a:xfrm>
            <a:off x="-685622" y="-685672"/>
            <a:ext cx="1385508" cy="1385508"/>
            <a:chOff x="-320522" y="940050"/>
            <a:chExt cx="3316200" cy="3316200"/>
          </a:xfrm>
        </p:grpSpPr>
        <p:cxnSp>
          <p:nvCxnSpPr>
            <p:cNvPr id="117" name="Google Shape;117;p6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6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19;p6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6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65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24" name="Google Shape;124;p65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5" name="Google Shape;125;p65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126" name="Google Shape;126;p65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65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65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9" name="Google Shape;129;p65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0" name="Google Shape;130;p65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65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6"/>
          <p:cNvSpPr/>
          <p:nvPr/>
        </p:nvSpPr>
        <p:spPr>
          <a:xfrm rot="10800000" flipH="1">
            <a:off x="4325" y="4696313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66"/>
          <p:cNvCxnSpPr/>
          <p:nvPr/>
        </p:nvCxnSpPr>
        <p:spPr>
          <a:xfrm>
            <a:off x="395097" y="4696913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36" name="Google Shape;136;p66"/>
          <p:cNvGrpSpPr/>
          <p:nvPr/>
        </p:nvGrpSpPr>
        <p:grpSpPr>
          <a:xfrm>
            <a:off x="8511563" y="-5511"/>
            <a:ext cx="1255845" cy="1255845"/>
            <a:chOff x="-320522" y="940050"/>
            <a:chExt cx="3316200" cy="3316200"/>
          </a:xfrm>
        </p:grpSpPr>
        <p:cxnSp>
          <p:nvCxnSpPr>
            <p:cNvPr id="137" name="Google Shape;137;p6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6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6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6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41" name="Google Shape;141;p66"/>
          <p:cNvCxnSpPr/>
          <p:nvPr/>
        </p:nvCxnSpPr>
        <p:spPr>
          <a:xfrm rot="10800000">
            <a:off x="450725" y="-3725"/>
            <a:ext cx="0" cy="470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7"/>
          <p:cNvSpPr txBox="1">
            <a:spLocks noGrp="1"/>
          </p:cNvSpPr>
          <p:nvPr>
            <p:ph type="title"/>
          </p:nvPr>
        </p:nvSpPr>
        <p:spPr>
          <a:xfrm>
            <a:off x="2986325" y="2869400"/>
            <a:ext cx="52506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4" name="Google Shape;144;p67"/>
          <p:cNvSpPr txBox="1">
            <a:spLocks noGrp="1"/>
          </p:cNvSpPr>
          <p:nvPr>
            <p:ph type="subTitle" idx="1"/>
          </p:nvPr>
        </p:nvSpPr>
        <p:spPr>
          <a:xfrm>
            <a:off x="2986325" y="948150"/>
            <a:ext cx="52506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8"/>
          <p:cNvSpPr txBox="1">
            <a:spLocks noGrp="1"/>
          </p:cNvSpPr>
          <p:nvPr>
            <p:ph type="title"/>
          </p:nvPr>
        </p:nvSpPr>
        <p:spPr>
          <a:xfrm>
            <a:off x="720000" y="1474600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8"/>
          <p:cNvSpPr txBox="1">
            <a:spLocks noGrp="1"/>
          </p:cNvSpPr>
          <p:nvPr>
            <p:ph type="subTitle" idx="1"/>
          </p:nvPr>
        </p:nvSpPr>
        <p:spPr>
          <a:xfrm>
            <a:off x="720000" y="3123750"/>
            <a:ext cx="35196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8"/>
          <p:cNvSpPr>
            <a:spLocks noGrp="1"/>
          </p:cNvSpPr>
          <p:nvPr>
            <p:ph type="pic" idx="2"/>
          </p:nvPr>
        </p:nvSpPr>
        <p:spPr>
          <a:xfrm>
            <a:off x="5066625" y="567525"/>
            <a:ext cx="3519600" cy="461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9" name="Google Shape;149;p68"/>
          <p:cNvGrpSpPr/>
          <p:nvPr/>
        </p:nvGrpSpPr>
        <p:grpSpPr>
          <a:xfrm>
            <a:off x="-80175" y="3189"/>
            <a:ext cx="9231636" cy="5180087"/>
            <a:chOff x="-24244521" y="940050"/>
            <a:chExt cx="27240000" cy="15285000"/>
          </a:xfrm>
        </p:grpSpPr>
        <p:cxnSp>
          <p:nvCxnSpPr>
            <p:cNvPr id="150" name="Google Shape;150;p68"/>
            <p:cNvCxnSpPr/>
            <p:nvPr/>
          </p:nvCxnSpPr>
          <p:spPr>
            <a:xfrm>
              <a:off x="1337578" y="940050"/>
              <a:ext cx="0" cy="1528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" name="Google Shape;151;p68"/>
            <p:cNvCxnSpPr/>
            <p:nvPr/>
          </p:nvCxnSpPr>
          <p:spPr>
            <a:xfrm flipH="1">
              <a:off x="1341532" y="1425696"/>
              <a:ext cx="1168500" cy="11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" name="Google Shape;152;p68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" name="Google Shape;153;p68"/>
            <p:cNvCxnSpPr/>
            <p:nvPr/>
          </p:nvCxnSpPr>
          <p:spPr>
            <a:xfrm>
              <a:off x="-24244521" y="2598169"/>
              <a:ext cx="2724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body" idx="1"/>
          </p:nvPr>
        </p:nvSpPr>
        <p:spPr>
          <a:xfrm>
            <a:off x="720000" y="1362850"/>
            <a:ext cx="7634100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○"/>
              <a:defRPr sz="18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4" name="Google Shape;14;p51"/>
          <p:cNvGrpSpPr/>
          <p:nvPr/>
        </p:nvGrpSpPr>
        <p:grpSpPr>
          <a:xfrm rot="10800000"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5" name="Google Shape;15;p51"/>
            <p:cNvCxnSpPr/>
            <p:nvPr/>
          </p:nvCxnSpPr>
          <p:spPr>
            <a:xfrm rot="10800000">
              <a:off x="708339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6" name="Google Shape;16;p51"/>
            <p:cNvGrpSpPr/>
            <p:nvPr/>
          </p:nvGrpSpPr>
          <p:grpSpPr>
            <a:xfrm rot="10800000">
              <a:off x="108" y="4783793"/>
              <a:ext cx="706351" cy="354782"/>
              <a:chOff x="-320522" y="940050"/>
              <a:chExt cx="3316200" cy="1665645"/>
            </a:xfrm>
          </p:grpSpPr>
          <p:cxnSp>
            <p:nvCxnSpPr>
              <p:cNvPr id="17" name="Google Shape;17;p51"/>
              <p:cNvCxnSpPr/>
              <p:nvPr/>
            </p:nvCxnSpPr>
            <p:spPr>
              <a:xfrm>
                <a:off x="1337578" y="940050"/>
                <a:ext cx="0" cy="16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" name="Google Shape;18;p51"/>
              <p:cNvCxnSpPr/>
              <p:nvPr/>
            </p:nvCxnSpPr>
            <p:spPr>
              <a:xfrm flipH="1">
                <a:off x="1342432" y="1425696"/>
                <a:ext cx="1167600" cy="116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" name="Google Shape;19;p51"/>
              <p:cNvCxnSpPr/>
              <p:nvPr/>
            </p:nvCxnSpPr>
            <p:spPr>
              <a:xfrm rot="10800000">
                <a:off x="164928" y="1425495"/>
                <a:ext cx="1180200" cy="1180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" name="Google Shape;20;p51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1" name="Google Shape;21;p51"/>
            <p:cNvCxnSpPr/>
            <p:nvPr/>
          </p:nvCxnSpPr>
          <p:spPr>
            <a:xfrm rot="10800000">
              <a:off x="-95675" y="4786482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51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AE4CB8-A5E3-0DC6-AC69-D64D876CCAF6}"/>
              </a:ext>
            </a:extLst>
          </p:cNvPr>
          <p:cNvSpPr txBox="1"/>
          <p:nvPr userDrawn="1"/>
        </p:nvSpPr>
        <p:spPr>
          <a:xfrm>
            <a:off x="8616473" y="444355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9"/>
          <p:cNvSpPr txBox="1">
            <a:spLocks noGrp="1"/>
          </p:cNvSpPr>
          <p:nvPr>
            <p:ph type="title"/>
          </p:nvPr>
        </p:nvSpPr>
        <p:spPr>
          <a:xfrm>
            <a:off x="1024800" y="1637550"/>
            <a:ext cx="33360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9"/>
          <p:cNvSpPr txBox="1">
            <a:spLocks noGrp="1"/>
          </p:cNvSpPr>
          <p:nvPr>
            <p:ph type="subTitle" idx="1"/>
          </p:nvPr>
        </p:nvSpPr>
        <p:spPr>
          <a:xfrm>
            <a:off x="1024800" y="2700750"/>
            <a:ext cx="3336000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69"/>
          <p:cNvGrpSpPr/>
          <p:nvPr/>
        </p:nvGrpSpPr>
        <p:grpSpPr>
          <a:xfrm>
            <a:off x="-95750" y="-94028"/>
            <a:ext cx="9420075" cy="5321700"/>
            <a:chOff x="-95750" y="-94028"/>
            <a:chExt cx="9420075" cy="5321700"/>
          </a:xfrm>
        </p:grpSpPr>
        <p:cxnSp>
          <p:nvCxnSpPr>
            <p:cNvPr id="158" name="Google Shape;158;p69"/>
            <p:cNvCxnSpPr/>
            <p:nvPr/>
          </p:nvCxnSpPr>
          <p:spPr>
            <a:xfrm rot="10800000">
              <a:off x="713225" y="-94028"/>
              <a:ext cx="0" cy="532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59" name="Google Shape;159;p69"/>
            <p:cNvGrpSpPr/>
            <p:nvPr/>
          </p:nvGrpSpPr>
          <p:grpSpPr>
            <a:xfrm rot="10800000">
              <a:off x="108" y="4432225"/>
              <a:ext cx="706351" cy="706351"/>
              <a:chOff x="-320522" y="940050"/>
              <a:chExt cx="3316200" cy="3316200"/>
            </a:xfrm>
          </p:grpSpPr>
          <p:cxnSp>
            <p:nvCxnSpPr>
              <p:cNvPr id="160" name="Google Shape;160;p69"/>
              <p:cNvCxnSpPr/>
              <p:nvPr/>
            </p:nvCxnSpPr>
            <p:spPr>
              <a:xfrm>
                <a:off x="1337578" y="940050"/>
                <a:ext cx="0" cy="33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69"/>
              <p:cNvCxnSpPr/>
              <p:nvPr/>
            </p:nvCxnSpPr>
            <p:spPr>
              <a:xfrm flipH="1">
                <a:off x="165232" y="1425696"/>
                <a:ext cx="2344800" cy="23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69"/>
              <p:cNvCxnSpPr/>
              <p:nvPr/>
            </p:nvCxnSpPr>
            <p:spPr>
              <a:xfrm rot="10800000">
                <a:off x="165232" y="1425804"/>
                <a:ext cx="2344800" cy="23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69"/>
              <p:cNvCxnSpPr/>
              <p:nvPr/>
            </p:nvCxnSpPr>
            <p:spPr>
              <a:xfrm>
                <a:off x="-320522" y="2598150"/>
                <a:ext cx="3316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4" name="Google Shape;164;p69"/>
            <p:cNvCxnSpPr/>
            <p:nvPr/>
          </p:nvCxnSpPr>
          <p:spPr>
            <a:xfrm rot="10800000">
              <a:off x="-95675" y="4432225"/>
              <a:ext cx="942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69"/>
            <p:cNvCxnSpPr/>
            <p:nvPr/>
          </p:nvCxnSpPr>
          <p:spPr>
            <a:xfrm rot="10800000">
              <a:off x="-95750" y="295172"/>
              <a:ext cx="80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0"/>
          <p:cNvSpPr txBox="1">
            <a:spLocks noGrp="1"/>
          </p:cNvSpPr>
          <p:nvPr>
            <p:ph type="title"/>
          </p:nvPr>
        </p:nvSpPr>
        <p:spPr>
          <a:xfrm>
            <a:off x="4227600" y="1610400"/>
            <a:ext cx="3593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70"/>
          <p:cNvSpPr txBox="1">
            <a:spLocks noGrp="1"/>
          </p:cNvSpPr>
          <p:nvPr>
            <p:ph type="subTitle" idx="1"/>
          </p:nvPr>
        </p:nvSpPr>
        <p:spPr>
          <a:xfrm>
            <a:off x="4227771" y="2257200"/>
            <a:ext cx="35934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9" name="Google Shape;169;p70"/>
          <p:cNvGrpSpPr/>
          <p:nvPr/>
        </p:nvGrpSpPr>
        <p:grpSpPr>
          <a:xfrm flipH="1">
            <a:off x="-732432" y="-147191"/>
            <a:ext cx="9876414" cy="5330078"/>
            <a:chOff x="-652656" y="-10298911"/>
            <a:chExt cx="26970000" cy="14555100"/>
          </a:xfrm>
        </p:grpSpPr>
        <p:cxnSp>
          <p:nvCxnSpPr>
            <p:cNvPr id="170" name="Google Shape;170;p70"/>
            <p:cNvCxnSpPr/>
            <p:nvPr/>
          </p:nvCxnSpPr>
          <p:spPr>
            <a:xfrm>
              <a:off x="1337577" y="-10298911"/>
              <a:ext cx="0" cy="1455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7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2" name="Google Shape;172;p7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70"/>
            <p:cNvCxnSpPr/>
            <p:nvPr/>
          </p:nvCxnSpPr>
          <p:spPr>
            <a:xfrm>
              <a:off x="-652656" y="2598136"/>
              <a:ext cx="2697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72"/>
          <p:cNvSpPr txBox="1">
            <a:spLocks noGrp="1"/>
          </p:cNvSpPr>
          <p:nvPr>
            <p:ph type="subTitle" idx="1"/>
          </p:nvPr>
        </p:nvSpPr>
        <p:spPr>
          <a:xfrm>
            <a:off x="4812556" y="1658700"/>
            <a:ext cx="3281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72"/>
          <p:cNvSpPr txBox="1">
            <a:spLocks noGrp="1"/>
          </p:cNvSpPr>
          <p:nvPr>
            <p:ph type="subTitle" idx="2"/>
          </p:nvPr>
        </p:nvSpPr>
        <p:spPr>
          <a:xfrm>
            <a:off x="720000" y="1658700"/>
            <a:ext cx="3281700" cy="2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2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72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p72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73"/>
          <p:cNvSpPr txBox="1">
            <a:spLocks noGrp="1"/>
          </p:cNvSpPr>
          <p:nvPr>
            <p:ph type="subTitle" idx="1"/>
          </p:nvPr>
        </p:nvSpPr>
        <p:spPr>
          <a:xfrm>
            <a:off x="720000" y="2360150"/>
            <a:ext cx="23808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73"/>
          <p:cNvSpPr txBox="1">
            <a:spLocks noGrp="1"/>
          </p:cNvSpPr>
          <p:nvPr>
            <p:ph type="subTitle" idx="2"/>
          </p:nvPr>
        </p:nvSpPr>
        <p:spPr>
          <a:xfrm>
            <a:off x="3381599" y="2360150"/>
            <a:ext cx="23808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73"/>
          <p:cNvSpPr txBox="1">
            <a:spLocks noGrp="1"/>
          </p:cNvSpPr>
          <p:nvPr>
            <p:ph type="subTitle" idx="3"/>
          </p:nvPr>
        </p:nvSpPr>
        <p:spPr>
          <a:xfrm>
            <a:off x="6043197" y="2360150"/>
            <a:ext cx="2380800" cy="1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3"/>
          <p:cNvSpPr txBox="1">
            <a:spLocks noGrp="1"/>
          </p:cNvSpPr>
          <p:nvPr>
            <p:ph type="subTitle" idx="4"/>
          </p:nvPr>
        </p:nvSpPr>
        <p:spPr>
          <a:xfrm>
            <a:off x="720000" y="1858200"/>
            <a:ext cx="23808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1" name="Google Shape;201;p73"/>
          <p:cNvSpPr txBox="1">
            <a:spLocks noGrp="1"/>
          </p:cNvSpPr>
          <p:nvPr>
            <p:ph type="subTitle" idx="5"/>
          </p:nvPr>
        </p:nvSpPr>
        <p:spPr>
          <a:xfrm>
            <a:off x="3381599" y="1858200"/>
            <a:ext cx="23808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2" name="Google Shape;202;p73"/>
          <p:cNvSpPr txBox="1">
            <a:spLocks noGrp="1"/>
          </p:cNvSpPr>
          <p:nvPr>
            <p:ph type="subTitle" idx="6"/>
          </p:nvPr>
        </p:nvSpPr>
        <p:spPr>
          <a:xfrm>
            <a:off x="6043197" y="1858200"/>
            <a:ext cx="23808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03" name="Google Shape;203;p73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04" name="Google Shape;204;p73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05" name="Google Shape;205;p7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6" name="Google Shape;206;p7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7" name="Google Shape;207;p7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08" name="Google Shape;208;p7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09" name="Google Shape;209;p73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74"/>
          <p:cNvSpPr txBox="1">
            <a:spLocks noGrp="1"/>
          </p:cNvSpPr>
          <p:nvPr>
            <p:ph type="subTitle" idx="1"/>
          </p:nvPr>
        </p:nvSpPr>
        <p:spPr>
          <a:xfrm>
            <a:off x="720000" y="1988525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74"/>
          <p:cNvSpPr txBox="1">
            <a:spLocks noGrp="1"/>
          </p:cNvSpPr>
          <p:nvPr>
            <p:ph type="subTitle" idx="2"/>
          </p:nvPr>
        </p:nvSpPr>
        <p:spPr>
          <a:xfrm>
            <a:off x="4945474" y="1988525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74"/>
          <p:cNvSpPr txBox="1">
            <a:spLocks noGrp="1"/>
          </p:cNvSpPr>
          <p:nvPr>
            <p:ph type="subTitle" idx="3"/>
          </p:nvPr>
        </p:nvSpPr>
        <p:spPr>
          <a:xfrm>
            <a:off x="720000" y="3649100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4"/>
          <p:cNvSpPr txBox="1">
            <a:spLocks noGrp="1"/>
          </p:cNvSpPr>
          <p:nvPr>
            <p:ph type="subTitle" idx="4"/>
          </p:nvPr>
        </p:nvSpPr>
        <p:spPr>
          <a:xfrm>
            <a:off x="4945474" y="3649100"/>
            <a:ext cx="31041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74"/>
          <p:cNvSpPr txBox="1">
            <a:spLocks noGrp="1"/>
          </p:cNvSpPr>
          <p:nvPr>
            <p:ph type="subTitle" idx="5"/>
          </p:nvPr>
        </p:nvSpPr>
        <p:spPr>
          <a:xfrm>
            <a:off x="720000" y="154277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7" name="Google Shape;217;p74"/>
          <p:cNvSpPr txBox="1">
            <a:spLocks noGrp="1"/>
          </p:cNvSpPr>
          <p:nvPr>
            <p:ph type="subTitle" idx="6"/>
          </p:nvPr>
        </p:nvSpPr>
        <p:spPr>
          <a:xfrm>
            <a:off x="720000" y="320342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8" name="Google Shape;218;p74"/>
          <p:cNvSpPr txBox="1">
            <a:spLocks noGrp="1"/>
          </p:cNvSpPr>
          <p:nvPr>
            <p:ph type="subTitle" idx="7"/>
          </p:nvPr>
        </p:nvSpPr>
        <p:spPr>
          <a:xfrm>
            <a:off x="4945444" y="154277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9" name="Google Shape;219;p74"/>
          <p:cNvSpPr txBox="1">
            <a:spLocks noGrp="1"/>
          </p:cNvSpPr>
          <p:nvPr>
            <p:ph type="subTitle" idx="8"/>
          </p:nvPr>
        </p:nvSpPr>
        <p:spPr>
          <a:xfrm>
            <a:off x="4945444" y="3203425"/>
            <a:ext cx="3104100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20" name="Google Shape;220;p74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1" name="Google Shape;221;p74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22" name="Google Shape;222;p7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3" name="Google Shape;223;p7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4" name="Google Shape;224;p7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7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26" name="Google Shape;226;p74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74"/>
          <p:cNvCxnSpPr/>
          <p:nvPr/>
        </p:nvCxnSpPr>
        <p:spPr>
          <a:xfrm>
            <a:off x="8437550" y="30010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75"/>
          <p:cNvSpPr txBox="1">
            <a:spLocks noGrp="1"/>
          </p:cNvSpPr>
          <p:nvPr>
            <p:ph type="subTitle" idx="1"/>
          </p:nvPr>
        </p:nvSpPr>
        <p:spPr>
          <a:xfrm>
            <a:off x="720000" y="1826901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75"/>
          <p:cNvSpPr txBox="1">
            <a:spLocks noGrp="1"/>
          </p:cNvSpPr>
          <p:nvPr>
            <p:ph type="subTitle" idx="2"/>
          </p:nvPr>
        </p:nvSpPr>
        <p:spPr>
          <a:xfrm>
            <a:off x="3459312" y="1826901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75"/>
          <p:cNvSpPr txBox="1">
            <a:spLocks noGrp="1"/>
          </p:cNvSpPr>
          <p:nvPr>
            <p:ph type="subTitle" idx="3"/>
          </p:nvPr>
        </p:nvSpPr>
        <p:spPr>
          <a:xfrm>
            <a:off x="720000" y="3481000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5"/>
          <p:cNvSpPr txBox="1">
            <a:spLocks noGrp="1"/>
          </p:cNvSpPr>
          <p:nvPr>
            <p:ph type="subTitle" idx="4"/>
          </p:nvPr>
        </p:nvSpPr>
        <p:spPr>
          <a:xfrm>
            <a:off x="3459312" y="3481000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75"/>
          <p:cNvSpPr txBox="1">
            <a:spLocks noGrp="1"/>
          </p:cNvSpPr>
          <p:nvPr>
            <p:ph type="subTitle" idx="5"/>
          </p:nvPr>
        </p:nvSpPr>
        <p:spPr>
          <a:xfrm>
            <a:off x="6198620" y="1826901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75"/>
          <p:cNvSpPr txBox="1">
            <a:spLocks noGrp="1"/>
          </p:cNvSpPr>
          <p:nvPr>
            <p:ph type="subTitle" idx="6"/>
          </p:nvPr>
        </p:nvSpPr>
        <p:spPr>
          <a:xfrm>
            <a:off x="6198620" y="3481000"/>
            <a:ext cx="22254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75"/>
          <p:cNvSpPr txBox="1">
            <a:spLocks noGrp="1"/>
          </p:cNvSpPr>
          <p:nvPr>
            <p:ph type="subTitle" idx="7"/>
          </p:nvPr>
        </p:nvSpPr>
        <p:spPr>
          <a:xfrm>
            <a:off x="724376" y="1453000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7" name="Google Shape;237;p75"/>
          <p:cNvSpPr txBox="1">
            <a:spLocks noGrp="1"/>
          </p:cNvSpPr>
          <p:nvPr>
            <p:ph type="subTitle" idx="8"/>
          </p:nvPr>
        </p:nvSpPr>
        <p:spPr>
          <a:xfrm>
            <a:off x="3463684" y="1453000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8" name="Google Shape;238;p75"/>
          <p:cNvSpPr txBox="1">
            <a:spLocks noGrp="1"/>
          </p:cNvSpPr>
          <p:nvPr>
            <p:ph type="subTitle" idx="9"/>
          </p:nvPr>
        </p:nvSpPr>
        <p:spPr>
          <a:xfrm>
            <a:off x="6202988" y="1453000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39" name="Google Shape;239;p75"/>
          <p:cNvSpPr txBox="1">
            <a:spLocks noGrp="1"/>
          </p:cNvSpPr>
          <p:nvPr>
            <p:ph type="subTitle" idx="13"/>
          </p:nvPr>
        </p:nvSpPr>
        <p:spPr>
          <a:xfrm>
            <a:off x="724376" y="3103898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0" name="Google Shape;240;p75"/>
          <p:cNvSpPr txBox="1">
            <a:spLocks noGrp="1"/>
          </p:cNvSpPr>
          <p:nvPr>
            <p:ph type="subTitle" idx="14"/>
          </p:nvPr>
        </p:nvSpPr>
        <p:spPr>
          <a:xfrm>
            <a:off x="3463684" y="3103898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1" name="Google Shape;241;p75"/>
          <p:cNvSpPr txBox="1">
            <a:spLocks noGrp="1"/>
          </p:cNvSpPr>
          <p:nvPr>
            <p:ph type="subTitle" idx="15"/>
          </p:nvPr>
        </p:nvSpPr>
        <p:spPr>
          <a:xfrm>
            <a:off x="6202988" y="3103898"/>
            <a:ext cx="2216700" cy="411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SemiBold"/>
              <a:buNone/>
              <a:defRPr sz="20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42" name="Google Shape;242;p75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75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p75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6"/>
          <p:cNvSpPr txBox="1">
            <a:spLocks noGrp="1"/>
          </p:cNvSpPr>
          <p:nvPr>
            <p:ph type="title"/>
          </p:nvPr>
        </p:nvSpPr>
        <p:spPr>
          <a:xfrm>
            <a:off x="2555400" y="726026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47" name="Google Shape;247;p76"/>
          <p:cNvSpPr txBox="1">
            <a:spLocks noGrp="1"/>
          </p:cNvSpPr>
          <p:nvPr>
            <p:ph type="subTitle" idx="1"/>
          </p:nvPr>
        </p:nvSpPr>
        <p:spPr>
          <a:xfrm>
            <a:off x="2555400" y="1300676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76"/>
          <p:cNvSpPr txBox="1">
            <a:spLocks noGrp="1"/>
          </p:cNvSpPr>
          <p:nvPr>
            <p:ph type="title" idx="2"/>
          </p:nvPr>
        </p:nvSpPr>
        <p:spPr>
          <a:xfrm>
            <a:off x="2555400" y="1925882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49" name="Google Shape;249;p76"/>
          <p:cNvSpPr txBox="1">
            <a:spLocks noGrp="1"/>
          </p:cNvSpPr>
          <p:nvPr>
            <p:ph type="subTitle" idx="3"/>
          </p:nvPr>
        </p:nvSpPr>
        <p:spPr>
          <a:xfrm>
            <a:off x="2555400" y="2500532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76"/>
          <p:cNvSpPr txBox="1">
            <a:spLocks noGrp="1"/>
          </p:cNvSpPr>
          <p:nvPr>
            <p:ph type="title" idx="4"/>
          </p:nvPr>
        </p:nvSpPr>
        <p:spPr>
          <a:xfrm>
            <a:off x="2555400" y="312573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5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1" name="Google Shape;251;p76"/>
          <p:cNvSpPr txBox="1">
            <a:spLocks noGrp="1"/>
          </p:cNvSpPr>
          <p:nvPr>
            <p:ph type="subTitle" idx="5"/>
          </p:nvPr>
        </p:nvSpPr>
        <p:spPr>
          <a:xfrm>
            <a:off x="2555400" y="3700388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7"/>
          <p:cNvSpPr txBox="1">
            <a:spLocks noGrp="1"/>
          </p:cNvSpPr>
          <p:nvPr>
            <p:ph type="title"/>
          </p:nvPr>
        </p:nvSpPr>
        <p:spPr>
          <a:xfrm>
            <a:off x="817375" y="19477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4" name="Google Shape;254;p77"/>
          <p:cNvSpPr txBox="1">
            <a:spLocks noGrp="1"/>
          </p:cNvSpPr>
          <p:nvPr>
            <p:ph type="subTitle" idx="1"/>
          </p:nvPr>
        </p:nvSpPr>
        <p:spPr>
          <a:xfrm>
            <a:off x="2073775" y="21017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5" name="Google Shape;255;p77"/>
          <p:cNvSpPr txBox="1">
            <a:spLocks noGrp="1"/>
          </p:cNvSpPr>
          <p:nvPr>
            <p:ph type="subTitle" idx="2"/>
          </p:nvPr>
        </p:nvSpPr>
        <p:spPr>
          <a:xfrm>
            <a:off x="2073775" y="16046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56" name="Google Shape;256;p77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77"/>
          <p:cNvSpPr txBox="1">
            <a:spLocks noGrp="1"/>
          </p:cNvSpPr>
          <p:nvPr>
            <p:ph type="title" idx="4"/>
          </p:nvPr>
        </p:nvSpPr>
        <p:spPr>
          <a:xfrm>
            <a:off x="817375" y="35479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8" name="Google Shape;258;p77"/>
          <p:cNvSpPr txBox="1">
            <a:spLocks noGrp="1"/>
          </p:cNvSpPr>
          <p:nvPr>
            <p:ph type="subTitle" idx="5"/>
          </p:nvPr>
        </p:nvSpPr>
        <p:spPr>
          <a:xfrm>
            <a:off x="2073775" y="37019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9" name="Google Shape;259;p77"/>
          <p:cNvSpPr txBox="1">
            <a:spLocks noGrp="1"/>
          </p:cNvSpPr>
          <p:nvPr>
            <p:ph type="subTitle" idx="6"/>
          </p:nvPr>
        </p:nvSpPr>
        <p:spPr>
          <a:xfrm>
            <a:off x="2073775" y="32048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0" name="Google Shape;260;p77"/>
          <p:cNvSpPr txBox="1">
            <a:spLocks noGrp="1"/>
          </p:cNvSpPr>
          <p:nvPr>
            <p:ph type="title" idx="7"/>
          </p:nvPr>
        </p:nvSpPr>
        <p:spPr>
          <a:xfrm>
            <a:off x="4855975" y="19477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61" name="Google Shape;261;p77"/>
          <p:cNvSpPr txBox="1">
            <a:spLocks noGrp="1"/>
          </p:cNvSpPr>
          <p:nvPr>
            <p:ph type="subTitle" idx="8"/>
          </p:nvPr>
        </p:nvSpPr>
        <p:spPr>
          <a:xfrm>
            <a:off x="6112375" y="21017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2" name="Google Shape;262;p77"/>
          <p:cNvSpPr txBox="1">
            <a:spLocks noGrp="1"/>
          </p:cNvSpPr>
          <p:nvPr>
            <p:ph type="subTitle" idx="9"/>
          </p:nvPr>
        </p:nvSpPr>
        <p:spPr>
          <a:xfrm>
            <a:off x="6112375" y="16046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3" name="Google Shape;263;p77"/>
          <p:cNvSpPr txBox="1">
            <a:spLocks noGrp="1"/>
          </p:cNvSpPr>
          <p:nvPr>
            <p:ph type="title" idx="13"/>
          </p:nvPr>
        </p:nvSpPr>
        <p:spPr>
          <a:xfrm>
            <a:off x="4855975" y="3547988"/>
            <a:ext cx="9876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5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64" name="Google Shape;264;p77"/>
          <p:cNvSpPr txBox="1">
            <a:spLocks noGrp="1"/>
          </p:cNvSpPr>
          <p:nvPr>
            <p:ph type="subTitle" idx="14"/>
          </p:nvPr>
        </p:nvSpPr>
        <p:spPr>
          <a:xfrm>
            <a:off x="6112375" y="37019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5" name="Google Shape;265;p77"/>
          <p:cNvSpPr txBox="1">
            <a:spLocks noGrp="1"/>
          </p:cNvSpPr>
          <p:nvPr>
            <p:ph type="subTitle" idx="15"/>
          </p:nvPr>
        </p:nvSpPr>
        <p:spPr>
          <a:xfrm>
            <a:off x="6112375" y="32048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66" name="Google Shape;266;p77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77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77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8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8"/>
          <p:cNvSpPr txBox="1">
            <a:spLocks noGrp="1"/>
          </p:cNvSpPr>
          <p:nvPr>
            <p:ph type="title"/>
          </p:nvPr>
        </p:nvSpPr>
        <p:spPr>
          <a:xfrm>
            <a:off x="3654899" y="1773539"/>
            <a:ext cx="8193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23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1" name="Google Shape;271;p78"/>
          <p:cNvSpPr txBox="1">
            <a:spLocks noGrp="1"/>
          </p:cNvSpPr>
          <p:nvPr>
            <p:ph type="subTitle" idx="1"/>
          </p:nvPr>
        </p:nvSpPr>
        <p:spPr>
          <a:xfrm>
            <a:off x="702175" y="2083872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" name="Google Shape;272;p78"/>
          <p:cNvSpPr txBox="1">
            <a:spLocks noGrp="1"/>
          </p:cNvSpPr>
          <p:nvPr>
            <p:ph type="subTitle" idx="2"/>
          </p:nvPr>
        </p:nvSpPr>
        <p:spPr>
          <a:xfrm>
            <a:off x="702175" y="1586847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73" name="Google Shape;273;p78"/>
          <p:cNvSpPr txBox="1">
            <a:spLocks noGrp="1"/>
          </p:cNvSpPr>
          <p:nvPr>
            <p:ph type="title" idx="3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78"/>
          <p:cNvSpPr txBox="1">
            <a:spLocks noGrp="1"/>
          </p:cNvSpPr>
          <p:nvPr>
            <p:ph type="title" idx="4"/>
          </p:nvPr>
        </p:nvSpPr>
        <p:spPr>
          <a:xfrm>
            <a:off x="3408175" y="2786007"/>
            <a:ext cx="9876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5" name="Google Shape;275;p78"/>
          <p:cNvSpPr txBox="1">
            <a:spLocks noGrp="1"/>
          </p:cNvSpPr>
          <p:nvPr>
            <p:ph type="subTitle" idx="5"/>
          </p:nvPr>
        </p:nvSpPr>
        <p:spPr>
          <a:xfrm>
            <a:off x="702175" y="34733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6" name="Google Shape;276;p78"/>
          <p:cNvSpPr txBox="1">
            <a:spLocks noGrp="1"/>
          </p:cNvSpPr>
          <p:nvPr>
            <p:ph type="subTitle" idx="6"/>
          </p:nvPr>
        </p:nvSpPr>
        <p:spPr>
          <a:xfrm>
            <a:off x="702175" y="29762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77" name="Google Shape;277;p78"/>
          <p:cNvSpPr txBox="1">
            <a:spLocks noGrp="1"/>
          </p:cNvSpPr>
          <p:nvPr>
            <p:ph type="title" idx="7"/>
          </p:nvPr>
        </p:nvSpPr>
        <p:spPr>
          <a:xfrm>
            <a:off x="4581900" y="1946075"/>
            <a:ext cx="13017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36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78" name="Google Shape;278;p78"/>
          <p:cNvSpPr txBox="1">
            <a:spLocks noGrp="1"/>
          </p:cNvSpPr>
          <p:nvPr>
            <p:ph type="subTitle" idx="8"/>
          </p:nvPr>
        </p:nvSpPr>
        <p:spPr>
          <a:xfrm>
            <a:off x="6112375" y="2083872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78"/>
          <p:cNvSpPr txBox="1">
            <a:spLocks noGrp="1"/>
          </p:cNvSpPr>
          <p:nvPr>
            <p:ph type="subTitle" idx="9"/>
          </p:nvPr>
        </p:nvSpPr>
        <p:spPr>
          <a:xfrm>
            <a:off x="6112375" y="1586847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80" name="Google Shape;280;p78"/>
          <p:cNvSpPr txBox="1">
            <a:spLocks noGrp="1"/>
          </p:cNvSpPr>
          <p:nvPr>
            <p:ph type="title" idx="13"/>
          </p:nvPr>
        </p:nvSpPr>
        <p:spPr>
          <a:xfrm>
            <a:off x="4512375" y="3085350"/>
            <a:ext cx="572700" cy="4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800"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81" name="Google Shape;281;p78"/>
          <p:cNvSpPr txBox="1">
            <a:spLocks noGrp="1"/>
          </p:cNvSpPr>
          <p:nvPr>
            <p:ph type="subTitle" idx="14"/>
          </p:nvPr>
        </p:nvSpPr>
        <p:spPr>
          <a:xfrm>
            <a:off x="6112375" y="3473300"/>
            <a:ext cx="21732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2" name="Google Shape;282;p78"/>
          <p:cNvSpPr txBox="1">
            <a:spLocks noGrp="1"/>
          </p:cNvSpPr>
          <p:nvPr>
            <p:ph type="subTitle" idx="15"/>
          </p:nvPr>
        </p:nvSpPr>
        <p:spPr>
          <a:xfrm>
            <a:off x="6112375" y="2976275"/>
            <a:ext cx="21732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283" name="Google Shape;283;p78"/>
          <p:cNvCxnSpPr/>
          <p:nvPr/>
        </p:nvCxnSpPr>
        <p:spPr>
          <a:xfrm rot="10800000">
            <a:off x="-97425" y="4570799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4" name="Google Shape;284;p78"/>
          <p:cNvGrpSpPr/>
          <p:nvPr/>
        </p:nvGrpSpPr>
        <p:grpSpPr>
          <a:xfrm>
            <a:off x="-4169" y="4579792"/>
            <a:ext cx="1118886" cy="1118886"/>
            <a:chOff x="-320522" y="940050"/>
            <a:chExt cx="3316200" cy="3316200"/>
          </a:xfrm>
        </p:grpSpPr>
        <p:cxnSp>
          <p:nvCxnSpPr>
            <p:cNvPr id="285" name="Google Shape;285;p78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p78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" name="Google Shape;287;p78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p78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289" name="Google Shape;289;p78"/>
          <p:cNvCxnSpPr/>
          <p:nvPr/>
        </p:nvCxnSpPr>
        <p:spPr>
          <a:xfrm rot="10800000">
            <a:off x="1114539" y="4570811"/>
            <a:ext cx="0" cy="60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9"/>
          <p:cNvSpPr txBox="1">
            <a:spLocks noGrp="1"/>
          </p:cNvSpPr>
          <p:nvPr>
            <p:ph type="title"/>
          </p:nvPr>
        </p:nvSpPr>
        <p:spPr>
          <a:xfrm>
            <a:off x="854351" y="501950"/>
            <a:ext cx="47397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9"/>
          <p:cNvSpPr txBox="1">
            <a:spLocks noGrp="1"/>
          </p:cNvSpPr>
          <p:nvPr>
            <p:ph type="subTitle" idx="1"/>
          </p:nvPr>
        </p:nvSpPr>
        <p:spPr>
          <a:xfrm>
            <a:off x="854350" y="1914300"/>
            <a:ext cx="47397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79"/>
          <p:cNvSpPr txBox="1"/>
          <p:nvPr/>
        </p:nvSpPr>
        <p:spPr>
          <a:xfrm>
            <a:off x="898650" y="3611950"/>
            <a:ext cx="4717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-US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-US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-US" sz="1000" b="0" i="0" u="none" strike="noStrike" cap="non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US" sz="1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_NUMBER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2"/>
          <p:cNvSpPr txBox="1">
            <a:spLocks noGrp="1"/>
          </p:cNvSpPr>
          <p:nvPr>
            <p:ph type="title"/>
          </p:nvPr>
        </p:nvSpPr>
        <p:spPr>
          <a:xfrm>
            <a:off x="1291050" y="1542500"/>
            <a:ext cx="6561900" cy="1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8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Poppins Light"/>
              <a:buNone/>
              <a:defRPr sz="96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25" name="Google Shape;25;p52"/>
          <p:cNvSpPr txBox="1">
            <a:spLocks noGrp="1"/>
          </p:cNvSpPr>
          <p:nvPr>
            <p:ph type="subTitle" idx="1"/>
          </p:nvPr>
        </p:nvSpPr>
        <p:spPr>
          <a:xfrm>
            <a:off x="1291050" y="3079100"/>
            <a:ext cx="65619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26" name="Google Shape;26;p52"/>
          <p:cNvCxnSpPr/>
          <p:nvPr/>
        </p:nvCxnSpPr>
        <p:spPr>
          <a:xfrm>
            <a:off x="9864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" name="Google Shape;27;p52"/>
          <p:cNvGrpSpPr/>
          <p:nvPr/>
        </p:nvGrpSpPr>
        <p:grpSpPr>
          <a:xfrm>
            <a:off x="-17113" y="581050"/>
            <a:ext cx="964019" cy="964019"/>
            <a:chOff x="-320522" y="940050"/>
            <a:chExt cx="3316200" cy="3316200"/>
          </a:xfrm>
        </p:grpSpPr>
        <p:cxnSp>
          <p:nvCxnSpPr>
            <p:cNvPr id="28" name="Google Shape;28;p5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5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" name="Google Shape;30;p5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5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2" name="Google Shape;32;p52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" name="Google Shape;33;p52"/>
          <p:cNvGrpSpPr/>
          <p:nvPr/>
        </p:nvGrpSpPr>
        <p:grpSpPr>
          <a:xfrm rot="10800000" flipH="1">
            <a:off x="7363208" y="3789406"/>
            <a:ext cx="1553971" cy="1553971"/>
            <a:chOff x="-320522" y="940050"/>
            <a:chExt cx="3316200" cy="3316200"/>
          </a:xfrm>
        </p:grpSpPr>
        <p:cxnSp>
          <p:nvCxnSpPr>
            <p:cNvPr id="34" name="Google Shape;34;p5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5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5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5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8" name="Google Shape;38;p52"/>
          <p:cNvCxnSpPr/>
          <p:nvPr/>
        </p:nvCxnSpPr>
        <p:spPr>
          <a:xfrm>
            <a:off x="8140400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39;p52"/>
          <p:cNvCxnSpPr/>
          <p:nvPr/>
        </p:nvCxnSpPr>
        <p:spPr>
          <a:xfrm>
            <a:off x="-433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40;p52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41;p52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80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96" name="Google Shape;296;p80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97" name="Google Shape;297;p80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8" name="Google Shape;298;p8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9" name="Google Shape;299;p8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0" name="Google Shape;300;p80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01" name="Google Shape;301;p80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2" name="Google Shape;302;p80"/>
          <p:cNvCxnSpPr/>
          <p:nvPr/>
        </p:nvCxnSpPr>
        <p:spPr>
          <a:xfrm>
            <a:off x="-90800" y="528700"/>
            <a:ext cx="933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81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5" name="Google Shape;305;p81"/>
          <p:cNvCxnSpPr/>
          <p:nvPr/>
        </p:nvCxnSpPr>
        <p:spPr>
          <a:xfrm>
            <a:off x="6816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81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81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08" name="Google Shape;308;p81"/>
          <p:cNvGrpSpPr/>
          <p:nvPr/>
        </p:nvGrpSpPr>
        <p:grpSpPr>
          <a:xfrm rot="10800000" flipH="1">
            <a:off x="7658921" y="3789406"/>
            <a:ext cx="1553971" cy="1553971"/>
            <a:chOff x="-320522" y="940050"/>
            <a:chExt cx="3316200" cy="3316200"/>
          </a:xfrm>
        </p:grpSpPr>
        <p:cxnSp>
          <p:nvCxnSpPr>
            <p:cNvPr id="309" name="Google Shape;309;p81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p81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1" name="Google Shape;311;p81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p81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13" name="Google Shape;313;p81"/>
          <p:cNvCxnSpPr/>
          <p:nvPr/>
        </p:nvCxnSpPr>
        <p:spPr>
          <a:xfrm>
            <a:off x="8436113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4" name="Google Shape;314;p81"/>
          <p:cNvCxnSpPr/>
          <p:nvPr/>
        </p:nvCxnSpPr>
        <p:spPr>
          <a:xfrm>
            <a:off x="-3481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BAF22C1-75DD-0CF2-FEE6-7B9AF52E68CD}"/>
              </a:ext>
            </a:extLst>
          </p:cNvPr>
          <p:cNvSpPr txBox="1"/>
          <p:nvPr userDrawn="1"/>
        </p:nvSpPr>
        <p:spPr>
          <a:xfrm>
            <a:off x="8675602" y="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4" name="Google Shape;44;p53"/>
          <p:cNvCxnSpPr/>
          <p:nvPr/>
        </p:nvCxnSpPr>
        <p:spPr>
          <a:xfrm rot="10800000">
            <a:off x="-97425" y="4454915"/>
            <a:ext cx="94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" name="Google Shape;45;p53"/>
          <p:cNvGrpSpPr/>
          <p:nvPr/>
        </p:nvGrpSpPr>
        <p:grpSpPr>
          <a:xfrm>
            <a:off x="7" y="-58350"/>
            <a:ext cx="719947" cy="5208902"/>
            <a:chOff x="-320522" y="-19736275"/>
            <a:chExt cx="3316200" cy="23993100"/>
          </a:xfrm>
        </p:grpSpPr>
        <p:cxnSp>
          <p:nvCxnSpPr>
            <p:cNvPr id="46" name="Google Shape;46;p53"/>
            <p:cNvCxnSpPr/>
            <p:nvPr/>
          </p:nvCxnSpPr>
          <p:spPr>
            <a:xfrm>
              <a:off x="1337553" y="-19736275"/>
              <a:ext cx="0" cy="23993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7" name="Google Shape;47;p5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48;p5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49;p5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A0B7BD-703A-2745-A786-07A75936AAB3}"/>
              </a:ext>
            </a:extLst>
          </p:cNvPr>
          <p:cNvSpPr txBox="1"/>
          <p:nvPr userDrawn="1"/>
        </p:nvSpPr>
        <p:spPr>
          <a:xfrm>
            <a:off x="8675602" y="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4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54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4" name="Google Shape;54;p54"/>
          <p:cNvGrpSpPr/>
          <p:nvPr/>
        </p:nvGrpSpPr>
        <p:grpSpPr>
          <a:xfrm>
            <a:off x="8511563" y="451689"/>
            <a:ext cx="1255845" cy="1255845"/>
            <a:chOff x="-320522" y="940050"/>
            <a:chExt cx="3316200" cy="3316200"/>
          </a:xfrm>
        </p:grpSpPr>
        <p:cxnSp>
          <p:nvCxnSpPr>
            <p:cNvPr id="55" name="Google Shape;55;p54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56;p54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54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54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59" name="Google Shape;59;p54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BDAFBA5-CBFD-3F01-4EDC-10FAC7CB7F11}"/>
              </a:ext>
            </a:extLst>
          </p:cNvPr>
          <p:cNvSpPr txBox="1"/>
          <p:nvPr userDrawn="1"/>
        </p:nvSpPr>
        <p:spPr>
          <a:xfrm>
            <a:off x="8675602" y="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5"/>
          <p:cNvGrpSpPr/>
          <p:nvPr/>
        </p:nvGrpSpPr>
        <p:grpSpPr>
          <a:xfrm flipH="1">
            <a:off x="2396" y="-769"/>
            <a:ext cx="9295179" cy="4436590"/>
            <a:chOff x="-24685049" y="940050"/>
            <a:chExt cx="27680700" cy="13212000"/>
          </a:xfrm>
        </p:grpSpPr>
        <p:cxnSp>
          <p:nvCxnSpPr>
            <p:cNvPr id="62" name="Google Shape;62;p55"/>
            <p:cNvCxnSpPr/>
            <p:nvPr/>
          </p:nvCxnSpPr>
          <p:spPr>
            <a:xfrm>
              <a:off x="883737" y="940050"/>
              <a:ext cx="0" cy="1321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55"/>
            <p:cNvCxnSpPr/>
            <p:nvPr/>
          </p:nvCxnSpPr>
          <p:spPr>
            <a:xfrm flipH="1">
              <a:off x="887691" y="1425696"/>
              <a:ext cx="1168500" cy="1170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55"/>
            <p:cNvCxnSpPr/>
            <p:nvPr/>
          </p:nvCxnSpPr>
          <p:spPr>
            <a:xfrm rot="10800000">
              <a:off x="-288609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55"/>
            <p:cNvCxnSpPr/>
            <p:nvPr/>
          </p:nvCxnSpPr>
          <p:spPr>
            <a:xfrm>
              <a:off x="-24685049" y="2598161"/>
              <a:ext cx="2768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66" name="Google Shape;66;p55"/>
          <p:cNvCxnSpPr/>
          <p:nvPr/>
        </p:nvCxnSpPr>
        <p:spPr>
          <a:xfrm rot="10800000">
            <a:off x="147" y="4606137"/>
            <a:ext cx="95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55"/>
          <p:cNvSpPr txBox="1">
            <a:spLocks noGrp="1"/>
          </p:cNvSpPr>
          <p:nvPr>
            <p:ph type="title"/>
          </p:nvPr>
        </p:nvSpPr>
        <p:spPr>
          <a:xfrm>
            <a:off x="4834800" y="1322200"/>
            <a:ext cx="3519600" cy="1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subTitle" idx="1"/>
          </p:nvPr>
        </p:nvSpPr>
        <p:spPr>
          <a:xfrm>
            <a:off x="4834800" y="2971350"/>
            <a:ext cx="35196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5"/>
          <p:cNvSpPr>
            <a:spLocks noGrp="1"/>
          </p:cNvSpPr>
          <p:nvPr>
            <p:ph type="pic" idx="2"/>
          </p:nvPr>
        </p:nvSpPr>
        <p:spPr>
          <a:xfrm>
            <a:off x="713225" y="558636"/>
            <a:ext cx="3816900" cy="404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04B12-BF1F-CBA0-9D33-FE9E8086A862}"/>
              </a:ext>
            </a:extLst>
          </p:cNvPr>
          <p:cNvSpPr txBox="1"/>
          <p:nvPr userDrawn="1"/>
        </p:nvSpPr>
        <p:spPr>
          <a:xfrm>
            <a:off x="8675602" y="0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2204A76-84EC-4860-9D2A-684F30F54BE5}" type="slidenum">
              <a:rPr lang="uk-UA" sz="1600" smtClean="0">
                <a:solidFill>
                  <a:schemeClr val="tx1"/>
                </a:solidFill>
                <a:latin typeface="Raleway" pitchFamily="2" charset="0"/>
              </a:rPr>
              <a:t>‹#›</a:t>
            </a:fld>
            <a:endParaRPr lang="en-GB" sz="1600" dirty="0">
              <a:solidFill>
                <a:schemeClr val="tx1"/>
              </a:solidFill>
              <a:latin typeface="Raleway" pitchFamily="2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6"/>
          <p:cNvSpPr txBox="1">
            <a:spLocks noGrp="1"/>
          </p:cNvSpPr>
          <p:nvPr>
            <p:ph type="title"/>
          </p:nvPr>
        </p:nvSpPr>
        <p:spPr>
          <a:xfrm>
            <a:off x="2135550" y="1256084"/>
            <a:ext cx="4872900" cy="15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6"/>
          <p:cNvSpPr txBox="1">
            <a:spLocks noGrp="1"/>
          </p:cNvSpPr>
          <p:nvPr>
            <p:ph type="subTitle" idx="1"/>
          </p:nvPr>
        </p:nvSpPr>
        <p:spPr>
          <a:xfrm>
            <a:off x="2135550" y="26963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7"/>
          <p:cNvSpPr txBox="1">
            <a:spLocks noGrp="1"/>
          </p:cNvSpPr>
          <p:nvPr>
            <p:ph type="title"/>
          </p:nvPr>
        </p:nvSpPr>
        <p:spPr>
          <a:xfrm>
            <a:off x="834300" y="2643225"/>
            <a:ext cx="4550100" cy="15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57"/>
          <p:cNvSpPr txBox="1">
            <a:spLocks noGrp="1"/>
          </p:cNvSpPr>
          <p:nvPr>
            <p:ph type="title" idx="2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0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8"/>
          <p:cNvSpPr txBox="1">
            <a:spLocks noGrp="1"/>
          </p:cNvSpPr>
          <p:nvPr>
            <p:ph type="title"/>
          </p:nvPr>
        </p:nvSpPr>
        <p:spPr>
          <a:xfrm>
            <a:off x="1604625" y="597425"/>
            <a:ext cx="681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8"/>
          <p:cNvSpPr txBox="1">
            <a:spLocks noGrp="1"/>
          </p:cNvSpPr>
          <p:nvPr>
            <p:ph type="subTitle" idx="1"/>
          </p:nvPr>
        </p:nvSpPr>
        <p:spPr>
          <a:xfrm>
            <a:off x="5122182" y="3732610"/>
            <a:ext cx="240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subTitle" idx="2"/>
          </p:nvPr>
        </p:nvSpPr>
        <p:spPr>
          <a:xfrm>
            <a:off x="1727993" y="3732610"/>
            <a:ext cx="240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58"/>
          <p:cNvSpPr txBox="1">
            <a:spLocks noGrp="1"/>
          </p:cNvSpPr>
          <p:nvPr>
            <p:ph type="subTitle" idx="3"/>
          </p:nvPr>
        </p:nvSpPr>
        <p:spPr>
          <a:xfrm>
            <a:off x="5122182" y="3277310"/>
            <a:ext cx="24003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81" name="Google Shape;81;p58"/>
          <p:cNvSpPr txBox="1">
            <a:spLocks noGrp="1"/>
          </p:cNvSpPr>
          <p:nvPr>
            <p:ph type="subTitle" idx="4"/>
          </p:nvPr>
        </p:nvSpPr>
        <p:spPr>
          <a:xfrm>
            <a:off x="1727993" y="3277310"/>
            <a:ext cx="2400300" cy="455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"/>
          <p:cNvSpPr txBox="1">
            <a:spLocks noGrp="1"/>
          </p:cNvSpPr>
          <p:nvPr>
            <p:ph type="ctrTitle"/>
          </p:nvPr>
        </p:nvSpPr>
        <p:spPr>
          <a:xfrm>
            <a:off x="3543874" y="1606304"/>
            <a:ext cx="5405173" cy="18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Програмна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система для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хмарного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зберігання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особистих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файлів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.</a:t>
            </a:r>
            <a:r>
              <a:rPr lang="en-GB" sz="3600" dirty="0"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ru-RU" sz="3600" dirty="0">
                <a:latin typeface="Raleway SemiBold"/>
                <a:ea typeface="Raleway SemiBold"/>
                <a:cs typeface="Raleway SemiBold"/>
                <a:sym typeface="Raleway SemiBold"/>
              </a:rPr>
              <a:t>Бек-</a:t>
            </a:r>
            <a:r>
              <a:rPr lang="ru-RU" sz="3600" dirty="0" err="1">
                <a:latin typeface="Raleway SemiBold"/>
                <a:ea typeface="Raleway SemiBold"/>
                <a:cs typeface="Raleway SemiBold"/>
                <a:sym typeface="Raleway SemiBold"/>
              </a:rPr>
              <a:t>енд</a:t>
            </a:r>
            <a:endParaRPr lang="en-GB" sz="3600" dirty="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grpSp>
        <p:nvGrpSpPr>
          <p:cNvPr id="320" name="Google Shape;320;p1"/>
          <p:cNvGrpSpPr/>
          <p:nvPr/>
        </p:nvGrpSpPr>
        <p:grpSpPr>
          <a:xfrm>
            <a:off x="3" y="1828050"/>
            <a:ext cx="3316200" cy="3316200"/>
            <a:chOff x="-320522" y="940050"/>
            <a:chExt cx="3316200" cy="3316200"/>
          </a:xfrm>
        </p:grpSpPr>
        <p:cxnSp>
          <p:nvCxnSpPr>
            <p:cNvPr id="321" name="Google Shape;321;p1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1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3" name="Google Shape;323;p1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4" name="Google Shape;324;p1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25" name="Google Shape;325;p1"/>
          <p:cNvCxnSpPr/>
          <p:nvPr/>
        </p:nvCxnSpPr>
        <p:spPr>
          <a:xfrm>
            <a:off x="3325075" y="-4850"/>
            <a:ext cx="0" cy="51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6" name="Google Shape;326;p1"/>
          <p:cNvCxnSpPr/>
          <p:nvPr/>
        </p:nvCxnSpPr>
        <p:spPr>
          <a:xfrm>
            <a:off x="3325072" y="34861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1"/>
          <p:cNvCxnSpPr/>
          <p:nvPr/>
        </p:nvCxnSpPr>
        <p:spPr>
          <a:xfrm>
            <a:off x="3325072" y="12763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8" name="Google Shape;328;p1"/>
          <p:cNvCxnSpPr/>
          <p:nvPr/>
        </p:nvCxnSpPr>
        <p:spPr>
          <a:xfrm>
            <a:off x="3325072" y="40957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319;p1">
            <a:extLst>
              <a:ext uri="{FF2B5EF4-FFF2-40B4-BE49-F238E27FC236}">
                <a16:creationId xmlns:a16="http://schemas.microsoft.com/office/drawing/2014/main" id="{EDC17FD7-CF66-0ABB-F0EB-D6F6DD7D1CBA}"/>
              </a:ext>
            </a:extLst>
          </p:cNvPr>
          <p:cNvSpPr txBox="1">
            <a:spLocks/>
          </p:cNvSpPr>
          <p:nvPr/>
        </p:nvSpPr>
        <p:spPr>
          <a:xfrm>
            <a:off x="3333945" y="3485204"/>
            <a:ext cx="5810052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Виконав: ст. гр. ПЗПІ-21-2 Ігор БУЦУЛІН</a:t>
            </a:r>
            <a:endParaRPr lang="en-GB" sz="2000" dirty="0">
              <a:latin typeface="Raleway" pitchFamily="2" charset="0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" name="Google Shape;319;p1">
            <a:extLst>
              <a:ext uri="{FF2B5EF4-FFF2-40B4-BE49-F238E27FC236}">
                <a16:creationId xmlns:a16="http://schemas.microsoft.com/office/drawing/2014/main" id="{10EEA780-DF81-9BAC-A8AC-1C988E5F7154}"/>
              </a:ext>
            </a:extLst>
          </p:cNvPr>
          <p:cNvSpPr txBox="1">
            <a:spLocks/>
          </p:cNvSpPr>
          <p:nvPr/>
        </p:nvSpPr>
        <p:spPr>
          <a:xfrm>
            <a:off x="3325072" y="4094330"/>
            <a:ext cx="5810052" cy="56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Керівник: ст. </a:t>
            </a:r>
            <a:r>
              <a:rPr lang="uk-UA" sz="2000" dirty="0" err="1">
                <a:latin typeface="Raleway" pitchFamily="2" charset="0"/>
                <a:ea typeface="Raleway SemiBold"/>
                <a:cs typeface="Raleway SemiBold"/>
                <a:sym typeface="Raleway SemiBold"/>
              </a:rPr>
              <a:t>викл</a:t>
            </a:r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. каф. ПІ Олена ОЛІЙНИК</a:t>
            </a:r>
            <a:endParaRPr lang="en-GB" sz="2000" dirty="0">
              <a:latin typeface="Raleway" pitchFamily="2" charset="0"/>
              <a:ea typeface="Raleway SemiBold"/>
              <a:cs typeface="Raleway SemiBold"/>
              <a:sym typeface="Raleway SemiBold"/>
            </a:endParaRPr>
          </a:p>
        </p:txBody>
      </p:sp>
      <p:cxnSp>
        <p:nvCxnSpPr>
          <p:cNvPr id="5" name="Google Shape;327;p1">
            <a:extLst>
              <a:ext uri="{FF2B5EF4-FFF2-40B4-BE49-F238E27FC236}">
                <a16:creationId xmlns:a16="http://schemas.microsoft.com/office/drawing/2014/main" id="{855D6F56-0357-1BC5-D376-F02DA42E948E}"/>
              </a:ext>
            </a:extLst>
          </p:cNvPr>
          <p:cNvCxnSpPr/>
          <p:nvPr/>
        </p:nvCxnSpPr>
        <p:spPr>
          <a:xfrm>
            <a:off x="3316203" y="4658491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319;p1">
            <a:extLst>
              <a:ext uri="{FF2B5EF4-FFF2-40B4-BE49-F238E27FC236}">
                <a16:creationId xmlns:a16="http://schemas.microsoft.com/office/drawing/2014/main" id="{3C46E6DB-20A2-F2B5-B9A8-967DEECB2456}"/>
              </a:ext>
            </a:extLst>
          </p:cNvPr>
          <p:cNvSpPr txBox="1">
            <a:spLocks/>
          </p:cNvSpPr>
          <p:nvPr/>
        </p:nvSpPr>
        <p:spPr>
          <a:xfrm>
            <a:off x="3348413" y="4579339"/>
            <a:ext cx="5810052" cy="56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6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 SemiBold"/>
              <a:buNone/>
              <a:defRPr sz="5200" b="0" i="0" u="none" strike="noStrike" cap="none">
                <a:solidFill>
                  <a:srgbClr val="191919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Захист кваліфікаційної роботи </a:t>
            </a:r>
            <a:r>
              <a:rPr lang="en-GB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|</a:t>
            </a:r>
            <a:r>
              <a:rPr lang="uk-UA" sz="2000" dirty="0">
                <a:latin typeface="Raleway" pitchFamily="2" charset="0"/>
                <a:ea typeface="Raleway SemiBold"/>
                <a:cs typeface="Raleway SemiBold"/>
                <a:sym typeface="Raleway SemiBold"/>
              </a:rPr>
              <a:t> 2025</a:t>
            </a:r>
            <a:endParaRPr lang="en-GB" sz="2000" dirty="0">
              <a:latin typeface="Raleway" pitchFamily="2" charset="0"/>
              <a:ea typeface="Raleway SemiBold"/>
              <a:cs typeface="Raleway SemiBold"/>
              <a:sym typeface="Raleway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F7DF-5074-6F20-2F97-D4A4A611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375" y="1742850"/>
            <a:ext cx="3519600" cy="1657800"/>
          </a:xfrm>
        </p:spPr>
        <p:txBody>
          <a:bodyPr/>
          <a:lstStyle/>
          <a:p>
            <a:r>
              <a:rPr lang="uk-UA" dirty="0"/>
              <a:t>Проектування схеми зберігання даних застосунку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B341AF8-9C60-7DE9-47C3-E33E39F5D2AF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DEC7D-A144-C59E-0A1B-341E13E9F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25" y="558636"/>
            <a:ext cx="4047308" cy="40262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2904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134A-9D80-76F1-74AC-44D00756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Архітектура застосунку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DF192-B643-ABCB-DFD9-DF7A9E6377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err="1"/>
              <a:t>Мікросервісний</a:t>
            </a:r>
            <a:r>
              <a:rPr lang="uk-UA" dirty="0"/>
              <a:t> застосунок, що взаємодіє з клієнтськими застосунками за принципом </a:t>
            </a:r>
            <a:r>
              <a:rPr lang="en-GB" dirty="0"/>
              <a:t>REST API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C214FD0-24B0-6BE8-E32E-6F8B249F72C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" r="-98"/>
          <a:stretch/>
        </p:blipFill>
        <p:spPr bwMode="auto">
          <a:xfrm>
            <a:off x="0" y="725870"/>
            <a:ext cx="4572000" cy="36917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5620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690C94-3995-76DE-B7BF-D74AE71A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83F5DE1-ABDB-58BA-1662-3BEF2FF8A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dirty="0"/>
              <a:t>Мова програмування </a:t>
            </a:r>
            <a:r>
              <a:rPr lang="en-GB" dirty="0"/>
              <a:t>Go</a:t>
            </a:r>
            <a:endParaRPr lang="uk-UA" dirty="0"/>
          </a:p>
          <a:p>
            <a:r>
              <a:rPr lang="uk-UA" dirty="0"/>
              <a:t>Компільована мова програмування</a:t>
            </a:r>
          </a:p>
          <a:p>
            <a:r>
              <a:rPr lang="uk-UA" dirty="0"/>
              <a:t>Автоматичний «збір сміття»</a:t>
            </a:r>
          </a:p>
          <a:p>
            <a:r>
              <a:rPr lang="uk-UA" dirty="0"/>
              <a:t>Розвинена стандартна бібліотека</a:t>
            </a:r>
          </a:p>
          <a:p>
            <a:r>
              <a:rPr lang="uk-UA" dirty="0"/>
              <a:t>Висока швидкодія</a:t>
            </a:r>
          </a:p>
          <a:p>
            <a:r>
              <a:rPr lang="uk-UA" dirty="0"/>
              <a:t>Унікальний механізм паралельного програмування</a:t>
            </a:r>
          </a:p>
          <a:p>
            <a:r>
              <a:rPr lang="uk-UA" dirty="0"/>
              <a:t>Розроблена та підтримується </a:t>
            </a:r>
            <a:r>
              <a:rPr lang="en-GB" dirty="0"/>
              <a:t>Google</a:t>
            </a:r>
          </a:p>
          <a:p>
            <a:r>
              <a:rPr lang="uk-UA" dirty="0"/>
              <a:t>Велика спільнота</a:t>
            </a:r>
          </a:p>
          <a:p>
            <a:endParaRPr lang="en-GB" dirty="0"/>
          </a:p>
        </p:txBody>
      </p:sp>
      <p:pic>
        <p:nvPicPr>
          <p:cNvPr id="8" name="Picture 7" descr="A cartoon character next to a blue text&#10;&#10;AI-generated content may be incorrect.">
            <a:extLst>
              <a:ext uri="{FF2B5EF4-FFF2-40B4-BE49-F238E27FC236}">
                <a16:creationId xmlns:a16="http://schemas.microsoft.com/office/drawing/2014/main" id="{F5DBC6FC-E4DC-7E59-C706-9F7E556DB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43" y="977794"/>
            <a:ext cx="2949057" cy="166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1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EE8BF-B750-EEC9-E384-0439217C5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2A5316-9F5E-E4DB-2D97-E899CCD92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1F574D-2AC5-EB76-C290-F98D98149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dirty="0"/>
              <a:t>СУБД </a:t>
            </a:r>
            <a:r>
              <a:rPr lang="en-GB" dirty="0"/>
              <a:t>MongoDB</a:t>
            </a:r>
            <a:endParaRPr lang="uk-UA" dirty="0"/>
          </a:p>
          <a:p>
            <a:r>
              <a:rPr lang="uk-UA" dirty="0"/>
              <a:t>Популярна документ-орієнтована СУБД</a:t>
            </a:r>
          </a:p>
          <a:p>
            <a:r>
              <a:rPr lang="uk-UA" dirty="0"/>
              <a:t>Підтримка агрегованих інструкцій</a:t>
            </a:r>
          </a:p>
          <a:p>
            <a:r>
              <a:rPr lang="uk-UA" dirty="0" err="1"/>
              <a:t>Атомарність</a:t>
            </a:r>
            <a:r>
              <a:rPr lang="uk-UA" dirty="0"/>
              <a:t> запитів</a:t>
            </a:r>
          </a:p>
          <a:p>
            <a:endParaRPr lang="en-GB" dirty="0"/>
          </a:p>
        </p:txBody>
      </p:sp>
      <p:pic>
        <p:nvPicPr>
          <p:cNvPr id="3" name="Picture 2" descr="A green leaf with black background&#10;&#10;AI-generated content may be incorrect.">
            <a:extLst>
              <a:ext uri="{FF2B5EF4-FFF2-40B4-BE49-F238E27FC236}">
                <a16:creationId xmlns:a16="http://schemas.microsoft.com/office/drawing/2014/main" id="{EBF06F9E-D62C-4025-7659-7DD93FE31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931" y="2903200"/>
            <a:ext cx="1862137" cy="1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0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B470C-3ED0-D131-9E94-4CE508651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E180FF-2930-9DE9-158D-29F5388B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FEED32-887C-4CB0-C2CB-A77B9D6E3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GB" dirty="0"/>
              <a:t>Caddy</a:t>
            </a:r>
            <a:endParaRPr lang="uk-UA" dirty="0"/>
          </a:p>
          <a:p>
            <a:r>
              <a:rPr lang="uk-UA" dirty="0"/>
              <a:t>Швидкий </a:t>
            </a:r>
            <a:r>
              <a:rPr lang="en-GB" dirty="0"/>
              <a:t>HTTP-</a:t>
            </a:r>
            <a:r>
              <a:rPr lang="ru-RU" dirty="0"/>
              <a:t>сервер</a:t>
            </a:r>
            <a:endParaRPr lang="uk-UA" dirty="0"/>
          </a:p>
          <a:p>
            <a:r>
              <a:rPr lang="uk-UA" dirty="0"/>
              <a:t>Розроблений за допомогою мови програмування </a:t>
            </a:r>
            <a:r>
              <a:rPr lang="en-GB" dirty="0"/>
              <a:t>Go</a:t>
            </a:r>
            <a:endParaRPr lang="uk-UA" dirty="0"/>
          </a:p>
          <a:p>
            <a:r>
              <a:rPr lang="uk-UA" dirty="0"/>
              <a:t>Легко налаштувати</a:t>
            </a:r>
          </a:p>
          <a:p>
            <a:r>
              <a:rPr lang="uk-UA" dirty="0"/>
              <a:t>Вбудований </a:t>
            </a:r>
            <a:r>
              <a:rPr lang="en-GB" dirty="0"/>
              <a:t>reverse proxy </a:t>
            </a:r>
            <a:r>
              <a:rPr lang="ru-RU" dirty="0"/>
              <a:t>та </a:t>
            </a:r>
            <a:r>
              <a:rPr lang="ru-RU" dirty="0" err="1"/>
              <a:t>файловий</a:t>
            </a:r>
            <a:r>
              <a:rPr lang="ru-RU" dirty="0"/>
              <a:t> сервер</a:t>
            </a:r>
          </a:p>
          <a:p>
            <a:r>
              <a:rPr lang="ru-RU" dirty="0" err="1"/>
              <a:t>Підтримка</a:t>
            </a:r>
            <a:r>
              <a:rPr lang="ru-RU" dirty="0"/>
              <a:t> </a:t>
            </a:r>
            <a:r>
              <a:rPr lang="ru-RU" dirty="0" err="1"/>
              <a:t>контейнеризації</a:t>
            </a:r>
            <a:endParaRPr lang="uk-UA" dirty="0"/>
          </a:p>
          <a:p>
            <a:endParaRPr lang="uk-UA" dirty="0"/>
          </a:p>
          <a:p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F934B1-31AA-5639-08D6-4D6A0F728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399" y="3590925"/>
            <a:ext cx="3609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19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D5555-FF03-8B7B-382A-EA9CE1B4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4A249B-7D95-32A8-3CAF-7A2C1646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Обрані технології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5493A8-1002-04CA-B7B1-D16F486BC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GB" dirty="0"/>
              <a:t>RabbitMQ</a:t>
            </a:r>
            <a:endParaRPr lang="uk-UA" dirty="0"/>
          </a:p>
          <a:p>
            <a:r>
              <a:rPr lang="uk-UA" dirty="0"/>
              <a:t>Швидкий брокер повідомлень</a:t>
            </a:r>
          </a:p>
          <a:p>
            <a:r>
              <a:rPr lang="uk-UA" dirty="0"/>
              <a:t>Підтримка контейнеризації</a:t>
            </a:r>
          </a:p>
          <a:p>
            <a:r>
              <a:rPr lang="uk-UA" dirty="0"/>
              <a:t>Вбудований режим «</a:t>
            </a:r>
            <a:r>
              <a:rPr lang="en-GB" dirty="0"/>
              <a:t>fanout</a:t>
            </a:r>
            <a:r>
              <a:rPr lang="uk-UA" dirty="0"/>
              <a:t>»</a:t>
            </a:r>
          </a:p>
          <a:p>
            <a:endParaRPr lang="en-GB" dirty="0"/>
          </a:p>
        </p:txBody>
      </p:sp>
      <p:pic>
        <p:nvPicPr>
          <p:cNvPr id="3" name="Picture 2" descr="A logo with orange and grey letters&#10;&#10;AI-generated content may be incorrect.">
            <a:extLst>
              <a:ext uri="{FF2B5EF4-FFF2-40B4-BE49-F238E27FC236}">
                <a16:creationId xmlns:a16="http://schemas.microsoft.com/office/drawing/2014/main" id="{74599A77-72B9-6FA5-FD5A-676FF56D6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10" y="2903200"/>
            <a:ext cx="3786890" cy="213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8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B4E2B-8EAE-46E9-4DE8-EC793F6F8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D41F-4C9F-7877-A515-59C87D75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462" y="1742850"/>
            <a:ext cx="3519600" cy="1657800"/>
          </a:xfrm>
        </p:spPr>
        <p:txBody>
          <a:bodyPr/>
          <a:lstStyle/>
          <a:p>
            <a:r>
              <a:rPr lang="uk-UA" dirty="0"/>
              <a:t>Взаємодія сервісів автентифікації та </a:t>
            </a:r>
            <a:r>
              <a:rPr lang="en-GB" dirty="0"/>
              <a:t>API</a:t>
            </a: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B23E11D-3EF8-EA29-218C-F1016A4AA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9157"/>
            <a:ext cx="5554346" cy="338518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728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D5635-4279-B7E9-23C7-B9F9CC4D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DFCD-5A3D-A7EB-86DA-A34B0F5F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4786" y="1352975"/>
            <a:ext cx="3211850" cy="2430591"/>
          </a:xfrm>
        </p:spPr>
        <p:txBody>
          <a:bodyPr/>
          <a:lstStyle/>
          <a:p>
            <a:r>
              <a:rPr lang="uk-UA" dirty="0"/>
              <a:t>Взаємодія сервісів файлів та менеджера файлової системи</a:t>
            </a:r>
            <a:endParaRPr lang="en-GB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ED9F442-796C-952A-6043-5D5B241AE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028"/>
            <a:ext cx="6028526" cy="41997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207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8DAB3-1491-0C02-010E-0ED847DEF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94D8-19C3-5BD2-0465-DB45FFAA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Приклад коду взаємодії </a:t>
            </a:r>
            <a:r>
              <a:rPr lang="uk-UA" dirty="0" err="1"/>
              <a:t>мікросервісів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197051-9E5C-65E6-06FA-EFD10A347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" y="1512031"/>
            <a:ext cx="8352319" cy="343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7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DB70F-CC2D-3A50-1E1A-437A3069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8D2A-EE90-67C2-A447-169A39FF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462" y="1742850"/>
            <a:ext cx="3519600" cy="1657800"/>
          </a:xfrm>
        </p:spPr>
        <p:txBody>
          <a:bodyPr/>
          <a:lstStyle/>
          <a:p>
            <a:r>
              <a:rPr lang="uk-UA" dirty="0"/>
              <a:t>Приклад коду </a:t>
            </a:r>
            <a:r>
              <a:rPr lang="uk-UA" dirty="0" err="1"/>
              <a:t>буферизованого</a:t>
            </a:r>
            <a:r>
              <a:rPr lang="uk-UA" dirty="0"/>
              <a:t> читання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4D10C-4123-5C3B-06FD-AF5A4531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37" y="572494"/>
            <a:ext cx="4604568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C551-56E6-0BEC-9D82-FE62BBEA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Актуальність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740C9-3FEF-569D-A157-8C6F5E90A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К</a:t>
            </a:r>
            <a:r>
              <a:rPr lang="uk-UA" sz="24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ористувачі потребують інтуїтивно зрозумілого, безпечного та високоефективного інструменту, який би дозволяв їм легко керувати своїм цифровим контентом, отримувати миттєвий доступ до нього з будь-якого пристрою та зручно обмінюватися файлами з родиною, друзями чи колегами.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84068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A5592-A1D9-855F-EE2B-4A36D2866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19D3-C76D-DE34-EF98-30AB7D766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758" y="1579091"/>
            <a:ext cx="3519600" cy="1985318"/>
          </a:xfrm>
        </p:spPr>
        <p:txBody>
          <a:bodyPr/>
          <a:lstStyle/>
          <a:p>
            <a:r>
              <a:rPr lang="uk-UA" dirty="0"/>
              <a:t>Приклад </a:t>
            </a:r>
            <a:r>
              <a:rPr lang="uk-UA" dirty="0" err="1"/>
              <a:t>агрегаційних</a:t>
            </a:r>
            <a:r>
              <a:rPr lang="uk-UA" dirty="0"/>
              <a:t> запитів до </a:t>
            </a:r>
            <a:r>
              <a:rPr lang="en-GB" dirty="0"/>
              <a:t>MongoDB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52688B-9C79-DE68-CF0F-25EFC2E0A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" y="558572"/>
            <a:ext cx="5430674" cy="40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2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8C84-9A73-3BF1-2B0E-0CF3DFA3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Модульньне</a:t>
            </a:r>
            <a:r>
              <a:rPr lang="uk-UA" dirty="0"/>
              <a:t> тестування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F77A-FF01-3F16-0DDC-231FC03C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62850"/>
            <a:ext cx="3742463" cy="3080700"/>
          </a:xfrm>
        </p:spPr>
        <p:txBody>
          <a:bodyPr/>
          <a:lstStyle/>
          <a:p>
            <a:r>
              <a:rPr lang="uk-UA" dirty="0"/>
              <a:t>Використовувалася вбудована функціональність </a:t>
            </a:r>
            <a:r>
              <a:rPr lang="en-GB" dirty="0"/>
              <a:t>Go</a:t>
            </a:r>
            <a:endParaRPr lang="uk-UA" dirty="0"/>
          </a:p>
          <a:p>
            <a:r>
              <a:rPr lang="uk-UA" dirty="0"/>
              <a:t>Додатковий пакет</a:t>
            </a:r>
            <a:r>
              <a:rPr lang="en-GB" dirty="0"/>
              <a:t> testify</a:t>
            </a:r>
          </a:p>
          <a:p>
            <a:r>
              <a:rPr lang="uk-UA" dirty="0"/>
              <a:t>Використання </a:t>
            </a:r>
            <a:r>
              <a:rPr lang="uk-UA" dirty="0" err="1"/>
              <a:t>моків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86430-7422-17F4-0B47-DDBB3EEA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5" y="1170125"/>
            <a:ext cx="3908901" cy="38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8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8703D-804B-2456-290C-6ADDCDCC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C57C7-3D96-3A0E-0F49-B76302EC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Інтеграційне тестування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AC2B-00BE-FEC8-A2D9-95BC4364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62850"/>
            <a:ext cx="7433400" cy="3080700"/>
          </a:xfrm>
        </p:spPr>
        <p:txBody>
          <a:bodyPr/>
          <a:lstStyle/>
          <a:p>
            <a:r>
              <a:rPr lang="uk-UA" dirty="0"/>
              <a:t>Використовувалася вбудована функціональність </a:t>
            </a:r>
            <a:r>
              <a:rPr lang="en-GB" dirty="0"/>
              <a:t>Go</a:t>
            </a:r>
            <a:r>
              <a:rPr lang="uk-UA" dirty="0"/>
              <a:t> та </a:t>
            </a:r>
            <a:r>
              <a:rPr lang="en-GB" dirty="0"/>
              <a:t>DI-</a:t>
            </a:r>
            <a:r>
              <a:rPr lang="uk-UA" dirty="0" err="1"/>
              <a:t>котейнера</a:t>
            </a:r>
            <a:r>
              <a:rPr lang="uk-UA" dirty="0"/>
              <a:t> </a:t>
            </a:r>
            <a:r>
              <a:rPr lang="en-GB" dirty="0" err="1"/>
              <a:t>fx</a:t>
            </a:r>
            <a:endParaRPr lang="uk-UA" dirty="0"/>
          </a:p>
          <a:p>
            <a:r>
              <a:rPr lang="uk-UA" dirty="0"/>
              <a:t>Додатковий пакет</a:t>
            </a:r>
            <a:r>
              <a:rPr lang="en-GB" dirty="0"/>
              <a:t> testify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1C46E-212C-CB45-6816-061B8497F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571750"/>
            <a:ext cx="7110412" cy="24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30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36FF9-1110-B5AE-E828-56D87A0C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5B51-3531-8307-AC62-846DF65F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Навантажувальне тестування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E0C64-21C4-7F5C-D302-EB7ACFCE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62850"/>
            <a:ext cx="7433400" cy="3080700"/>
          </a:xfrm>
        </p:spPr>
        <p:txBody>
          <a:bodyPr/>
          <a:lstStyle/>
          <a:p>
            <a:r>
              <a:rPr lang="uk-UA" dirty="0"/>
              <a:t>Використання </a:t>
            </a:r>
            <a:r>
              <a:rPr lang="uk-UA" dirty="0" err="1"/>
              <a:t>профілювальника</a:t>
            </a:r>
            <a:r>
              <a:rPr lang="uk-UA" dirty="0"/>
              <a:t> </a:t>
            </a:r>
            <a:r>
              <a:rPr lang="en-GB" dirty="0" err="1"/>
              <a:t>Jetbrains</a:t>
            </a:r>
            <a:r>
              <a:rPr lang="en-GB" dirty="0"/>
              <a:t> GoLand</a:t>
            </a:r>
          </a:p>
          <a:p>
            <a:r>
              <a:rPr lang="uk-UA" dirty="0"/>
              <a:t>Імітація стандартного </a:t>
            </a:r>
            <a:r>
              <a:rPr lang="uk-UA" dirty="0" err="1"/>
              <a:t>наватаження</a:t>
            </a:r>
            <a:endParaRPr lang="en-GB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FF132B-B122-F94D-833F-40102D6015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50" t="13987"/>
          <a:stretch/>
        </p:blipFill>
        <p:spPr bwMode="auto">
          <a:xfrm>
            <a:off x="85458" y="3321284"/>
            <a:ext cx="3988952" cy="18222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F60322-A292-01B5-8D5E-69D5369AAE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35" t="14303"/>
          <a:stretch/>
        </p:blipFill>
        <p:spPr bwMode="auto">
          <a:xfrm>
            <a:off x="4309420" y="3341043"/>
            <a:ext cx="4039822" cy="1782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86645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52F6-F0F4-7740-EC92-086F91AD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0D3A-16CA-5FE6-86F7-B79F93DF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1639" y="2004486"/>
            <a:ext cx="3519600" cy="1134528"/>
          </a:xfrm>
        </p:spPr>
        <p:txBody>
          <a:bodyPr/>
          <a:lstStyle/>
          <a:p>
            <a:r>
              <a:rPr lang="uk-UA" dirty="0"/>
              <a:t>Наукова апробація результатів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637A7-F884-897D-D052-8771F497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1" y="732773"/>
            <a:ext cx="5177902" cy="367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63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3B1F-A83F-DD21-BEEA-28D2A1A9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2B5D3-D371-5E88-74A7-221F41069A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4" y="572568"/>
            <a:ext cx="7702550" cy="573088"/>
          </a:xfrm>
        </p:spPr>
        <p:txBody>
          <a:bodyPr/>
          <a:lstStyle/>
          <a:p>
            <a:r>
              <a:rPr lang="uk-UA" dirty="0"/>
              <a:t>Висновки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0E17A-BD02-552E-9A86-8398C04567D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55662" y="1375079"/>
            <a:ext cx="7432675" cy="3081338"/>
          </a:xfrm>
        </p:spPr>
        <p:txBody>
          <a:bodyPr/>
          <a:lstStyle/>
          <a:p>
            <a:r>
              <a:rPr lang="uk-UA" sz="1800" dirty="0">
                <a:latin typeface="Times New Roman" panose="02020603050405020304" pitchFamily="18" charset="0"/>
                <a:ea typeface="MS Mincho" panose="02020609040205080304" pitchFamily="49" charset="-128"/>
              </a:rPr>
              <a:t>П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роведено комплексний аналіз предметної галузі та існуючих на ринку аналогів.</a:t>
            </a:r>
          </a:p>
          <a:p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Розроблено архітектуру серверної частини, яка складається з трьох незалежних сервісів: сервісу автентифікації, сервісу метаданих та сервісу файлів. </a:t>
            </a:r>
          </a:p>
          <a:p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Застосовано унікальний метод серверної </a:t>
            </a:r>
            <a:r>
              <a:rPr lang="uk-UA" sz="1800" kern="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буферизації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</a:p>
          <a:p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Результатом виконаної роботи став готовий до експлуатації, надійний та функціональний серверний компонент програмної системи хмарного зберігання файлів, що відповідає сучасним вимогам до продуктивності, надійності та безпеки.</a:t>
            </a:r>
          </a:p>
        </p:txBody>
      </p:sp>
    </p:spTree>
    <p:extLst>
      <p:ext uri="{BB962C8B-B14F-4D97-AF65-F5344CB8AC3E}">
        <p14:creationId xmlns:p14="http://schemas.microsoft.com/office/powerpoint/2010/main" val="3747011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9B28D-3CCB-FD9B-38E9-21B53266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/>
          <a:lstStyle/>
          <a:p>
            <a:pPr algn="ctr"/>
            <a:r>
              <a:rPr lang="uk-UA" dirty="0"/>
              <a:t>Дякую за увагу!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36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610C-F647-15CE-CA4F-896D9864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роботи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D4333-BF1F-DF72-0292-68D9DAC61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Р</a:t>
            </a:r>
            <a:r>
              <a:rPr lang="uk-UA" sz="24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озробка серверної частини програмної системи для хмарного зберігання особистих файлів, яка б відповідала сучасним вимогам користувачів щодо зручності, безпеки та швидкодії.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9704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35AD-C1E1-4F09-AC19-652FF9D2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предметної області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B4E9A-C5FB-76E8-C35C-74C81CFD7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Фіксується 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стрімке зростання обсягів цифрового контенту, що генерується окремими користувачами</a:t>
            </a:r>
            <a:endParaRPr lang="en-GB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Х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марні сервіси зберігання файлів набувають все більшої популярності</a:t>
            </a:r>
          </a:p>
          <a:p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Швидкий потоковий перегляд власного мультимедіа все ще виклик</a:t>
            </a:r>
            <a:endParaRPr lang="uk-UA" sz="1800" kern="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uk-UA" sz="1800" kern="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Вимоги щодо безпеки зберігання та </a:t>
            </a:r>
            <a:r>
              <a:rPr lang="uk-UA" dirty="0">
                <a:latin typeface="Times New Roman" panose="02020603050405020304" pitchFamily="18" charset="0"/>
                <a:ea typeface="MS Mincho" panose="02020609040205080304" pitchFamily="49" charset="-128"/>
              </a:rPr>
              <a:t>вільного доступу с будь-якої точки світу постають все гостріше</a:t>
            </a:r>
          </a:p>
          <a:p>
            <a:endParaRPr lang="en-GB" sz="1800" kern="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03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D9C6D1A-4BAB-A94B-6B04-36F51BC1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ринку </a:t>
            </a:r>
            <a:r>
              <a:rPr lang="en-GB" dirty="0"/>
              <a:t>| Google Drive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8B33703-7E13-101F-BAA6-05B70B09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1" y="1362850"/>
            <a:ext cx="2484672" cy="3080700"/>
          </a:xfrm>
        </p:spPr>
        <p:txBody>
          <a:bodyPr/>
          <a:lstStyle/>
          <a:p>
            <a:pPr marL="152400" indent="0">
              <a:buNone/>
            </a:pPr>
            <a:r>
              <a:rPr lang="uk-UA" dirty="0"/>
              <a:t>Позитивні риси:</a:t>
            </a:r>
          </a:p>
          <a:p>
            <a:r>
              <a:rPr lang="uk-UA" dirty="0"/>
              <a:t>Популярність</a:t>
            </a:r>
          </a:p>
          <a:p>
            <a:r>
              <a:rPr lang="uk-UA" dirty="0"/>
              <a:t>Швидкодія</a:t>
            </a:r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Попередній перегляд файлів</a:t>
            </a:r>
          </a:p>
          <a:p>
            <a:endParaRPr lang="uk-UA" dirty="0"/>
          </a:p>
          <a:p>
            <a:endParaRPr lang="en-GB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20C1C11-305B-AB99-68FA-0B2626445AC6}"/>
              </a:ext>
            </a:extLst>
          </p:cNvPr>
          <p:cNvSpPr txBox="1">
            <a:spLocks/>
          </p:cNvSpPr>
          <p:nvPr/>
        </p:nvSpPr>
        <p:spPr>
          <a:xfrm>
            <a:off x="3161945" y="1362850"/>
            <a:ext cx="2441944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uk-UA" dirty="0"/>
              <a:t>Недоліки:</a:t>
            </a:r>
          </a:p>
          <a:p>
            <a:r>
              <a:rPr lang="uk-UA" dirty="0"/>
              <a:t>Ціна</a:t>
            </a:r>
          </a:p>
          <a:p>
            <a:r>
              <a:rPr lang="uk-UA" dirty="0"/>
              <a:t>Працює виключно в «екосистемі»</a:t>
            </a:r>
          </a:p>
          <a:p>
            <a:r>
              <a:rPr lang="uk-UA" dirty="0"/>
              <a:t>Робота з </a:t>
            </a:r>
            <a:r>
              <a:rPr lang="uk-UA" dirty="0" err="1"/>
              <a:t>медіафайлами</a:t>
            </a:r>
            <a:endParaRPr lang="en-GB" dirty="0"/>
          </a:p>
        </p:txBody>
      </p:sp>
      <p:pic>
        <p:nvPicPr>
          <p:cNvPr id="22" name="Picture 21" descr="A logo of a company&#10;&#10;AI-generated content may be incorrect.">
            <a:extLst>
              <a:ext uri="{FF2B5EF4-FFF2-40B4-BE49-F238E27FC236}">
                <a16:creationId xmlns:a16="http://schemas.microsoft.com/office/drawing/2014/main" id="{57FA75B1-F14F-9577-0C5F-B4E54011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57" y="1709382"/>
            <a:ext cx="1019530" cy="10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1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BE7A1-4758-CAA3-7016-F7655317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647E253-9308-E59C-CE0F-A58255A7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ринку </a:t>
            </a:r>
            <a:r>
              <a:rPr lang="en-GB" dirty="0"/>
              <a:t>| Microsoft OneDrive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8D403C7-03CF-8E6F-E63B-356B08F3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1" y="1362850"/>
            <a:ext cx="2484672" cy="3080700"/>
          </a:xfrm>
        </p:spPr>
        <p:txBody>
          <a:bodyPr/>
          <a:lstStyle/>
          <a:p>
            <a:pPr marL="152400" indent="0">
              <a:buNone/>
            </a:pPr>
            <a:r>
              <a:rPr lang="uk-UA" dirty="0"/>
              <a:t>Позитивні риси:</a:t>
            </a:r>
          </a:p>
          <a:p>
            <a:r>
              <a:rPr lang="uk-UA" dirty="0"/>
              <a:t>Популярність</a:t>
            </a:r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Інтеграція з </a:t>
            </a:r>
            <a:r>
              <a:rPr lang="en-GB" dirty="0"/>
              <a:t>Microsoft Office</a:t>
            </a:r>
            <a:endParaRPr lang="uk-UA" dirty="0"/>
          </a:p>
          <a:p>
            <a:endParaRPr lang="uk-UA" dirty="0"/>
          </a:p>
          <a:p>
            <a:endParaRPr lang="en-GB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3B9BA8E9-7D27-C612-3BF7-C02282B41204}"/>
              </a:ext>
            </a:extLst>
          </p:cNvPr>
          <p:cNvSpPr txBox="1">
            <a:spLocks/>
          </p:cNvSpPr>
          <p:nvPr/>
        </p:nvSpPr>
        <p:spPr>
          <a:xfrm>
            <a:off x="3161945" y="1362850"/>
            <a:ext cx="2441944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uk-UA" dirty="0"/>
              <a:t>Недоліки:</a:t>
            </a:r>
          </a:p>
          <a:p>
            <a:r>
              <a:rPr lang="uk-UA" dirty="0"/>
              <a:t>Швидкодія</a:t>
            </a:r>
          </a:p>
          <a:p>
            <a:r>
              <a:rPr lang="uk-UA" dirty="0"/>
              <a:t>Ціна</a:t>
            </a:r>
          </a:p>
          <a:p>
            <a:r>
              <a:rPr lang="uk-UA" dirty="0"/>
              <a:t>Працює виключно в «екосистемі»</a:t>
            </a:r>
          </a:p>
          <a:p>
            <a:r>
              <a:rPr lang="uk-UA" dirty="0"/>
              <a:t>Робота з </a:t>
            </a:r>
            <a:r>
              <a:rPr lang="uk-UA" dirty="0" err="1"/>
              <a:t>медіафайлами</a:t>
            </a:r>
            <a:endParaRPr lang="en-GB" dirty="0"/>
          </a:p>
        </p:txBody>
      </p:sp>
      <p:pic>
        <p:nvPicPr>
          <p:cNvPr id="3" name="Picture 2" descr="A logo with clouds and text&#10;&#10;AI-generated content may be incorrect.">
            <a:extLst>
              <a:ext uri="{FF2B5EF4-FFF2-40B4-BE49-F238E27FC236}">
                <a16:creationId xmlns:a16="http://schemas.microsoft.com/office/drawing/2014/main" id="{BEB7CB16-6DAA-D952-E9FF-34B00169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4" y="1643062"/>
            <a:ext cx="185737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7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5982-004A-B6E7-B4C0-B6C84E555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9F5199-835E-11E4-C26D-31F597DD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Аналіз ринку </a:t>
            </a:r>
            <a:r>
              <a:rPr lang="en-GB" dirty="0"/>
              <a:t>| </a:t>
            </a:r>
            <a:r>
              <a:rPr lang="en-GB" dirty="0" err="1"/>
              <a:t>Koofr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92FACA-97A0-B242-223F-5C402C750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1" y="1362850"/>
            <a:ext cx="2484672" cy="3080700"/>
          </a:xfrm>
        </p:spPr>
        <p:txBody>
          <a:bodyPr/>
          <a:lstStyle/>
          <a:p>
            <a:pPr marL="152400" indent="0">
              <a:buNone/>
            </a:pPr>
            <a:r>
              <a:rPr lang="uk-UA" dirty="0"/>
              <a:t>Позитивні риси:</a:t>
            </a:r>
          </a:p>
          <a:p>
            <a:r>
              <a:rPr lang="uk-UA" dirty="0"/>
              <a:t>Загальна швидкодія</a:t>
            </a:r>
            <a:endParaRPr lang="en-GB" dirty="0"/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Безпека</a:t>
            </a:r>
          </a:p>
          <a:p>
            <a:r>
              <a:rPr lang="uk-UA" dirty="0"/>
              <a:t>Ціна</a:t>
            </a:r>
          </a:p>
          <a:p>
            <a:endParaRPr lang="uk-UA" dirty="0"/>
          </a:p>
          <a:p>
            <a:endParaRPr lang="uk-UA" dirty="0"/>
          </a:p>
          <a:p>
            <a:endParaRPr lang="en-GB" dirty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2245256-0856-253C-964E-93F803BAD512}"/>
              </a:ext>
            </a:extLst>
          </p:cNvPr>
          <p:cNvSpPr txBox="1">
            <a:spLocks/>
          </p:cNvSpPr>
          <p:nvPr/>
        </p:nvSpPr>
        <p:spPr>
          <a:xfrm>
            <a:off x="3161945" y="1362850"/>
            <a:ext cx="2441944" cy="30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52400" indent="0">
              <a:buFont typeface="Nunito Light"/>
              <a:buNone/>
            </a:pPr>
            <a:r>
              <a:rPr lang="uk-UA" dirty="0"/>
              <a:t>Недоліки:</a:t>
            </a:r>
          </a:p>
          <a:p>
            <a:r>
              <a:rPr lang="uk-UA" dirty="0"/>
              <a:t>Обмежений попередній перегляд файлів</a:t>
            </a:r>
          </a:p>
          <a:p>
            <a:r>
              <a:rPr lang="uk-UA" dirty="0"/>
              <a:t>Обмежена швидкість завантаження даних з серверів</a:t>
            </a:r>
            <a:endParaRPr lang="en-GB" dirty="0"/>
          </a:p>
        </p:txBody>
      </p:sp>
      <p:pic>
        <p:nvPicPr>
          <p:cNvPr id="3" name="Picture 2" descr="A green and black logo&#10;&#10;AI-generated content may be incorrect.">
            <a:extLst>
              <a:ext uri="{FF2B5EF4-FFF2-40B4-BE49-F238E27FC236}">
                <a16:creationId xmlns:a16="http://schemas.microsoft.com/office/drawing/2014/main" id="{7EC41FBD-A1D5-4BFE-E375-829E7DA4E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4" y="1669256"/>
            <a:ext cx="1804987" cy="18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25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17F6-A356-FB90-69B4-9073A0B6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Формування вимог до системи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F3AA6-6860-A498-90A0-7EEE9B26A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uk-UA" dirty="0"/>
              <a:t>Необхідні риси для успішної системи:</a:t>
            </a:r>
          </a:p>
          <a:p>
            <a:r>
              <a:rPr lang="uk-UA" dirty="0" err="1"/>
              <a:t>Відмовостійкість</a:t>
            </a:r>
            <a:endParaRPr lang="uk-UA" dirty="0"/>
          </a:p>
          <a:p>
            <a:r>
              <a:rPr lang="uk-UA" dirty="0"/>
              <a:t>Безпека</a:t>
            </a:r>
          </a:p>
          <a:p>
            <a:r>
              <a:rPr lang="uk-UA" dirty="0"/>
              <a:t>Масштабованість</a:t>
            </a:r>
          </a:p>
          <a:p>
            <a:r>
              <a:rPr lang="uk-UA" dirty="0"/>
              <a:t>Висока швидкодія</a:t>
            </a:r>
          </a:p>
          <a:p>
            <a:r>
              <a:rPr lang="uk-UA" dirty="0"/>
              <a:t>Розвинений попередній перегляд файлів різних форматів</a:t>
            </a:r>
          </a:p>
          <a:p>
            <a:r>
              <a:rPr lang="uk-UA" dirty="0"/>
              <a:t>Швидкий попередній перегляд </a:t>
            </a:r>
            <a:r>
              <a:rPr lang="uk-UA" dirty="0" err="1"/>
              <a:t>медіаконтенту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289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56A-3B00-6FB0-F18C-99AA36321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1742850"/>
            <a:ext cx="3519600" cy="1657800"/>
          </a:xfrm>
        </p:spPr>
        <p:txBody>
          <a:bodyPr wrap="square" anchor="b">
            <a:normAutofit/>
          </a:bodyPr>
          <a:lstStyle/>
          <a:p>
            <a:r>
              <a:rPr lang="uk-UA" dirty="0"/>
              <a:t>Проектування взаємодії з користувачем</a:t>
            </a:r>
            <a:endParaRPr lang="en-GB" dirty="0"/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AE315A82-F314-8CE4-CC55-5B591F094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7" t="2615" r="11854" b="1623"/>
          <a:stretch/>
        </p:blipFill>
        <p:spPr bwMode="auto">
          <a:xfrm>
            <a:off x="700087" y="4081"/>
            <a:ext cx="2933700" cy="51394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125473172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 Assembly by Slidesgo">
  <a:themeElements>
    <a:clrScheme name="Custom 2">
      <a:dk1>
        <a:srgbClr val="FFFFFF"/>
      </a:dk1>
      <a:lt1>
        <a:srgbClr val="000000"/>
      </a:lt1>
      <a:dk2>
        <a:srgbClr val="000000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1066</Words>
  <Application>Microsoft Office PowerPoint</Application>
  <PresentationFormat>On-screen Show (16:9)</PresentationFormat>
  <Paragraphs>128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Nunito Light</vt:lpstr>
      <vt:lpstr>Arial</vt:lpstr>
      <vt:lpstr>Raleway SemiBold</vt:lpstr>
      <vt:lpstr>Poppins Light</vt:lpstr>
      <vt:lpstr>Times New Roman</vt:lpstr>
      <vt:lpstr>Poppins</vt:lpstr>
      <vt:lpstr>Poppins SemiBold</vt:lpstr>
      <vt:lpstr>Raleway</vt:lpstr>
      <vt:lpstr>Financial Assembly by Slidesgo</vt:lpstr>
      <vt:lpstr>Програмна система для хмарного зберігання особистих файлів. Бек-енд</vt:lpstr>
      <vt:lpstr>Актуальність</vt:lpstr>
      <vt:lpstr>Мета роботи</vt:lpstr>
      <vt:lpstr>Аналіз предметної області</vt:lpstr>
      <vt:lpstr>Аналіз ринку | Google Drive</vt:lpstr>
      <vt:lpstr>Аналіз ринку | Microsoft OneDrive </vt:lpstr>
      <vt:lpstr>Аналіз ринку | Koofr</vt:lpstr>
      <vt:lpstr>Формування вимог до системи</vt:lpstr>
      <vt:lpstr>Проектування взаємодії з користувачем</vt:lpstr>
      <vt:lpstr>Проектування схеми зберігання даних застосунку</vt:lpstr>
      <vt:lpstr>Архітектура застосунку</vt:lpstr>
      <vt:lpstr>Обрані технології</vt:lpstr>
      <vt:lpstr>Обрані технології</vt:lpstr>
      <vt:lpstr>Обрані технології</vt:lpstr>
      <vt:lpstr>Обрані технології</vt:lpstr>
      <vt:lpstr>Взаємодія сервісів автентифікації та API</vt:lpstr>
      <vt:lpstr>Взаємодія сервісів файлів та менеджера файлової системи</vt:lpstr>
      <vt:lpstr>Приклад коду взаємодії мікросервісів</vt:lpstr>
      <vt:lpstr>Приклад коду буферизованого читання</vt:lpstr>
      <vt:lpstr>Приклад агрегаційних запитів до MongoDB</vt:lpstr>
      <vt:lpstr>Модульньне тестування</vt:lpstr>
      <vt:lpstr>Інтеграційне тестування</vt:lpstr>
      <vt:lpstr>Навантажувальне тестування</vt:lpstr>
      <vt:lpstr>Наукова апробація результатів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Ihor Butsulin</dc:creator>
  <cp:lastModifiedBy>Ihor Butsulin</cp:lastModifiedBy>
  <cp:revision>13</cp:revision>
  <dcterms:modified xsi:type="dcterms:W3CDTF">2025-06-13T16:07:42Z</dcterms:modified>
</cp:coreProperties>
</file>