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2094" y="-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75172" y="2244373"/>
            <a:ext cx="3281100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/>
              <a:t>Програмна</a:t>
            </a:r>
            <a:r>
              <a:rPr lang="ru-RU" sz="2400" dirty="0"/>
              <a:t> система для </a:t>
            </a:r>
            <a:r>
              <a:rPr lang="ru-RU" sz="2400" dirty="0" err="1"/>
              <a:t>обліку</a:t>
            </a:r>
            <a:r>
              <a:rPr lang="ru-RU" sz="2400" dirty="0"/>
              <a:t> </a:t>
            </a:r>
            <a:r>
              <a:rPr lang="ru-RU" sz="2400" dirty="0" err="1"/>
              <a:t>товарів</a:t>
            </a:r>
            <a:r>
              <a:rPr lang="ru-RU" sz="2400" dirty="0"/>
              <a:t> на </a:t>
            </a:r>
            <a:r>
              <a:rPr lang="ru-RU" sz="2400" dirty="0" err="1"/>
              <a:t>складі</a:t>
            </a:r>
            <a:r>
              <a:rPr lang="ru-RU" sz="2400" dirty="0"/>
              <a:t>. </a:t>
            </a:r>
            <a:r>
              <a:rPr lang="ru-RU" sz="2400" dirty="0" err="1"/>
              <a:t>IoT</a:t>
            </a:r>
            <a:r>
              <a:rPr lang="ru-RU" sz="2400" dirty="0"/>
              <a:t> система  для </a:t>
            </a:r>
            <a:r>
              <a:rPr lang="ru-RU" sz="2400" dirty="0" err="1"/>
              <a:t>зручного</a:t>
            </a:r>
            <a:r>
              <a:rPr lang="ru-RU" sz="2400" dirty="0"/>
              <a:t> </a:t>
            </a:r>
            <a:r>
              <a:rPr lang="ru-RU" sz="2400" dirty="0" err="1"/>
              <a:t>підрахунку</a:t>
            </a:r>
            <a:r>
              <a:rPr lang="ru-RU" sz="2400" dirty="0"/>
              <a:t> </a:t>
            </a:r>
            <a:r>
              <a:rPr lang="ru-RU" sz="2400" dirty="0" err="1"/>
              <a:t>товарів</a:t>
            </a:r>
            <a:endParaRPr lang="ru-RU"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706025" y="3602454"/>
            <a:ext cx="5087400" cy="1439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Черняк </a:t>
            </a:r>
            <a:r>
              <a:rPr lang="ru-RU" dirty="0" err="1"/>
              <a:t>Андр</a:t>
            </a:r>
            <a:r>
              <a:rPr lang="uk-UA" dirty="0" err="1"/>
              <a:t>ій</a:t>
            </a:r>
            <a:r>
              <a:rPr lang="uk-UA" dirty="0"/>
              <a:t> Андрійович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                </a:t>
            </a:r>
            <a:r>
              <a:rPr lang="ru-RU" dirty="0"/>
              <a:t>доц. каф. ПІ </a:t>
            </a:r>
            <a:r>
              <a:rPr lang="ru-RU" dirty="0" err="1"/>
              <a:t>Сергій</a:t>
            </a:r>
            <a:r>
              <a:rPr lang="ru-RU" dirty="0"/>
              <a:t> МАР’ЇН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24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5" name="Рисунок 4" descr="Изображение выглядит как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25E00E9-BC47-346F-FF98-A3B9701A8E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27" t="22443" r="34162" b="20433"/>
          <a:stretch>
            <a:fillRect/>
          </a:stretch>
        </p:blipFill>
        <p:spPr bwMode="auto">
          <a:xfrm>
            <a:off x="365759" y="802048"/>
            <a:ext cx="2423795" cy="193357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210FE20-4963-CF23-7898-CF010F0DF1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602" b="40843"/>
          <a:stretch>
            <a:fillRect/>
          </a:stretch>
        </p:blipFill>
        <p:spPr bwMode="auto">
          <a:xfrm>
            <a:off x="3781110" y="601207"/>
            <a:ext cx="5146675" cy="185102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 descr="Изображение выглядит как снимок экран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9811ABF-5106-D591-F887-2D7D2A58D9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385" b="27446"/>
          <a:stretch>
            <a:fillRect/>
          </a:stretch>
        </p:blipFill>
        <p:spPr bwMode="auto">
          <a:xfrm>
            <a:off x="3023462" y="2511921"/>
            <a:ext cx="4599305" cy="240220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E69BD2-DA4A-08D9-C254-17E67E96A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625" y="1837655"/>
            <a:ext cx="3814800" cy="134537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D16E6B7-2C8E-6CA9-C3A4-12611BC1E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093" y="624804"/>
            <a:ext cx="3789475" cy="366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потребує деяких поліпшень, як і будь яка початкова система, так як вона була розроблена як показник можливостей для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стейкхолдерів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 вона вже надає можливості для керування обліком товарів, скарг від клієнтів, тренінгами для працівників.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Розробити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CRM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систему для облегшення обліку товарів на складі, </a:t>
            </a: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керуванням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персоналом та обліком товарів за допомогою технології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мережеві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потребують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оптимізації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Відсутність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централізованої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ускладнює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звернень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акціями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складськими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залишками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CRM-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покращити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обслуговування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лояльність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65760" y="1170724"/>
            <a:ext cx="348518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150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HubSpot: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Times New Roman" panose="02020603050405020304" pitchFamily="18" charset="0"/>
              <a:buChar char="-"/>
              <a:tabLst>
                <a:tab pos="1129030" algn="l"/>
              </a:tabLst>
            </a:pP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Платні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модулі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досить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дорогі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Times New Roman" panose="02020603050405020304" pitchFamily="18" charset="0"/>
              <a:buChar char="-"/>
              <a:tabLst>
                <a:tab pos="1129030" algn="l"/>
              </a:tabLst>
            </a:pP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Обмежена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кастомізація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безкоштовній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версії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Times New Roman" panose="02020603050405020304" pitchFamily="18" charset="0"/>
              <a:buChar char="-"/>
              <a:tabLst>
                <a:tab pos="1129030" algn="l"/>
              </a:tabLst>
            </a:pPr>
            <a:r>
              <a:rPr lang="ru-RU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Підходить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більше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B2B,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ніж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B2C.</a:t>
            </a:r>
            <a:endParaRPr lang="ru-RU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sp>
        <p:nvSpPr>
          <p:cNvPr id="4" name="Google Shape;79;p15">
            <a:extLst>
              <a:ext uri="{FF2B5EF4-FFF2-40B4-BE49-F238E27FC236}">
                <a16:creationId xmlns:a16="http://schemas.microsoft.com/office/drawing/2014/main" id="{19FF70C0-DFD9-0E61-71E2-DDC8CDA93D38}"/>
              </a:ext>
            </a:extLst>
          </p:cNvPr>
          <p:cNvSpPr txBox="1">
            <a:spLocks/>
          </p:cNvSpPr>
          <p:nvPr/>
        </p:nvSpPr>
        <p:spPr>
          <a:xfrm>
            <a:off x="4729447" y="1252349"/>
            <a:ext cx="348518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342900">
              <a:spcBef>
                <a:spcPts val="1500"/>
              </a:spcBef>
              <a:buFont typeface="Open Sans"/>
              <a:buAutoNum type="arabicPeriod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Salesforce :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Times New Roman" panose="02020603050405020304" pitchFamily="18" charset="0"/>
              <a:buChar char="-"/>
              <a:tabLst>
                <a:tab pos="1129030" algn="l"/>
              </a:tabLst>
            </a:pP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Висока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вартість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Times New Roman" panose="02020603050405020304" pitchFamily="18" charset="0"/>
              <a:buChar char="-"/>
              <a:tabLst>
                <a:tab pos="1129030" algn="l"/>
              </a:tabLst>
            </a:pP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Складний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новачків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Times New Roman" panose="02020603050405020304" pitchFamily="18" charset="0"/>
              <a:buChar char="-"/>
              <a:tabLst>
                <a:tab pos="112903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завжди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підходить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малого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бізнесу</a:t>
            </a:r>
            <a:endParaRPr lang="ru-RU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Відсутність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єдиної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CRM-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ускладнює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зверненнями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акціями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складським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обліком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знижує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мережі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Покращення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комунікації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автоматизація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бізнес-процесів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запасами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якості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обслуговування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1500"/>
              </a:spcBef>
              <a:spcAft>
                <a:spcPts val="1200"/>
              </a:spcAft>
              <a:buAutoNum type="arabicPeriod"/>
            </a:pPr>
            <a:r>
              <a:rPr lang="en-US" dirty="0">
                <a:latin typeface="Economica" panose="020B0604020202020204" charset="0"/>
              </a:rPr>
              <a:t>React.js</a:t>
            </a:r>
          </a:p>
          <a:p>
            <a:pPr marL="342900" lvl="0" algn="l" rtl="0">
              <a:spcBef>
                <a:spcPts val="1500"/>
              </a:spcBef>
              <a:spcAft>
                <a:spcPts val="1200"/>
              </a:spcAft>
              <a:buAutoNum type="arabicPeriod"/>
            </a:pPr>
            <a:r>
              <a:rPr lang="en-US" dirty="0">
                <a:latin typeface="Economica" panose="020B0604020202020204" charset="0"/>
              </a:rPr>
              <a:t>Node.js (Express.js)</a:t>
            </a:r>
          </a:p>
          <a:p>
            <a:pPr marL="342900" lvl="0" algn="l" rtl="0">
              <a:spcBef>
                <a:spcPts val="1500"/>
              </a:spcBef>
              <a:spcAft>
                <a:spcPts val="1200"/>
              </a:spcAft>
              <a:buAutoNum type="arabicPeriod"/>
            </a:pPr>
            <a:r>
              <a:rPr lang="en-US" dirty="0">
                <a:latin typeface="Economica" panose="020B0604020202020204" charset="0"/>
              </a:rPr>
              <a:t>PostgreSQL</a:t>
            </a:r>
          </a:p>
          <a:p>
            <a:pPr marL="342900" lvl="0" algn="l" rtl="0">
              <a:spcBef>
                <a:spcPts val="1500"/>
              </a:spcBef>
              <a:spcAft>
                <a:spcPts val="1200"/>
              </a:spcAft>
              <a:buAutoNum type="arabicPeriod"/>
            </a:pPr>
            <a:r>
              <a:rPr lang="en-US" dirty="0" err="1">
                <a:latin typeface="Economica" panose="020B0604020202020204" charset="0"/>
              </a:rPr>
              <a:t>Wokwi</a:t>
            </a:r>
            <a:endParaRPr lang="en-US" dirty="0">
              <a:latin typeface="Economica" panose="020B0604020202020204" charset="0"/>
            </a:endParaRPr>
          </a:p>
          <a:p>
            <a:pPr marL="342900" lvl="0" algn="l" rtl="0">
              <a:spcBef>
                <a:spcPts val="1500"/>
              </a:spcBef>
              <a:spcAft>
                <a:spcPts val="1200"/>
              </a:spcAft>
              <a:buAutoNum type="arabicPeriod"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5" name="Рисунок 4" descr="Изображение выглядит как текст, диаграмма, План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81367179-6C03-5E62-68F0-8B020D7E0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58" y="765309"/>
            <a:ext cx="3128655" cy="3594191"/>
          </a:xfrm>
          <a:prstGeom prst="rect">
            <a:avLst/>
          </a:prstGeom>
        </p:spPr>
      </p:pic>
      <p:pic>
        <p:nvPicPr>
          <p:cNvPr id="7" name="Рисунок 6" descr="Изображение выглядит как диаграмма, Прямоугольник, План, Технический чертеж&#10;&#10;Автоматически созданное описание">
            <a:extLst>
              <a:ext uri="{FF2B5EF4-FFF2-40B4-BE49-F238E27FC236}">
                <a16:creationId xmlns:a16="http://schemas.microsoft.com/office/drawing/2014/main" id="{754A8916-1A34-1E96-C078-1F351E93B8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5" y="1533122"/>
            <a:ext cx="3951225" cy="24742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33088" y="1317296"/>
            <a:ext cx="42603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1500"/>
              </a:spcBef>
              <a:spcAft>
                <a:spcPts val="0"/>
              </a:spcAft>
              <a:buAutoNum type="arabicPeriod"/>
            </a:pPr>
            <a:r>
              <a:rPr lang="uk" sz="1200" dirty="0">
                <a:solidFill>
                  <a:srgbClr val="0D0D0D"/>
                </a:solidFill>
                <a:highlight>
                  <a:srgbClr val="FFFFFF"/>
                </a:highlight>
              </a:rPr>
              <a:t>Аналіз проблеми</a:t>
            </a:r>
          </a:p>
          <a:p>
            <a:pPr marL="342900" lvl="0" algn="l" rtl="0">
              <a:spcBef>
                <a:spcPts val="1500"/>
              </a:spcBef>
              <a:spcAft>
                <a:spcPts val="0"/>
              </a:spcAft>
              <a:buAutoNum type="arabicPeriod"/>
            </a:pPr>
            <a:r>
              <a:rPr lang="uk" sz="1200" dirty="0">
                <a:solidFill>
                  <a:srgbClr val="0D0D0D"/>
                </a:solidFill>
                <a:highlight>
                  <a:srgbClr val="FFFFFF"/>
                </a:highlight>
              </a:rPr>
              <a:t>Пошук найкращого программного рішення</a:t>
            </a:r>
          </a:p>
          <a:p>
            <a:pPr marL="342900" lvl="0" algn="l" rtl="0">
              <a:spcBef>
                <a:spcPts val="1500"/>
              </a:spcBef>
              <a:spcAft>
                <a:spcPts val="0"/>
              </a:spcAft>
              <a:buAutoNum type="arabicPeriod"/>
            </a:pPr>
            <a:r>
              <a:rPr lang="uk" sz="1200" dirty="0">
                <a:solidFill>
                  <a:srgbClr val="0D0D0D"/>
                </a:solidFill>
                <a:highlight>
                  <a:srgbClr val="FFFFFF"/>
                </a:highlight>
              </a:rPr>
              <a:t>Розробка архітектури (діаграм, </a:t>
            </a:r>
            <a:r>
              <a:rPr 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blueprints</a:t>
            </a:r>
            <a:r>
              <a:rPr lang="uk" sz="1200" dirty="0">
                <a:solidFill>
                  <a:srgbClr val="0D0D0D"/>
                </a:solidFill>
                <a:highlight>
                  <a:srgbClr val="FFFFFF"/>
                </a:highlight>
              </a:rPr>
              <a:t>)</a:t>
            </a:r>
          </a:p>
          <a:p>
            <a:pPr marL="342900" lvl="0" algn="l" rtl="0">
              <a:spcBef>
                <a:spcPts val="1500"/>
              </a:spcBef>
              <a:spcAft>
                <a:spcPts val="0"/>
              </a:spcAft>
              <a:buAutoNum type="arabicPeriod"/>
            </a:pPr>
            <a:r>
              <a:rPr lang="uk" sz="1200" dirty="0">
                <a:solidFill>
                  <a:srgbClr val="0D0D0D"/>
                </a:solidFill>
                <a:highlight>
                  <a:srgbClr val="FFFFFF"/>
                </a:highlight>
              </a:rPr>
              <a:t>Розробка серверної частини</a:t>
            </a:r>
          </a:p>
          <a:p>
            <a:pPr marL="342900" lvl="0" algn="l" rtl="0">
              <a:spcBef>
                <a:spcPts val="1500"/>
              </a:spcBef>
              <a:spcAft>
                <a:spcPts val="0"/>
              </a:spcAft>
              <a:buAutoNum type="arabicPeriod"/>
            </a:pPr>
            <a:r>
              <a:rPr lang="uk" sz="1200" dirty="0">
                <a:solidFill>
                  <a:srgbClr val="0D0D0D"/>
                </a:solidFill>
                <a:highlight>
                  <a:srgbClr val="FFFFFF"/>
                </a:highlight>
              </a:rPr>
              <a:t>Розробка веб-частини</a:t>
            </a: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sp>
        <p:nvSpPr>
          <p:cNvPr id="3" name="Google Shape;107;p19">
            <a:extLst>
              <a:ext uri="{FF2B5EF4-FFF2-40B4-BE49-F238E27FC236}">
                <a16:creationId xmlns:a16="http://schemas.microsoft.com/office/drawing/2014/main" id="{840B4973-589F-3C40-7A81-88EB08880F18}"/>
              </a:ext>
            </a:extLst>
          </p:cNvPr>
          <p:cNvSpPr txBox="1">
            <a:spLocks/>
          </p:cNvSpPr>
          <p:nvPr/>
        </p:nvSpPr>
        <p:spPr>
          <a:xfrm>
            <a:off x="5819846" y="493260"/>
            <a:ext cx="4260300" cy="40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342900">
              <a:spcBef>
                <a:spcPts val="1500"/>
              </a:spcBef>
              <a:buFont typeface="Open Sans"/>
              <a:buAutoNum type="arabicPeriod"/>
            </a:pPr>
            <a:r>
              <a:rPr 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React.js</a:t>
            </a:r>
            <a:r>
              <a:rPr lang="ru-RU" sz="1200" dirty="0">
                <a:solidFill>
                  <a:srgbClr val="0D0D0D"/>
                </a:solidFill>
                <a:highlight>
                  <a:srgbClr val="FFFFFF"/>
                </a:highlight>
              </a:rPr>
              <a:t> для веб </a:t>
            </a:r>
            <a:r>
              <a:rPr lang="ru-RU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частини</a:t>
            </a:r>
            <a:endParaRPr lang="ru-RU" sz="12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800100" lvl="1">
              <a:spcBef>
                <a:spcPts val="1500"/>
              </a:spcBef>
              <a:buFont typeface="Open Sans"/>
              <a:buAutoNum type="arabicPeriod"/>
            </a:pPr>
            <a:r>
              <a:rPr 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Axios</a:t>
            </a:r>
          </a:p>
          <a:p>
            <a:pPr marL="800100" lvl="1">
              <a:spcBef>
                <a:spcPts val="1500"/>
              </a:spcBef>
              <a:buFont typeface="Open Sans"/>
              <a:buAutoNum type="arabicPeriod"/>
            </a:pPr>
            <a:r>
              <a:rPr 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Tailwind + Material UI</a:t>
            </a:r>
          </a:p>
          <a:p>
            <a:pPr marL="800100" lvl="1">
              <a:spcBef>
                <a:spcPts val="1500"/>
              </a:spcBef>
              <a:buFont typeface="Open Sans"/>
              <a:buAutoNum type="arabicPeriod"/>
            </a:pPr>
            <a:r>
              <a:rPr 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React Router</a:t>
            </a:r>
          </a:p>
          <a:p>
            <a:pPr marL="800100" lvl="1">
              <a:spcBef>
                <a:spcPts val="1500"/>
              </a:spcBef>
              <a:buFont typeface="Open Sans"/>
              <a:buAutoNum type="arabicPeriod"/>
            </a:pPr>
            <a:r>
              <a:rPr 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MobX</a:t>
            </a:r>
            <a:endParaRPr lang="uk" sz="12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342900">
              <a:spcBef>
                <a:spcPts val="1500"/>
              </a:spcBef>
              <a:buFont typeface="Open Sans"/>
              <a:buAutoNum type="arabicPeriod"/>
            </a:pPr>
            <a:r>
              <a:rPr 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Express.js </a:t>
            </a:r>
            <a:r>
              <a:rPr lang="uk-UA" sz="1200" dirty="0">
                <a:solidFill>
                  <a:srgbClr val="0D0D0D"/>
                </a:solidFill>
                <a:highlight>
                  <a:srgbClr val="FFFFFF"/>
                </a:highlight>
              </a:rPr>
              <a:t>для серверної частини</a:t>
            </a:r>
            <a:endParaRPr lang="en-US" sz="12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800100" lvl="1">
              <a:spcBef>
                <a:spcPts val="1500"/>
              </a:spcBef>
              <a:buFont typeface="Open Sans"/>
              <a:buAutoNum type="arabicPeriod"/>
            </a:pPr>
            <a:r>
              <a:rPr 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Bcrypt</a:t>
            </a:r>
            <a:endParaRPr lang="en-US" sz="12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800100" lvl="1">
              <a:spcBef>
                <a:spcPts val="1500"/>
              </a:spcBef>
              <a:buFont typeface="Open Sans"/>
              <a:buAutoNum type="arabicPeriod"/>
            </a:pPr>
            <a:r>
              <a:rPr 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Jsonwebtoken</a:t>
            </a:r>
            <a:endParaRPr lang="en-US" sz="12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800100" lvl="1">
              <a:spcBef>
                <a:spcPts val="1500"/>
              </a:spcBef>
              <a:buFont typeface="Open Sans"/>
              <a:buAutoNum type="arabicPeriod"/>
            </a:pPr>
            <a:r>
              <a:rPr 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Squelize</a:t>
            </a:r>
            <a:endParaRPr lang="uk" sz="12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342900">
              <a:spcBef>
                <a:spcPts val="1500"/>
              </a:spcBef>
              <a:buFont typeface="Open Sans"/>
              <a:buAutoNum type="arabicPeriod"/>
            </a:pPr>
            <a:r>
              <a:rPr 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Wokwi</a:t>
            </a:r>
            <a:endParaRPr lang="en-US" sz="12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800100" lvl="1">
              <a:spcBef>
                <a:spcPts val="1500"/>
              </a:spcBef>
              <a:buFont typeface="Open Sans"/>
              <a:buAutoNum type="arabicPeriod"/>
            </a:pPr>
            <a:r>
              <a:rPr 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LiquidCrystal</a:t>
            </a:r>
            <a:endParaRPr lang="uk" sz="12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500"/>
              </a:spcBef>
              <a:buNone/>
            </a:pPr>
            <a:endParaRPr lang="uk"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дизайну системи використовувалася система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(побудова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blueprints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створення веб застосунку використовувався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Tailwind CSS + Material UI.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1AD25-1B1F-ABF7-C4BA-4A09AFC98F2E}"/>
              </a:ext>
            </a:extLst>
          </p:cNvPr>
          <p:cNvSpPr txBox="1"/>
          <p:nvPr/>
        </p:nvSpPr>
        <p:spPr>
          <a:xfrm>
            <a:off x="192553" y="793358"/>
            <a:ext cx="4978955" cy="298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sz="60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600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.exports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   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req.method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'OPTIONS') {</a:t>
            </a:r>
            <a:b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        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    }</a:t>
            </a:r>
            <a:b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b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    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        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req.headers.authorization.split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 ')[1];</a:t>
            </a:r>
            <a:b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b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         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isTokenValid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uk-UA" sz="600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.verify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600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.env.SECRET_KEY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b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         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(!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isTokenValid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             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res.status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(401).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isn't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authorized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"});</a:t>
            </a:r>
            <a:b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         }</a:t>
            </a:r>
            <a:b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b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         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b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     } 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(e) {</a:t>
            </a:r>
            <a:b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         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res.status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(401).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isn't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authorized</a:t>
            </a: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"});</a:t>
            </a:r>
            <a:b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     }</a:t>
            </a:r>
            <a:b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b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 }</a:t>
            </a:r>
            <a:endParaRPr lang="ru-RU" sz="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до кв_р_бакалавра-2025</Template>
  <TotalTime>86</TotalTime>
  <Words>484</Words>
  <Application>Microsoft Office PowerPoint</Application>
  <PresentationFormat>Экран (16:9)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Economica</vt:lpstr>
      <vt:lpstr>Times New Roman</vt:lpstr>
      <vt:lpstr>Arial</vt:lpstr>
      <vt:lpstr>Open Sans</vt:lpstr>
      <vt:lpstr>Calibri</vt:lpstr>
      <vt:lpstr>Courier New</vt:lpstr>
      <vt:lpstr>Шаблон презентації кваліфікаційної роботи магістрів</vt:lpstr>
      <vt:lpstr>Програмна система для обліку товарів на складі. IoT система  для зручного підрахунку товарів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Інтерфейс користувача </vt:lpstr>
      <vt:lpstr>Тестування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Черняк Андрій</dc:creator>
  <cp:lastModifiedBy>Черняк Андрій</cp:lastModifiedBy>
  <cp:revision>4</cp:revision>
  <dcterms:created xsi:type="dcterms:W3CDTF">2025-06-21T18:03:16Z</dcterms:created>
  <dcterms:modified xsi:type="dcterms:W3CDTF">2025-06-22T21:18:07Z</dcterms:modified>
</cp:coreProperties>
</file>