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70" r:id="rId4"/>
    <p:sldId id="271" r:id="rId5"/>
    <p:sldId id="283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55" autoAdjust="0"/>
  </p:normalViewPr>
  <p:slideViewPr>
    <p:cSldViewPr snapToGrid="0">
      <p:cViewPr>
        <p:scale>
          <a:sx n="75" d="100"/>
          <a:sy n="75" d="100"/>
        </p:scale>
        <p:origin x="9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noProof="0"/>
              <a:t>Вставка рисунка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ru-RU" noProof="0"/>
              <a:t>Вставка рисунка SmartArt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6/4/2025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993" y="1037549"/>
            <a:ext cx="9669737" cy="1373070"/>
          </a:xfrm>
        </p:spPr>
        <p:txBody>
          <a:bodyPr anchor="ctr" anchorCtr="0"/>
          <a:lstStyle/>
          <a:p>
            <a:r>
              <a:rPr lang="uk-UA" sz="3200" dirty="0">
                <a:latin typeface="Montserrat" pitchFamily="2" charset="-52"/>
              </a:rPr>
              <a:t>Кваліфікаційна робота бакалавра</a:t>
            </a:r>
            <a:endParaRPr lang="en-US" sz="3200" dirty="0">
              <a:latin typeface="Montserrat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021" y="110532"/>
            <a:ext cx="8493957" cy="1117687"/>
          </a:xfrm>
        </p:spPr>
        <p:txBody>
          <a:bodyPr>
            <a:normAutofit/>
          </a:bodyPr>
          <a:lstStyle/>
          <a:p>
            <a:r>
              <a:rPr lang="uk-UA" dirty="0">
                <a:latin typeface="Montserrat" pitchFamily="2" charset="-52"/>
              </a:rPr>
              <a:t>Міністерство освіти і науки України Харківський національний університет радіоелектроніки</a:t>
            </a:r>
            <a:endParaRPr lang="ru-UA" dirty="0">
              <a:latin typeface="Montserrat" pitchFamily="2" charset="-52"/>
            </a:endParaRPr>
          </a:p>
          <a:p>
            <a:endParaRPr lang="en-US" dirty="0">
              <a:latin typeface="Montserrat" pitchFamily="2" charset="-52"/>
            </a:endParaRP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C7846D-2A46-ECB1-E6D4-83A9C29E879A}"/>
              </a:ext>
            </a:extLst>
          </p:cNvPr>
          <p:cNvSpPr txBox="1">
            <a:spLocks/>
          </p:cNvSpPr>
          <p:nvPr/>
        </p:nvSpPr>
        <p:spPr>
          <a:xfrm>
            <a:off x="1698170" y="2742465"/>
            <a:ext cx="8784561" cy="1373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2875" marR="231775">
              <a:lnSpc>
                <a:spcPct val="100000"/>
              </a:lnSpc>
            </a:pPr>
            <a:r>
              <a:rPr lang="uk-UA" sz="2400" dirty="0">
                <a:latin typeface="Montserrat" pitchFamily="2" charset="-52"/>
              </a:rPr>
              <a:t>Програмна система для планування та моніторингу виконання особистих задач і досягнень. </a:t>
            </a:r>
          </a:p>
          <a:p>
            <a:pPr marL="142875" marR="231775" algn="ctr">
              <a:lnSpc>
                <a:spcPct val="100000"/>
              </a:lnSpc>
            </a:pPr>
            <a:r>
              <a:rPr lang="uk-UA" sz="2400" dirty="0">
                <a:latin typeface="Montserrat" pitchFamily="2" charset="-52"/>
              </a:rPr>
              <a:t>Клієнтська частина</a:t>
            </a:r>
            <a:endParaRPr lang="ru-UA" sz="2400" dirty="0">
              <a:latin typeface="Montserrat" pitchFamily="2" charset="-5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D994F4-C7D5-9D0B-DE98-DC37482B5758}"/>
              </a:ext>
            </a:extLst>
          </p:cNvPr>
          <p:cNvSpPr txBox="1">
            <a:spLocks/>
          </p:cNvSpPr>
          <p:nvPr/>
        </p:nvSpPr>
        <p:spPr>
          <a:xfrm>
            <a:off x="1624312" y="5133916"/>
            <a:ext cx="2575899" cy="1373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dirty="0">
                <a:latin typeface="Montserrat" pitchFamily="2" charset="-52"/>
              </a:rPr>
              <a:t>Виконала:</a:t>
            </a:r>
          </a:p>
          <a:p>
            <a:pPr algn="l"/>
            <a:r>
              <a:rPr lang="uk-UA" sz="2000" b="0" dirty="0">
                <a:latin typeface="Montserrat" pitchFamily="2" charset="-52"/>
              </a:rPr>
              <a:t>ст. гр. ПЗПІ-21-1</a:t>
            </a:r>
          </a:p>
          <a:p>
            <a:pPr algn="l"/>
            <a:r>
              <a:rPr lang="uk-UA" sz="2000" b="0" dirty="0">
                <a:latin typeface="Montserrat" pitchFamily="2" charset="-52"/>
              </a:rPr>
              <a:t>Дашко Н. М.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12012-82B2-197B-708D-DB5573E20B3B}"/>
              </a:ext>
            </a:extLst>
          </p:cNvPr>
          <p:cNvSpPr txBox="1">
            <a:spLocks/>
          </p:cNvSpPr>
          <p:nvPr/>
        </p:nvSpPr>
        <p:spPr>
          <a:xfrm>
            <a:off x="7991791" y="5133916"/>
            <a:ext cx="2958939" cy="1373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dirty="0">
                <a:latin typeface="Montserrat" pitchFamily="2" charset="-52"/>
              </a:rPr>
              <a:t>Науковий керівник:</a:t>
            </a:r>
          </a:p>
          <a:p>
            <a:pPr algn="l"/>
            <a:r>
              <a:rPr lang="uk-UA" sz="2000" b="0" dirty="0">
                <a:latin typeface="Montserrat" pitchFamily="2" charset="-52"/>
              </a:rPr>
              <a:t>проф. каф. ПІ</a:t>
            </a:r>
          </a:p>
          <a:p>
            <a:pPr algn="l"/>
            <a:r>
              <a:rPr lang="uk-UA" sz="2000" b="0" dirty="0">
                <a:latin typeface="Montserrat" pitchFamily="2" charset="-52"/>
              </a:rPr>
              <a:t>Дудар З. В.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C8C7A4-6DDA-0D1C-65F4-51A4A4F2F5DB}"/>
              </a:ext>
            </a:extLst>
          </p:cNvPr>
          <p:cNvSpPr txBox="1">
            <a:spLocks/>
          </p:cNvSpPr>
          <p:nvPr/>
        </p:nvSpPr>
        <p:spPr>
          <a:xfrm>
            <a:off x="11568111" y="6316118"/>
            <a:ext cx="298769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F829D-8528-2263-BDFA-4001D36C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Montserrat" pitchFamily="2" charset="-52"/>
              </a:rPr>
              <a:t>Вибір основної бібліотеки. </a:t>
            </a:r>
            <a:r>
              <a:rPr lang="en-US" dirty="0">
                <a:latin typeface="Montserrat" pitchFamily="2" charset="-52"/>
              </a:rPr>
              <a:t>React</a:t>
            </a:r>
            <a:endParaRPr lang="uk-UA" dirty="0">
              <a:latin typeface="Montserrat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23A55-8F41-6D59-D693-AB49D190D1AA}"/>
              </a:ext>
            </a:extLst>
          </p:cNvPr>
          <p:cNvSpPr txBox="1"/>
          <p:nvPr/>
        </p:nvSpPr>
        <p:spPr>
          <a:xfrm>
            <a:off x="680321" y="2077502"/>
            <a:ext cx="6096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Montserrat" pitchFamily="2" charset="-52"/>
              </a:rPr>
              <a:t>Компонентний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підхід</a:t>
            </a:r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Уся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логіка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інтерфейсу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організована</a:t>
            </a:r>
            <a:r>
              <a:rPr lang="ru-RU" sz="1600" dirty="0">
                <a:latin typeface="Montserrat" pitchFamily="2" charset="-52"/>
              </a:rPr>
              <a:t> в </a:t>
            </a:r>
            <a:r>
              <a:rPr lang="ru-RU" sz="1600" dirty="0" err="1">
                <a:latin typeface="Montserrat" pitchFamily="2" charset="-52"/>
              </a:rPr>
              <a:t>ізольовані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компоненти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Спрощує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повторне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використання</a:t>
            </a:r>
            <a:r>
              <a:rPr lang="ru-RU" sz="1600" dirty="0">
                <a:latin typeface="Montserrat" pitchFamily="2" charset="-52"/>
              </a:rPr>
              <a:t> коду та </a:t>
            </a:r>
            <a:r>
              <a:rPr lang="ru-RU" sz="1600" dirty="0" err="1">
                <a:latin typeface="Montserrat" pitchFamily="2" charset="-52"/>
              </a:rPr>
              <a:t>тестування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Montserrat" pitchFamily="2" charset="-52"/>
            </a:endParaRPr>
          </a:p>
          <a:p>
            <a:r>
              <a:rPr lang="ru-RU" b="1" dirty="0" err="1">
                <a:latin typeface="Montserrat" pitchFamily="2" charset="-52"/>
              </a:rPr>
              <a:t>Одностороннє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управління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даними</a:t>
            </a:r>
            <a:endParaRPr lang="uk-UA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Зменшує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кількість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помилок</a:t>
            </a:r>
            <a:r>
              <a:rPr lang="ru-RU" sz="1600" dirty="0">
                <a:latin typeface="Montserrat" pitchFamily="2" charset="-52"/>
              </a:rPr>
              <a:t> при </a:t>
            </a:r>
            <a:r>
              <a:rPr lang="ru-RU" sz="1600" dirty="0" err="1">
                <a:latin typeface="Montserrat" pitchFamily="2" charset="-52"/>
              </a:rPr>
              <a:t>зміні</a:t>
            </a:r>
            <a:r>
              <a:rPr lang="ru-RU" sz="1600" dirty="0">
                <a:latin typeface="Montserrat" pitchFamily="2" charset="-52"/>
              </a:rPr>
              <a:t> стану;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Забезпечує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передбачувану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поведінку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застосунку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Montserrat" pitchFamily="2" charset="-52"/>
            </a:endParaRPr>
          </a:p>
          <a:p>
            <a:r>
              <a:rPr lang="en-US" b="1" dirty="0">
                <a:latin typeface="Montserrat" pitchFamily="2" charset="-52"/>
              </a:rPr>
              <a:t>JSX-</a:t>
            </a:r>
            <a:r>
              <a:rPr lang="ru-RU" b="1" dirty="0">
                <a:latin typeface="Montserrat" pitchFamily="2" charset="-52"/>
              </a:rPr>
              <a:t>синтаксис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Поєднання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en-US" sz="1600" dirty="0">
                <a:latin typeface="Montserrat" pitchFamily="2" charset="-52"/>
              </a:rPr>
              <a:t>HTML </a:t>
            </a:r>
            <a:r>
              <a:rPr lang="ru-RU" sz="1600" dirty="0">
                <a:latin typeface="Montserrat" pitchFamily="2" charset="-52"/>
              </a:rPr>
              <a:t>та </a:t>
            </a:r>
            <a:r>
              <a:rPr lang="en-US" sz="1600" dirty="0">
                <a:latin typeface="Montserrat" pitchFamily="2" charset="-52"/>
              </a:rPr>
              <a:t>JavaScript </a:t>
            </a:r>
            <a:r>
              <a:rPr lang="ru-RU" sz="1600" dirty="0">
                <a:latin typeface="Montserrat" pitchFamily="2" charset="-52"/>
              </a:rPr>
              <a:t>в одному </a:t>
            </a:r>
            <a:r>
              <a:rPr lang="ru-RU" sz="1600" dirty="0" err="1">
                <a:latin typeface="Montserrat" pitchFamily="2" charset="-52"/>
              </a:rPr>
              <a:t>файлі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Полегшує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розробку</a:t>
            </a:r>
            <a:r>
              <a:rPr lang="ru-RU" sz="1600" dirty="0">
                <a:latin typeface="Montserrat" pitchFamily="2" charset="-52"/>
              </a:rPr>
              <a:t> та </a:t>
            </a:r>
            <a:r>
              <a:rPr lang="ru-RU" sz="1600" dirty="0" err="1">
                <a:latin typeface="Montserrat" pitchFamily="2" charset="-52"/>
              </a:rPr>
              <a:t>читабельність</a:t>
            </a:r>
            <a:r>
              <a:rPr lang="ru-RU" sz="1600" dirty="0">
                <a:latin typeface="Montserrat" pitchFamily="2" charset="-52"/>
              </a:rPr>
              <a:t> коду;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Montserrat" pitchFamily="2" charset="-52"/>
            </a:endParaRPr>
          </a:p>
          <a:p>
            <a:r>
              <a:rPr lang="ru-RU" b="1" dirty="0" err="1">
                <a:latin typeface="Montserrat" pitchFamily="2" charset="-52"/>
              </a:rPr>
              <a:t>Екосистема</a:t>
            </a:r>
            <a:r>
              <a:rPr lang="ru-RU" b="1" dirty="0">
                <a:latin typeface="Montserrat" pitchFamily="2" charset="-52"/>
              </a:rPr>
              <a:t> та </a:t>
            </a:r>
            <a:r>
              <a:rPr lang="ru-RU" b="1" dirty="0" err="1">
                <a:latin typeface="Montserrat" pitchFamily="2" charset="-52"/>
              </a:rPr>
              <a:t>підтримка</a:t>
            </a:r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itchFamily="2" charset="-52"/>
              </a:rPr>
              <a:t>Активна </a:t>
            </a:r>
            <a:r>
              <a:rPr lang="ru-RU" sz="1600" dirty="0" err="1">
                <a:latin typeface="Montserrat" pitchFamily="2" charset="-52"/>
              </a:rPr>
              <a:t>спільнота</a:t>
            </a:r>
            <a:r>
              <a:rPr lang="ru-RU" sz="1600" dirty="0">
                <a:latin typeface="Montserrat" pitchFamily="2" charset="-52"/>
              </a:rPr>
              <a:t>, велика </a:t>
            </a:r>
            <a:r>
              <a:rPr lang="ru-RU" sz="1600" dirty="0" err="1">
                <a:latin typeface="Montserrat" pitchFamily="2" charset="-52"/>
              </a:rPr>
              <a:t>кількість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готових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рішень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Сумісність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із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сучасними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інструментами</a:t>
            </a:r>
            <a:r>
              <a:rPr lang="ru-RU" sz="1600" dirty="0">
                <a:latin typeface="Montserrat" pitchFamily="2" charset="-52"/>
              </a:rPr>
              <a:t> (</a:t>
            </a:r>
            <a:r>
              <a:rPr lang="en-US" sz="1600" dirty="0">
                <a:latin typeface="Montserrat" pitchFamily="2" charset="-52"/>
              </a:rPr>
              <a:t>Vite, </a:t>
            </a:r>
            <a:r>
              <a:rPr lang="en-US" sz="1600" dirty="0" err="1">
                <a:latin typeface="Montserrat" pitchFamily="2" charset="-52"/>
              </a:rPr>
              <a:t>ESLint</a:t>
            </a:r>
            <a:r>
              <a:rPr lang="en-US" sz="1600" dirty="0">
                <a:latin typeface="Montserrat" pitchFamily="2" charset="-52"/>
              </a:rPr>
              <a:t>, Recharts)</a:t>
            </a:r>
            <a:r>
              <a:rPr lang="uk-UA" sz="1600" dirty="0">
                <a:latin typeface="Montserrat" pitchFamily="2" charset="-52"/>
              </a:rPr>
              <a:t>.</a:t>
            </a:r>
            <a:endParaRPr lang="en-US" sz="1600" dirty="0">
              <a:latin typeface="Montserrat" pitchFamily="2" charset="-52"/>
            </a:endParaRPr>
          </a:p>
        </p:txBody>
      </p:sp>
      <p:pic>
        <p:nvPicPr>
          <p:cNvPr id="4098" name="Picture 2" descr="React — Вікіпедія">
            <a:extLst>
              <a:ext uri="{FF2B5EF4-FFF2-40B4-BE49-F238E27FC236}">
                <a16:creationId xmlns:a16="http://schemas.microsoft.com/office/drawing/2014/main" id="{6C12B293-0BD2-A9E1-3940-84D1D5B0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75" b="93458" l="2979" r="96170">
                        <a14:foregroundMark x1="53191" y1="51869" x2="53191" y2="51869"/>
                        <a14:foregroundMark x1="39574" y1="8411" x2="39574" y2="8411"/>
                        <a14:foregroundMark x1="62128" y1="6542" x2="62128" y2="6542"/>
                        <a14:foregroundMark x1="91489" y1="43458" x2="91489" y2="43458"/>
                        <a14:foregroundMark x1="57872" y1="92523" x2="57872" y2="92523"/>
                        <a14:foregroundMark x1="31064" y1="93458" x2="31064" y2="93458"/>
                        <a14:foregroundMark x1="7234" y1="56542" x2="7234" y2="56542"/>
                        <a14:foregroundMark x1="93617" y1="55140" x2="93617" y2="55140"/>
                        <a14:foregroundMark x1="4255" y1="48598" x2="2979" y2="49065"/>
                        <a14:foregroundMark x1="96170" y1="51402" x2="96170" y2="51402"/>
                        <a14:foregroundMark x1="96170" y1="51402" x2="96170" y2="51402"/>
                        <a14:foregroundMark x1="37021" y1="6542" x2="37021" y2="6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1" y="2537403"/>
            <a:ext cx="3070421" cy="27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09B3C2C-E762-9A16-42D0-09A9DF597654}"/>
              </a:ext>
            </a:extLst>
          </p:cNvPr>
          <p:cNvSpPr txBox="1">
            <a:spLocks/>
          </p:cNvSpPr>
          <p:nvPr/>
        </p:nvSpPr>
        <p:spPr>
          <a:xfrm>
            <a:off x="11409681" y="6316118"/>
            <a:ext cx="457200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0994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DBCED-A7C3-F0FF-8D59-A6DB3ECF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Montserrat" pitchFamily="2" charset="-52"/>
              </a:rPr>
              <a:t>Інші технології та інструменти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4B956-1C40-31F7-764B-18268B048C84}"/>
              </a:ext>
            </a:extLst>
          </p:cNvPr>
          <p:cNvSpPr txBox="1"/>
          <p:nvPr/>
        </p:nvSpPr>
        <p:spPr>
          <a:xfrm>
            <a:off x="355923" y="2284624"/>
            <a:ext cx="609407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ontserrat" pitchFamily="2" charset="-52"/>
              </a:rPr>
              <a:t>Vite</a:t>
            </a:r>
            <a:endParaRPr lang="uk-UA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Сучасний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інструмент</a:t>
            </a:r>
            <a:r>
              <a:rPr lang="ru-RU" sz="1600" dirty="0">
                <a:latin typeface="Montserrat" pitchFamily="2" charset="-52"/>
              </a:rPr>
              <a:t> для </a:t>
            </a:r>
            <a:r>
              <a:rPr lang="ru-RU" sz="1600" dirty="0" err="1">
                <a:latin typeface="Montserrat" pitchFamily="2" charset="-52"/>
              </a:rPr>
              <a:t>збірки</a:t>
            </a:r>
            <a:r>
              <a:rPr lang="ru-RU" sz="1600" dirty="0">
                <a:latin typeface="Montserrat" pitchFamily="2" charset="-52"/>
              </a:rPr>
              <a:t> фронтенду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Швидкий</a:t>
            </a:r>
            <a:r>
              <a:rPr lang="ru-RU" sz="1600" dirty="0">
                <a:latin typeface="Montserrat" pitchFamily="2" charset="-52"/>
              </a:rPr>
              <a:t> старт і </a:t>
            </a:r>
            <a:r>
              <a:rPr lang="ru-RU" sz="1600" dirty="0" err="1">
                <a:latin typeface="Montserrat" pitchFamily="2" charset="-52"/>
              </a:rPr>
              <a:t>гаряче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перезавантаження</a:t>
            </a:r>
            <a:r>
              <a:rPr lang="ru-RU" sz="1600" dirty="0">
                <a:latin typeface="Montserrat" pitchFamily="2" charset="-52"/>
              </a:rPr>
              <a:t> (</a:t>
            </a:r>
            <a:r>
              <a:rPr lang="en-US" sz="1600" dirty="0">
                <a:latin typeface="Montserrat" pitchFamily="2" charset="-52"/>
              </a:rPr>
              <a:t>Hot Module Replacement)</a:t>
            </a:r>
            <a:endParaRPr lang="uk-UA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Підтримка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сучасного</a:t>
            </a:r>
            <a:r>
              <a:rPr lang="ru-RU" sz="1600" dirty="0">
                <a:latin typeface="Montserrat" pitchFamily="2" charset="-52"/>
              </a:rPr>
              <a:t> синтаксису та </a:t>
            </a:r>
            <a:r>
              <a:rPr lang="ru-RU" sz="1600" dirty="0" err="1">
                <a:latin typeface="Montserrat" pitchFamily="2" charset="-52"/>
              </a:rPr>
              <a:t>модульності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Montserrat" pitchFamily="2" charset="-52"/>
            </a:endParaRPr>
          </a:p>
          <a:p>
            <a:r>
              <a:rPr lang="en-US" b="1" dirty="0" err="1">
                <a:latin typeface="Montserrat" pitchFamily="2" charset="-52"/>
              </a:rPr>
              <a:t>ESLint</a:t>
            </a:r>
            <a:endParaRPr lang="uk-UA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Аналіз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якості</a:t>
            </a:r>
            <a:r>
              <a:rPr lang="ru-RU" sz="1600" dirty="0">
                <a:latin typeface="Montserrat" pitchFamily="2" charset="-52"/>
              </a:rPr>
              <a:t> коду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Виявлення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помилок</a:t>
            </a:r>
            <a:r>
              <a:rPr lang="ru-RU" sz="1600" dirty="0">
                <a:latin typeface="Montserrat" pitchFamily="2" charset="-52"/>
              </a:rPr>
              <a:t> на </a:t>
            </a:r>
            <a:r>
              <a:rPr lang="ru-RU" sz="1600" dirty="0" err="1">
                <a:latin typeface="Montserrat" pitchFamily="2" charset="-52"/>
              </a:rPr>
              <a:t>етапі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розробки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Підтримка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єдиного</a:t>
            </a:r>
            <a:r>
              <a:rPr lang="ru-RU" sz="1600" dirty="0">
                <a:latin typeface="Montserrat" pitchFamily="2" charset="-52"/>
              </a:rPr>
              <a:t> стилю </a:t>
            </a:r>
            <a:r>
              <a:rPr lang="ru-RU" sz="1600" dirty="0" err="1">
                <a:latin typeface="Montserrat" pitchFamily="2" charset="-52"/>
              </a:rPr>
              <a:t>написання</a:t>
            </a:r>
            <a:r>
              <a:rPr lang="ru-RU" sz="1600" dirty="0">
                <a:latin typeface="Montserrat" pitchFamily="2" charset="-52"/>
              </a:rPr>
              <a:t> коду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DDAFF-BFD8-6716-FB24-12FDA655E1D6}"/>
              </a:ext>
            </a:extLst>
          </p:cNvPr>
          <p:cNvSpPr txBox="1"/>
          <p:nvPr/>
        </p:nvSpPr>
        <p:spPr>
          <a:xfrm>
            <a:off x="6449993" y="2284624"/>
            <a:ext cx="60940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ontserrat" pitchFamily="2" charset="-52"/>
              </a:rPr>
              <a:t>Recharts</a:t>
            </a:r>
            <a:endParaRPr lang="uk-UA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Побудова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діаграм</a:t>
            </a:r>
            <a:r>
              <a:rPr lang="ru-RU" sz="1600" dirty="0">
                <a:latin typeface="Montserrat" pitchFamily="2" charset="-52"/>
              </a:rPr>
              <a:t> і </a:t>
            </a:r>
            <a:r>
              <a:rPr lang="ru-RU" sz="1600" dirty="0" err="1">
                <a:latin typeface="Montserrat" pitchFamily="2" charset="-52"/>
              </a:rPr>
              <a:t>графіків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Інтеграція</a:t>
            </a:r>
            <a:r>
              <a:rPr lang="ru-RU" sz="1600" dirty="0">
                <a:latin typeface="Montserrat" pitchFamily="2" charset="-52"/>
              </a:rPr>
              <a:t> з </a:t>
            </a:r>
            <a:r>
              <a:rPr lang="en-US" sz="1600" dirty="0">
                <a:latin typeface="Montserrat" pitchFamily="2" charset="-52"/>
              </a:rPr>
              <a:t>React, </a:t>
            </a:r>
            <a:r>
              <a:rPr lang="ru-RU" sz="1600" dirty="0" err="1">
                <a:latin typeface="Montserrat" pitchFamily="2" charset="-52"/>
              </a:rPr>
              <a:t>гнучка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візуалізація</a:t>
            </a:r>
            <a:r>
              <a:rPr lang="ru-RU" sz="1600" dirty="0">
                <a:latin typeface="Montserrat" pitchFamily="2" charset="-52"/>
              </a:rPr>
              <a:t> статистики</a:t>
            </a:r>
            <a:endParaRPr lang="uk-UA" b="1" dirty="0">
              <a:latin typeface="Montserrat" pitchFamily="2" charset="-52"/>
            </a:endParaRPr>
          </a:p>
          <a:p>
            <a:endParaRPr lang="uk-UA" b="1" dirty="0">
              <a:latin typeface="Montserrat" pitchFamily="2" charset="-52"/>
            </a:endParaRPr>
          </a:p>
          <a:p>
            <a:endParaRPr lang="uk-UA" b="1" dirty="0">
              <a:latin typeface="Montserrat" pitchFamily="2" charset="-52"/>
            </a:endParaRPr>
          </a:p>
          <a:p>
            <a:r>
              <a:rPr lang="ru-UA" b="1" dirty="0">
                <a:latin typeface="Montserrat" pitchFamily="2" charset="-52"/>
              </a:rPr>
              <a:t>@</a:t>
            </a:r>
            <a:r>
              <a:rPr lang="en-US" b="1" dirty="0">
                <a:latin typeface="Montserrat" pitchFamily="2" charset="-52"/>
              </a:rPr>
              <a:t>react-</a:t>
            </a:r>
            <a:r>
              <a:rPr lang="en-US" b="1" dirty="0" err="1">
                <a:latin typeface="Montserrat" pitchFamily="2" charset="-52"/>
              </a:rPr>
              <a:t>oauth</a:t>
            </a:r>
            <a:r>
              <a:rPr lang="en-US" b="1" dirty="0">
                <a:latin typeface="Montserrat" pitchFamily="2" charset="-52"/>
              </a:rPr>
              <a:t>/google</a:t>
            </a:r>
            <a:endParaRPr lang="uk-UA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Безпечна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автентифікація</a:t>
            </a:r>
            <a:r>
              <a:rPr lang="ru-RU" sz="1600" dirty="0">
                <a:latin typeface="Montserrat" pitchFamily="2" charset="-52"/>
              </a:rPr>
              <a:t> через </a:t>
            </a:r>
            <a:r>
              <a:rPr lang="en-US" sz="1600" dirty="0">
                <a:latin typeface="Montserrat" pitchFamily="2" charset="-52"/>
              </a:rPr>
              <a:t>Google</a:t>
            </a:r>
            <a:endParaRPr lang="uk-UA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Швидка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інтеграція</a:t>
            </a:r>
            <a:r>
              <a:rPr lang="ru-RU" sz="1600" dirty="0">
                <a:latin typeface="Montserrat" pitchFamily="2" charset="-52"/>
              </a:rPr>
              <a:t> з </a:t>
            </a:r>
            <a:r>
              <a:rPr lang="en-US" sz="1600" dirty="0">
                <a:latin typeface="Montserrat" pitchFamily="2" charset="-52"/>
              </a:rPr>
              <a:t>OAuth 2.0</a:t>
            </a:r>
            <a:endParaRPr lang="uk-UA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Зберігання</a:t>
            </a:r>
            <a:r>
              <a:rPr lang="ru-RU" sz="1600" dirty="0">
                <a:latin typeface="Montserrat" pitchFamily="2" charset="-52"/>
              </a:rPr>
              <a:t> та </a:t>
            </a:r>
            <a:r>
              <a:rPr lang="ru-RU" sz="1600" dirty="0" err="1">
                <a:latin typeface="Montserrat" pitchFamily="2" charset="-52"/>
              </a:rPr>
              <a:t>обробка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токенів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відповідно</a:t>
            </a:r>
            <a:r>
              <a:rPr lang="ru-RU" sz="1600" dirty="0">
                <a:latin typeface="Montserrat" pitchFamily="2" charset="-52"/>
              </a:rPr>
              <a:t> до </a:t>
            </a:r>
            <a:r>
              <a:rPr lang="ru-RU" sz="1600" dirty="0" err="1">
                <a:latin typeface="Montserrat" pitchFamily="2" charset="-52"/>
              </a:rPr>
              <a:t>стандартів</a:t>
            </a:r>
            <a:endParaRPr lang="ru-RU" sz="1600" dirty="0">
              <a:latin typeface="Montserrat" pitchFamily="2" charset="-52"/>
            </a:endParaRPr>
          </a:p>
        </p:txBody>
      </p:sp>
      <p:pic>
        <p:nvPicPr>
          <p:cNvPr id="5122" name="Picture 2" descr="Vite (software) - Wikipedia">
            <a:extLst>
              <a:ext uri="{FF2B5EF4-FFF2-40B4-BE49-F238E27FC236}">
                <a16:creationId xmlns:a16="http://schemas.microsoft.com/office/drawing/2014/main" id="{867C4CB0-B1BC-C102-0AAB-07155B3B2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5152085"/>
            <a:ext cx="1460360" cy="143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SLint - Wikipedia">
            <a:extLst>
              <a:ext uri="{FF2B5EF4-FFF2-40B4-BE49-F238E27FC236}">
                <a16:creationId xmlns:a16="http://schemas.microsoft.com/office/drawing/2014/main" id="{0D848424-92E4-69CE-EB20-E3233A044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86" y="5096582"/>
            <a:ext cx="1762125" cy="15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charts를 이용한 chart 만들기 :: GoGo">
            <a:extLst>
              <a:ext uri="{FF2B5EF4-FFF2-40B4-BE49-F238E27FC236}">
                <a16:creationId xmlns:a16="http://schemas.microsoft.com/office/drawing/2014/main" id="{EC0EF9B3-D557-90C9-C363-914998FE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875" y1="44068" x2="31875" y2="44068"/>
                        <a14:foregroundMark x1="35938" y1="47458" x2="35938" y2="47458"/>
                        <a14:foregroundMark x1="46563" y1="46328" x2="46563" y2="46328"/>
                        <a14:foregroundMark x1="58750" y1="40678" x2="58750" y2="40678"/>
                        <a14:foregroundMark x1="69688" y1="45763" x2="69688" y2="45763"/>
                        <a14:foregroundMark x1="78125" y1="45198" x2="78125" y2="45198"/>
                        <a14:foregroundMark x1="85313" y1="46893" x2="85313" y2="46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68" y="5010768"/>
            <a:ext cx="3048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XpertLab - Digital Marketing Company in Junagadh, Website Development  Company">
            <a:extLst>
              <a:ext uri="{FF2B5EF4-FFF2-40B4-BE49-F238E27FC236}">
                <a16:creationId xmlns:a16="http://schemas.microsoft.com/office/drawing/2014/main" id="{1662B6BC-A2E5-41F0-72F9-5E405E41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6629" y1="54497" x2="26629" y2="54497"/>
                        <a14:foregroundMark x1="37943" y1="53704" x2="37943" y2="53704"/>
                        <a14:foregroundMark x1="47314" y1="53175" x2="47314" y2="53175"/>
                        <a14:foregroundMark x1="52800" y1="47090" x2="52800" y2="47090"/>
                        <a14:foregroundMark x1="69714" y1="43915" x2="69714" y2="43915"/>
                        <a14:foregroundMark x1="74857" y1="60053" x2="74857" y2="60053"/>
                        <a14:foregroundMark x1="78743" y1="49206" x2="78743" y2="4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20" y="5043644"/>
            <a:ext cx="3712123" cy="16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627772-D9FD-29AF-824D-A5D19D05B331}"/>
              </a:ext>
            </a:extLst>
          </p:cNvPr>
          <p:cNvSpPr txBox="1">
            <a:spLocks/>
          </p:cNvSpPr>
          <p:nvPr/>
        </p:nvSpPr>
        <p:spPr>
          <a:xfrm>
            <a:off x="11409681" y="6316118"/>
            <a:ext cx="457200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4055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28BFB5-A2F5-A0E3-33FF-16FF76778784}"/>
              </a:ext>
            </a:extLst>
          </p:cNvPr>
          <p:cNvSpPr/>
          <p:nvPr/>
        </p:nvSpPr>
        <p:spPr>
          <a:xfrm>
            <a:off x="0" y="2085032"/>
            <a:ext cx="12192000" cy="64314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7D59C8-D327-1711-38F9-92D1AE1980CF}"/>
              </a:ext>
            </a:extLst>
          </p:cNvPr>
          <p:cNvSpPr/>
          <p:nvPr/>
        </p:nvSpPr>
        <p:spPr>
          <a:xfrm>
            <a:off x="0" y="2728177"/>
            <a:ext cx="12192000" cy="1474043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8C708-7874-5F8F-DA6C-AD73FE47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Montserrat" pitchFamily="2" charset="-52"/>
              </a:rPr>
              <a:t>Архітектура та структура </a:t>
            </a:r>
            <a:r>
              <a:rPr lang="uk-UA" dirty="0" err="1">
                <a:latin typeface="Montserrat" pitchFamily="2" charset="-52"/>
              </a:rPr>
              <a:t>проєкту</a:t>
            </a:r>
            <a:r>
              <a:rPr lang="uk-UA" dirty="0">
                <a:latin typeface="Montserrat" pitchFamily="2" charset="-52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258B0-BB7C-8A94-7328-C745D817D720}"/>
              </a:ext>
            </a:extLst>
          </p:cNvPr>
          <p:cNvSpPr txBox="1"/>
          <p:nvPr/>
        </p:nvSpPr>
        <p:spPr>
          <a:xfrm>
            <a:off x="929414" y="2252387"/>
            <a:ext cx="934234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Montserrat" pitchFamily="2" charset="-52"/>
              </a:rPr>
              <a:t>Загальна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архітектура</a:t>
            </a:r>
            <a:r>
              <a:rPr lang="ru-RU" b="1" dirty="0">
                <a:latin typeface="Montserrat" pitchFamily="2" charset="-52"/>
              </a:rPr>
              <a:t>:</a:t>
            </a:r>
          </a:p>
          <a:p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Односторінковий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застосунок</a:t>
            </a:r>
            <a:r>
              <a:rPr lang="ru-RU" sz="1600" dirty="0">
                <a:latin typeface="Montserrat" pitchFamily="2" charset="-52"/>
              </a:rPr>
              <a:t> (</a:t>
            </a:r>
            <a:r>
              <a:rPr lang="en-US" sz="1600" dirty="0">
                <a:latin typeface="Montserrat" pitchFamily="2" charset="-52"/>
              </a:rPr>
              <a:t>SPA) </a:t>
            </a:r>
            <a:r>
              <a:rPr lang="ru-RU" sz="1600" dirty="0">
                <a:latin typeface="Montserrat" pitchFamily="2" charset="-52"/>
              </a:rPr>
              <a:t>на </a:t>
            </a:r>
            <a:r>
              <a:rPr lang="ru-RU" sz="1600" dirty="0" err="1">
                <a:latin typeface="Montserrat" pitchFamily="2" charset="-52"/>
              </a:rPr>
              <a:t>основі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en-US" sz="1600" dirty="0">
                <a:latin typeface="Montserrat" pitchFamily="2" charset="-52"/>
              </a:rPr>
              <a:t>React</a:t>
            </a:r>
            <a:endParaRPr lang="uk-UA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Побудований</a:t>
            </a:r>
            <a:r>
              <a:rPr lang="ru-RU" sz="1600" dirty="0">
                <a:latin typeface="Montserrat" pitchFamily="2" charset="-52"/>
              </a:rPr>
              <a:t> за </a:t>
            </a:r>
            <a:r>
              <a:rPr lang="ru-RU" sz="1600" dirty="0" err="1">
                <a:latin typeface="Montserrat" pitchFamily="2" charset="-52"/>
              </a:rPr>
              <a:t>компонентним</a:t>
            </a:r>
            <a:r>
              <a:rPr lang="ru-RU" sz="1600" dirty="0">
                <a:latin typeface="Montserrat" pitchFamily="2" charset="-52"/>
              </a:rPr>
              <a:t> принципом </a:t>
            </a:r>
            <a:r>
              <a:rPr lang="ru-RU" sz="1600" dirty="0" err="1">
                <a:latin typeface="Montserrat" pitchFamily="2" charset="-52"/>
              </a:rPr>
              <a:t>із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чітким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поділом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логіки</a:t>
            </a:r>
            <a:r>
              <a:rPr lang="ru-RU" sz="1600" dirty="0">
                <a:latin typeface="Montserrat" pitchFamily="2" charset="-52"/>
              </a:rPr>
              <a:t>, </a:t>
            </a:r>
            <a:r>
              <a:rPr lang="ru-RU" sz="1600" dirty="0" err="1">
                <a:latin typeface="Montserrat" pitchFamily="2" charset="-52"/>
              </a:rPr>
              <a:t>візуалізації</a:t>
            </a:r>
            <a:r>
              <a:rPr lang="ru-RU" sz="1600" dirty="0">
                <a:latin typeface="Montserrat" pitchFamily="2" charset="-52"/>
              </a:rPr>
              <a:t> та </a:t>
            </a:r>
            <a:r>
              <a:rPr lang="ru-RU" sz="1600" dirty="0" err="1">
                <a:latin typeface="Montserrat" pitchFamily="2" charset="-52"/>
              </a:rPr>
              <a:t>обміну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даними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Підтримує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маршрутизацію</a:t>
            </a:r>
            <a:r>
              <a:rPr lang="ru-RU" sz="1600" dirty="0">
                <a:latin typeface="Montserrat" pitchFamily="2" charset="-52"/>
              </a:rPr>
              <a:t>, </a:t>
            </a:r>
            <a:r>
              <a:rPr lang="ru-RU" sz="1600" dirty="0" err="1">
                <a:latin typeface="Montserrat" pitchFamily="2" charset="-52"/>
              </a:rPr>
              <a:t>взаємодію</a:t>
            </a:r>
            <a:r>
              <a:rPr lang="ru-RU" sz="1600" dirty="0">
                <a:latin typeface="Montserrat" pitchFamily="2" charset="-52"/>
              </a:rPr>
              <a:t> з </a:t>
            </a:r>
            <a:r>
              <a:rPr lang="en-US" sz="1600" dirty="0">
                <a:latin typeface="Montserrat" pitchFamily="2" charset="-52"/>
              </a:rPr>
              <a:t>API, </a:t>
            </a:r>
            <a:r>
              <a:rPr lang="ru-RU" sz="1600" dirty="0" err="1">
                <a:latin typeface="Montserrat" pitchFamily="2" charset="-52"/>
              </a:rPr>
              <a:t>адаптивну</a:t>
            </a:r>
            <a:r>
              <a:rPr lang="ru-RU" sz="1600" dirty="0">
                <a:latin typeface="Montserrat" pitchFamily="2" charset="-52"/>
              </a:rPr>
              <a:t> верстку та </a:t>
            </a:r>
            <a:r>
              <a:rPr lang="ru-RU" sz="1600" dirty="0" err="1">
                <a:latin typeface="Montserrat" pitchFamily="2" charset="-52"/>
              </a:rPr>
              <a:t>модульну</a:t>
            </a:r>
            <a:r>
              <a:rPr lang="ru-RU" sz="1600" dirty="0">
                <a:latin typeface="Montserrat" pitchFamily="2" charset="-52"/>
              </a:rPr>
              <a:t> структуру</a:t>
            </a:r>
            <a:endParaRPr lang="uk-UA" sz="1600" dirty="0">
              <a:latin typeface="Montserrat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BAA7E7B-7180-B418-96B5-61E919F51000}"/>
              </a:ext>
            </a:extLst>
          </p:cNvPr>
          <p:cNvSpPr/>
          <p:nvPr/>
        </p:nvSpPr>
        <p:spPr>
          <a:xfrm>
            <a:off x="0" y="4358462"/>
            <a:ext cx="12192000" cy="64314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009152A-9E0C-7210-74BA-F894772C518C}"/>
              </a:ext>
            </a:extLst>
          </p:cNvPr>
          <p:cNvSpPr/>
          <p:nvPr/>
        </p:nvSpPr>
        <p:spPr>
          <a:xfrm>
            <a:off x="0" y="5001608"/>
            <a:ext cx="12192000" cy="1546772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AA412-34FA-BBE9-08FD-3820D6D24D61}"/>
              </a:ext>
            </a:extLst>
          </p:cNvPr>
          <p:cNvSpPr txBox="1"/>
          <p:nvPr/>
        </p:nvSpPr>
        <p:spPr>
          <a:xfrm>
            <a:off x="929414" y="4514702"/>
            <a:ext cx="879370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Montserrat" pitchFamily="2" charset="-52"/>
              </a:rPr>
              <a:t>Ключові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принципи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реалізації</a:t>
            </a:r>
            <a:r>
              <a:rPr lang="ru-RU" b="1" dirty="0">
                <a:latin typeface="Montserrat" pitchFamily="2" charset="-52"/>
              </a:rPr>
              <a:t>:</a:t>
            </a:r>
          </a:p>
          <a:p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itchFamily="2" charset="-52"/>
              </a:rPr>
              <a:t>SRP (Single Responsibility Principle):</a:t>
            </a:r>
            <a:r>
              <a:rPr lang="en-US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кожен</a:t>
            </a:r>
            <a:r>
              <a:rPr lang="ru-RU" sz="1600" dirty="0">
                <a:latin typeface="Montserrat" pitchFamily="2" charset="-52"/>
              </a:rPr>
              <a:t> модуль </a:t>
            </a:r>
            <a:r>
              <a:rPr lang="ru-RU" sz="1600" dirty="0" err="1">
                <a:latin typeface="Montserrat" pitchFamily="2" charset="-52"/>
              </a:rPr>
              <a:t>має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єдину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відповідальність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Montserrat" pitchFamily="2" charset="-52"/>
              </a:rPr>
              <a:t>Ізоляція</a:t>
            </a:r>
            <a:r>
              <a:rPr lang="ru-RU" sz="1600" b="1" dirty="0">
                <a:latin typeface="Montserrat" pitchFamily="2" charset="-52"/>
              </a:rPr>
              <a:t> </a:t>
            </a:r>
            <a:r>
              <a:rPr lang="en-US" sz="1600" b="1" dirty="0">
                <a:latin typeface="Montserrat" pitchFamily="2" charset="-52"/>
              </a:rPr>
              <a:t>API-</a:t>
            </a:r>
            <a:r>
              <a:rPr lang="ru-RU" sz="1600" b="1" dirty="0" err="1">
                <a:latin typeface="Montserrat" pitchFamily="2" charset="-52"/>
              </a:rPr>
              <a:t>запитів</a:t>
            </a:r>
            <a:r>
              <a:rPr lang="ru-RU" sz="1600" b="1" dirty="0">
                <a:latin typeface="Montserrat" pitchFamily="2" charset="-52"/>
              </a:rPr>
              <a:t>: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бізнес-логіка</a:t>
            </a:r>
            <a:r>
              <a:rPr lang="ru-RU" sz="1600" dirty="0">
                <a:latin typeface="Montserrat" pitchFamily="2" charset="-52"/>
              </a:rPr>
              <a:t> не </a:t>
            </a:r>
            <a:r>
              <a:rPr lang="ru-RU" sz="1600" dirty="0" err="1">
                <a:latin typeface="Montserrat" pitchFamily="2" charset="-52"/>
              </a:rPr>
              <a:t>змішується</a:t>
            </a:r>
            <a:r>
              <a:rPr lang="ru-RU" sz="1600" dirty="0">
                <a:latin typeface="Montserrat" pitchFamily="2" charset="-52"/>
              </a:rPr>
              <a:t> з </a:t>
            </a:r>
            <a:r>
              <a:rPr lang="en-US" sz="1600" dirty="0">
                <a:latin typeface="Montserrat" pitchFamily="2" charset="-52"/>
              </a:rPr>
              <a:t>UI</a:t>
            </a:r>
            <a:endParaRPr lang="uk-UA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latin typeface="Montserrat" pitchFamily="2" charset="-52"/>
              </a:rPr>
              <a:t>Адаптивна верстка: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використання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en-US" sz="1600" dirty="0">
                <a:latin typeface="Montserrat" pitchFamily="2" charset="-52"/>
              </a:rPr>
              <a:t>flex, media-</a:t>
            </a:r>
            <a:r>
              <a:rPr lang="ru-RU" sz="1600" dirty="0" err="1">
                <a:latin typeface="Montserrat" pitchFamily="2" charset="-52"/>
              </a:rPr>
              <a:t>запитів</a:t>
            </a:r>
            <a:r>
              <a:rPr lang="ru-RU" sz="1600" dirty="0">
                <a:latin typeface="Montserrat" pitchFamily="2" charset="-52"/>
              </a:rPr>
              <a:t> та </a:t>
            </a:r>
            <a:r>
              <a:rPr lang="ru-RU" sz="1600" dirty="0" err="1">
                <a:latin typeface="Montserrat" pitchFamily="2" charset="-52"/>
              </a:rPr>
              <a:t>окремих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стилів</a:t>
            </a:r>
            <a:r>
              <a:rPr lang="ru-RU" sz="1600" dirty="0">
                <a:latin typeface="Montserrat" pitchFamily="2" charset="-52"/>
              </a:rPr>
              <a:t> для </a:t>
            </a:r>
            <a:r>
              <a:rPr lang="ru-RU" sz="1600" dirty="0" err="1">
                <a:latin typeface="Montserrat" pitchFamily="2" charset="-52"/>
              </a:rPr>
              <a:t>елементів</a:t>
            </a:r>
            <a:endParaRPr lang="uk-UA" sz="1600" dirty="0">
              <a:latin typeface="Montserrat" pitchFamily="2" charset="-52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A7E817-3BC3-A970-FF86-7BEBE25C23FE}"/>
              </a:ext>
            </a:extLst>
          </p:cNvPr>
          <p:cNvSpPr txBox="1">
            <a:spLocks/>
          </p:cNvSpPr>
          <p:nvPr/>
        </p:nvSpPr>
        <p:spPr>
          <a:xfrm>
            <a:off x="11409681" y="6316118"/>
            <a:ext cx="457200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99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08B60-23D3-6B2C-8D1A-E62043F00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9787-49DC-9BC4-159D-B41B30F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Montserrat" pitchFamily="2" charset="-52"/>
              </a:rPr>
              <a:t>Архітектура та структура </a:t>
            </a:r>
            <a:r>
              <a:rPr lang="uk-UA" dirty="0" err="1">
                <a:latin typeface="Montserrat" pitchFamily="2" charset="-52"/>
              </a:rPr>
              <a:t>проєкту</a:t>
            </a:r>
            <a:r>
              <a:rPr lang="uk-UA" dirty="0">
                <a:latin typeface="Montserrat" pitchFamily="2" charset="-52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FAC850-41BE-47EE-4AF8-338E9504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626" y="2234298"/>
            <a:ext cx="2757111" cy="4231351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770292E-0463-1948-4B8E-5E62E818D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12866"/>
              </p:ext>
            </p:extLst>
          </p:nvPr>
        </p:nvGraphicFramePr>
        <p:xfrm>
          <a:off x="599041" y="2842307"/>
          <a:ext cx="7567610" cy="3015331"/>
        </p:xfrm>
        <a:graphic>
          <a:graphicData uri="http://schemas.openxmlformats.org/drawingml/2006/table">
            <a:tbl>
              <a:tblPr/>
              <a:tblGrid>
                <a:gridCol w="3783805">
                  <a:extLst>
                    <a:ext uri="{9D8B030D-6E8A-4147-A177-3AD203B41FA5}">
                      <a16:colId xmlns:a16="http://schemas.microsoft.com/office/drawing/2014/main" val="2777975721"/>
                    </a:ext>
                  </a:extLst>
                </a:gridCol>
                <a:gridCol w="3783805">
                  <a:extLst>
                    <a:ext uri="{9D8B030D-6E8A-4147-A177-3AD203B41FA5}">
                      <a16:colId xmlns:a16="http://schemas.microsoft.com/office/drawing/2014/main" val="3103052583"/>
                    </a:ext>
                  </a:extLst>
                </a:gridCol>
              </a:tblGrid>
              <a:tr h="287909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Montserrat" pitchFamily="2" charset="-52"/>
                        </a:rPr>
                        <a:t>Папка / Файл</a:t>
                      </a: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err="1">
                          <a:latin typeface="Montserrat" pitchFamily="2" charset="-52"/>
                        </a:rPr>
                        <a:t>Призначення</a:t>
                      </a:r>
                      <a:endParaRPr lang="ru-RU" sz="1400" b="1" dirty="0">
                        <a:latin typeface="Montserrat" pitchFamily="2" charset="-52"/>
                      </a:endParaRP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02008"/>
                  </a:ext>
                </a:extLst>
              </a:tr>
              <a:tr h="50384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itchFamily="2" charset="-52"/>
                        </a:rPr>
                        <a:t>views/</a:t>
                      </a: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Сторінки інтерфейсу: профіль, задачі, статистика, ком’юніті тощо</a:t>
                      </a: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344"/>
                  </a:ext>
                </a:extLst>
              </a:tr>
              <a:tr h="50384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itchFamily="2" charset="-52"/>
                        </a:rPr>
                        <a:t>services/</a:t>
                      </a: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API-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сервіси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: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усі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HTTP-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запити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винесені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у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функціональні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модулі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42838"/>
                  </a:ext>
                </a:extLst>
              </a:tr>
              <a:tr h="503841"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itchFamily="2" charset="-52"/>
                        </a:rPr>
                        <a:t>hooks/</a:t>
                      </a: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Кастомні React-хуки для повторної бізнес-логіки</a:t>
                      </a: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51143"/>
                  </a:ext>
                </a:extLst>
              </a:tr>
              <a:tr h="50384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itchFamily="2" charset="-52"/>
                        </a:rPr>
                        <a:t>styles/</a:t>
                      </a: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itchFamily="2" charset="-52"/>
                        </a:rPr>
                        <a:t>CSS</a:t>
                      </a:r>
                      <a:r>
                        <a:rPr lang="uk-UA" sz="1400" dirty="0">
                          <a:latin typeface="Montserrat" pitchFamily="2" charset="-52"/>
                        </a:rPr>
                        <a:t>-</a:t>
                      </a:r>
                      <a:r>
                        <a:rPr lang="en-US" sz="1400" dirty="0">
                          <a:latin typeface="Montserrat" pitchFamily="2" charset="-52"/>
                        </a:rPr>
                        <a:t> </a:t>
                      </a:r>
                      <a:r>
                        <a:rPr lang="uk-UA" sz="1400" dirty="0">
                          <a:latin typeface="Montserrat" pitchFamily="2" charset="-52"/>
                        </a:rPr>
                        <a:t>та 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LESS-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файли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зі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стилями,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організовані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за компонентами</a:t>
                      </a: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62904"/>
                  </a:ext>
                </a:extLst>
              </a:tr>
              <a:tr h="5038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Montserrat" pitchFamily="2" charset="-52"/>
                        </a:rPr>
                        <a:t>App.jsx</a:t>
                      </a:r>
                      <a:r>
                        <a:rPr lang="en-US" sz="1400" dirty="0">
                          <a:latin typeface="Montserrat" pitchFamily="2" charset="-52"/>
                        </a:rPr>
                        <a:t> / </a:t>
                      </a:r>
                      <a:r>
                        <a:rPr lang="en-US" sz="1400" dirty="0" err="1">
                          <a:latin typeface="Montserrat" pitchFamily="2" charset="-52"/>
                        </a:rPr>
                        <a:t>main.jsx</a:t>
                      </a:r>
                      <a:endParaRPr lang="en-US" sz="1400" dirty="0">
                        <a:latin typeface="Montserrat" pitchFamily="2" charset="-52"/>
                      </a:endParaRP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Ініціалізація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застосунку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маршрутизація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підключення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глобальних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контекстів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1977" marR="71977" marT="35989" marB="35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60311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E2CE022-D82E-0CE5-C975-85E7E45262A8}"/>
              </a:ext>
            </a:extLst>
          </p:cNvPr>
          <p:cNvSpPr txBox="1">
            <a:spLocks/>
          </p:cNvSpPr>
          <p:nvPr/>
        </p:nvSpPr>
        <p:spPr>
          <a:xfrm>
            <a:off x="11409681" y="6316118"/>
            <a:ext cx="457200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9333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2B2DF-5116-D775-BEF7-58E061E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Montserrat" pitchFamily="2" charset="-52"/>
              </a:rPr>
              <a:t>Побудова</a:t>
            </a:r>
            <a:r>
              <a:rPr lang="ru-RU" dirty="0">
                <a:latin typeface="Montserrat" pitchFamily="2" charset="-52"/>
              </a:rPr>
              <a:t> </a:t>
            </a:r>
            <a:r>
              <a:rPr lang="ru-RU" dirty="0" err="1">
                <a:latin typeface="Montserrat" pitchFamily="2" charset="-52"/>
              </a:rPr>
              <a:t>інтерфейсу</a:t>
            </a:r>
            <a:endParaRPr lang="uk-UA" dirty="0">
              <a:latin typeface="Montserrat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B4C0CB-D8EC-04E6-9043-A40B729E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572" y="2259417"/>
            <a:ext cx="6077236" cy="10492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5D213E-D22B-12CA-7498-7261DA73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259417"/>
            <a:ext cx="4160650" cy="38453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8B6B72-F4E1-9762-EE27-68A5FBE98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572" y="3383721"/>
            <a:ext cx="6077236" cy="2721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E609E-8FE6-18A3-84E5-C9ADE66ED4C8}"/>
              </a:ext>
            </a:extLst>
          </p:cNvPr>
          <p:cNvSpPr txBox="1">
            <a:spLocks/>
          </p:cNvSpPr>
          <p:nvPr/>
        </p:nvSpPr>
        <p:spPr>
          <a:xfrm>
            <a:off x="11409681" y="6316118"/>
            <a:ext cx="457200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3698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D1640-2B6A-BC7D-E530-6E1ECFE5D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8AD12-2B2C-2593-5857-6443C7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Montserrat" pitchFamily="2" charset="-52"/>
              </a:rPr>
              <a:t>Побудова</a:t>
            </a:r>
            <a:r>
              <a:rPr lang="ru-RU" dirty="0">
                <a:latin typeface="Montserrat" pitchFamily="2" charset="-52"/>
              </a:rPr>
              <a:t> </a:t>
            </a:r>
            <a:r>
              <a:rPr lang="ru-RU" dirty="0" err="1">
                <a:latin typeface="Montserrat" pitchFamily="2" charset="-52"/>
              </a:rPr>
              <a:t>інтерфейсу</a:t>
            </a:r>
            <a:endParaRPr lang="uk-UA" dirty="0">
              <a:latin typeface="Montserrat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900430-31CE-819A-974B-69FB65BE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5" y="2324325"/>
            <a:ext cx="5175816" cy="40337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0063EA-1F9C-B770-8373-B4965369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05" y="2324325"/>
            <a:ext cx="4668927" cy="4033735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AC7668B-3F85-D838-E4CD-3A30971B1DAB}"/>
              </a:ext>
            </a:extLst>
          </p:cNvPr>
          <p:cNvCxnSpPr/>
          <p:nvPr/>
        </p:nvCxnSpPr>
        <p:spPr>
          <a:xfrm>
            <a:off x="5902960" y="4168740"/>
            <a:ext cx="680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1BBF68A-F03C-76E6-1EE0-0D29521F18FF}"/>
              </a:ext>
            </a:extLst>
          </p:cNvPr>
          <p:cNvSpPr txBox="1">
            <a:spLocks/>
          </p:cNvSpPr>
          <p:nvPr/>
        </p:nvSpPr>
        <p:spPr>
          <a:xfrm>
            <a:off x="11409681" y="6316118"/>
            <a:ext cx="457200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8624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E1A41-6A4F-3BC5-364E-AF6478CF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Montserrat" pitchFamily="2" charset="-52"/>
              </a:rPr>
              <a:t>Взаємодія</a:t>
            </a:r>
            <a:r>
              <a:rPr lang="ru-RU" dirty="0">
                <a:latin typeface="Montserrat" pitchFamily="2" charset="-52"/>
              </a:rPr>
              <a:t> з </a:t>
            </a:r>
            <a:r>
              <a:rPr lang="en-US" dirty="0">
                <a:latin typeface="Montserrat" pitchFamily="2" charset="-52"/>
              </a:rPr>
              <a:t>API</a:t>
            </a:r>
            <a:endParaRPr lang="uk-UA" dirty="0">
              <a:latin typeface="Montserrat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A3E5D5-F8D1-E09E-4235-EB120BD1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47976"/>
            <a:ext cx="4344861" cy="40552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C3F261-DC68-748C-8A49-A7E20A2D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0" y="2353056"/>
            <a:ext cx="6391150" cy="13314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23C7DB-586B-B656-3639-9F1216B57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160" y="3863638"/>
            <a:ext cx="6377924" cy="15922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B8A3DFA-7895-5B49-5EEB-64A0919EA912}"/>
              </a:ext>
            </a:extLst>
          </p:cNvPr>
          <p:cNvSpPr txBox="1">
            <a:spLocks/>
          </p:cNvSpPr>
          <p:nvPr/>
        </p:nvSpPr>
        <p:spPr>
          <a:xfrm>
            <a:off x="11409681" y="6316118"/>
            <a:ext cx="457200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1326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8AFD6-FA8E-6FCD-3445-E7BE52C5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Montserrat" pitchFamily="2" charset="-52"/>
              </a:rPr>
              <a:t>Висновки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DE75A1-0C85-517C-4D84-00D16F3C1C79}"/>
              </a:ext>
            </a:extLst>
          </p:cNvPr>
          <p:cNvSpPr/>
          <p:nvPr/>
        </p:nvSpPr>
        <p:spPr>
          <a:xfrm>
            <a:off x="0" y="2176781"/>
            <a:ext cx="12192000" cy="1080938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F88ED-5A5C-2E9B-EAEF-D0ADB941EB31}"/>
              </a:ext>
            </a:extLst>
          </p:cNvPr>
          <p:cNvSpPr txBox="1"/>
          <p:nvPr/>
        </p:nvSpPr>
        <p:spPr>
          <a:xfrm>
            <a:off x="308629" y="2291586"/>
            <a:ext cx="115747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dirty="0" err="1">
                <a:latin typeface="Montserrat" pitchFamily="2" charset="-52"/>
              </a:rPr>
              <a:t>Реалізовано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клієнтську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частину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вебзастосунку</a:t>
            </a:r>
            <a:r>
              <a:rPr lang="ru-RU" sz="1600" dirty="0">
                <a:latin typeface="Montserrat" pitchFamily="2" charset="-52"/>
              </a:rPr>
              <a:t> для персонального </a:t>
            </a:r>
            <a:r>
              <a:rPr lang="ru-RU" sz="1600" dirty="0" err="1">
                <a:latin typeface="Montserrat" pitchFamily="2" charset="-52"/>
              </a:rPr>
              <a:t>планування</a:t>
            </a:r>
            <a:r>
              <a:rPr lang="ru-RU" sz="1600" dirty="0">
                <a:latin typeface="Montserrat" pitchFamily="2" charset="-52"/>
              </a:rPr>
              <a:t> задач з </a:t>
            </a:r>
            <a:r>
              <a:rPr lang="ru-RU" sz="1600" dirty="0" err="1">
                <a:latin typeface="Montserrat" pitchFamily="2" charset="-52"/>
              </a:rPr>
              <a:t>елементами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гейміфікації</a:t>
            </a:r>
            <a:r>
              <a:rPr lang="ru-RU" sz="1600" dirty="0">
                <a:latin typeface="Montserrat" pitchFamily="2" charset="-52"/>
              </a:rPr>
              <a:t>. </a:t>
            </a:r>
            <a:r>
              <a:rPr lang="ru-RU" sz="1600" dirty="0" err="1">
                <a:latin typeface="Montserrat" pitchFamily="2" charset="-52"/>
              </a:rPr>
              <a:t>Інтерфейс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побудовано</a:t>
            </a:r>
            <a:r>
              <a:rPr lang="ru-RU" sz="1600" dirty="0">
                <a:latin typeface="Montserrat" pitchFamily="2" charset="-52"/>
              </a:rPr>
              <a:t> на </a:t>
            </a:r>
            <a:r>
              <a:rPr lang="ru-RU" sz="1600" dirty="0" err="1">
                <a:latin typeface="Montserrat" pitchFamily="2" charset="-52"/>
              </a:rPr>
              <a:t>основі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en-US" sz="1600" dirty="0">
                <a:latin typeface="Montserrat" pitchFamily="2" charset="-52"/>
              </a:rPr>
              <a:t>React, </a:t>
            </a:r>
            <a:r>
              <a:rPr lang="ru-RU" sz="1600" dirty="0" err="1">
                <a:latin typeface="Montserrat" pitchFamily="2" charset="-52"/>
              </a:rPr>
              <a:t>із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використанням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сучасних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бібліотек</a:t>
            </a:r>
            <a:r>
              <a:rPr lang="ru-RU" sz="1600" dirty="0">
                <a:latin typeface="Montserrat" pitchFamily="2" charset="-52"/>
              </a:rPr>
              <a:t> і </a:t>
            </a:r>
            <a:r>
              <a:rPr lang="ru-RU" sz="1600" dirty="0" err="1">
                <a:latin typeface="Montserrat" pitchFamily="2" charset="-52"/>
              </a:rPr>
              <a:t>адаптивної</a:t>
            </a:r>
            <a:r>
              <a:rPr lang="ru-RU" sz="1600" dirty="0">
                <a:latin typeface="Montserrat" pitchFamily="2" charset="-52"/>
              </a:rPr>
              <a:t> верстки. </a:t>
            </a:r>
            <a:r>
              <a:rPr lang="ru-RU" sz="1600" dirty="0" err="1">
                <a:latin typeface="Montserrat" pitchFamily="2" charset="-52"/>
              </a:rPr>
              <a:t>Забезпечено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інтеграцію</a:t>
            </a:r>
            <a:r>
              <a:rPr lang="ru-RU" sz="1600" dirty="0">
                <a:latin typeface="Montserrat" pitchFamily="2" charset="-52"/>
              </a:rPr>
              <a:t> з серверною </a:t>
            </a:r>
            <a:r>
              <a:rPr lang="ru-RU" sz="1600" dirty="0" err="1">
                <a:latin typeface="Montserrat" pitchFamily="2" charset="-52"/>
              </a:rPr>
              <a:t>частиною</a:t>
            </a:r>
            <a:r>
              <a:rPr lang="ru-RU" sz="1600" dirty="0">
                <a:latin typeface="Montserrat" pitchFamily="2" charset="-52"/>
              </a:rPr>
              <a:t> через </a:t>
            </a:r>
            <a:r>
              <a:rPr lang="en-US" sz="1600" dirty="0">
                <a:latin typeface="Montserrat" pitchFamily="2" charset="-52"/>
              </a:rPr>
              <a:t>API </a:t>
            </a:r>
            <a:r>
              <a:rPr lang="ru-RU" sz="1600" dirty="0">
                <a:latin typeface="Montserrat" pitchFamily="2" charset="-52"/>
              </a:rPr>
              <a:t>та </a:t>
            </a:r>
            <a:r>
              <a:rPr lang="ru-RU" sz="1600" dirty="0" err="1">
                <a:latin typeface="Montserrat" pitchFamily="2" charset="-52"/>
              </a:rPr>
              <a:t>автентифікацію</a:t>
            </a:r>
            <a:r>
              <a:rPr lang="ru-RU" sz="1600" dirty="0">
                <a:latin typeface="Montserrat" pitchFamily="2" charset="-52"/>
              </a:rPr>
              <a:t> через </a:t>
            </a:r>
            <a:r>
              <a:rPr lang="en-US" sz="1600" dirty="0">
                <a:latin typeface="Montserrat" pitchFamily="2" charset="-52"/>
              </a:rPr>
              <a:t>Google OAuth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3807BA-12BB-909C-3569-89C487CBE8F3}"/>
              </a:ext>
            </a:extLst>
          </p:cNvPr>
          <p:cNvSpPr/>
          <p:nvPr/>
        </p:nvSpPr>
        <p:spPr>
          <a:xfrm>
            <a:off x="0" y="3474072"/>
            <a:ext cx="12192000" cy="926873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97CF7E1-160D-24A3-1699-41F1AAE3C618}"/>
              </a:ext>
            </a:extLst>
          </p:cNvPr>
          <p:cNvSpPr/>
          <p:nvPr/>
        </p:nvSpPr>
        <p:spPr>
          <a:xfrm>
            <a:off x="0" y="4400944"/>
            <a:ext cx="12192000" cy="1995779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7817F-A1C6-EE75-6491-E0398021C5E0}"/>
              </a:ext>
            </a:extLst>
          </p:cNvPr>
          <p:cNvSpPr txBox="1"/>
          <p:nvPr/>
        </p:nvSpPr>
        <p:spPr>
          <a:xfrm>
            <a:off x="800138" y="3611959"/>
            <a:ext cx="449322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Montserrat" pitchFamily="2" charset="-52"/>
              </a:rPr>
              <a:t>Можливості</a:t>
            </a:r>
            <a:r>
              <a:rPr lang="ru-RU" b="1" dirty="0">
                <a:latin typeface="Montserrat" pitchFamily="2" charset="-52"/>
              </a:rPr>
              <a:t> практичного </a:t>
            </a:r>
            <a:r>
              <a:rPr lang="ru-RU" b="1" dirty="0" err="1">
                <a:latin typeface="Montserrat" pitchFamily="2" charset="-52"/>
              </a:rPr>
              <a:t>застосування</a:t>
            </a:r>
            <a:r>
              <a:rPr lang="ru-RU" b="1" dirty="0">
                <a:latin typeface="Montserrat" pitchFamily="2" charset="-52"/>
              </a:rPr>
              <a:t>:</a:t>
            </a:r>
          </a:p>
          <a:p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itchFamily="2" charset="-52"/>
              </a:rPr>
              <a:t>Особисте </a:t>
            </a:r>
            <a:r>
              <a:rPr lang="ru-RU" sz="1600" dirty="0" err="1">
                <a:latin typeface="Montserrat" pitchFamily="2" charset="-52"/>
              </a:rPr>
              <a:t>управління</a:t>
            </a:r>
            <a:r>
              <a:rPr lang="ru-RU" sz="1600" dirty="0">
                <a:latin typeface="Montserrat" pitchFamily="2" charset="-52"/>
              </a:rPr>
              <a:t> задачами, </a:t>
            </a:r>
            <a:r>
              <a:rPr lang="ru-RU" sz="1600" dirty="0" err="1">
                <a:latin typeface="Montserrat" pitchFamily="2" charset="-52"/>
              </a:rPr>
              <a:t>звичками</a:t>
            </a:r>
            <a:r>
              <a:rPr lang="ru-RU" sz="1600" dirty="0">
                <a:latin typeface="Montserrat" pitchFamily="2" charset="-52"/>
              </a:rPr>
              <a:t> та </a:t>
            </a:r>
            <a:r>
              <a:rPr lang="ru-RU" sz="1600" dirty="0" err="1">
                <a:latin typeface="Montserrat" pitchFamily="2" charset="-52"/>
              </a:rPr>
              <a:t>цілями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Мотиваційний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інструмент</a:t>
            </a:r>
            <a:r>
              <a:rPr lang="ru-RU" sz="1600" dirty="0">
                <a:latin typeface="Montserrat" pitchFamily="2" charset="-52"/>
              </a:rPr>
              <a:t> для </a:t>
            </a:r>
            <a:r>
              <a:rPr lang="ru-RU" sz="1600" dirty="0" err="1">
                <a:latin typeface="Montserrat" pitchFamily="2" charset="-52"/>
              </a:rPr>
              <a:t>школярів</a:t>
            </a:r>
            <a:r>
              <a:rPr lang="ru-RU" sz="1600" dirty="0">
                <a:latin typeface="Montserrat" pitchFamily="2" charset="-52"/>
              </a:rPr>
              <a:t>, </a:t>
            </a:r>
            <a:r>
              <a:rPr lang="ru-RU" sz="1600" dirty="0" err="1">
                <a:latin typeface="Montserrat" pitchFamily="2" charset="-52"/>
              </a:rPr>
              <a:t>студентів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або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працівників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Використання</a:t>
            </a:r>
            <a:r>
              <a:rPr lang="ru-RU" sz="1600" dirty="0">
                <a:latin typeface="Montserrat" pitchFamily="2" charset="-52"/>
              </a:rPr>
              <a:t> в </a:t>
            </a:r>
            <a:r>
              <a:rPr lang="ru-RU" sz="1600" dirty="0" err="1">
                <a:latin typeface="Montserrat" pitchFamily="2" charset="-52"/>
              </a:rPr>
              <a:t>освітньому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середовищі</a:t>
            </a:r>
            <a:r>
              <a:rPr lang="ru-RU" sz="1600" dirty="0">
                <a:latin typeface="Montserrat" pitchFamily="2" charset="-52"/>
              </a:rPr>
              <a:t> для </a:t>
            </a:r>
            <a:r>
              <a:rPr lang="ru-RU" sz="1600" dirty="0" err="1">
                <a:latin typeface="Montserrat" pitchFamily="2" charset="-52"/>
              </a:rPr>
              <a:t>підвищення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дисципліни</a:t>
            </a:r>
            <a:r>
              <a:rPr lang="ru-RU" sz="1600" dirty="0">
                <a:latin typeface="Montserrat" pitchFamily="2" charset="-52"/>
              </a:rPr>
              <a:t> та </a:t>
            </a:r>
            <a:r>
              <a:rPr lang="ru-RU" sz="1600" dirty="0" err="1">
                <a:latin typeface="Montserrat" pitchFamily="2" charset="-52"/>
              </a:rPr>
              <a:t>продуктивності</a:t>
            </a:r>
            <a:r>
              <a:rPr lang="ru-RU" sz="1600" dirty="0">
                <a:latin typeface="Montserrat" pitchFamily="2" charset="-52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11ACB-A23D-922C-F73A-F12A255F0263}"/>
              </a:ext>
            </a:extLst>
          </p:cNvPr>
          <p:cNvSpPr txBox="1"/>
          <p:nvPr/>
        </p:nvSpPr>
        <p:spPr>
          <a:xfrm>
            <a:off x="6370320" y="3615453"/>
            <a:ext cx="474472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Montserrat" pitchFamily="2" charset="-52"/>
              </a:rPr>
              <a:t>Подальший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розвиток</a:t>
            </a:r>
            <a:r>
              <a:rPr lang="ru-RU" b="1" dirty="0">
                <a:latin typeface="Montserrat" pitchFamily="2" charset="-52"/>
              </a:rPr>
              <a:t>:</a:t>
            </a:r>
          </a:p>
          <a:p>
            <a:endParaRPr lang="ru-RU" b="1" dirty="0">
              <a:latin typeface="Montserrat" pitchFamily="2" charset="-52"/>
            </a:endParaRPr>
          </a:p>
          <a:p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Розширення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соціальної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складової</a:t>
            </a:r>
            <a:r>
              <a:rPr lang="ru-RU" sz="1600" dirty="0">
                <a:latin typeface="Montserrat" pitchFamily="2" charset="-52"/>
              </a:rPr>
              <a:t>: </a:t>
            </a:r>
            <a:r>
              <a:rPr lang="ru-RU" sz="1600" dirty="0" err="1">
                <a:latin typeface="Montserrat" pitchFamily="2" charset="-52"/>
              </a:rPr>
              <a:t>чати</a:t>
            </a:r>
            <a:r>
              <a:rPr lang="ru-RU" sz="1600" dirty="0">
                <a:latin typeface="Montserrat" pitchFamily="2" charset="-52"/>
              </a:rPr>
              <a:t>, </a:t>
            </a:r>
            <a:r>
              <a:rPr lang="ru-RU" sz="1600" dirty="0" err="1">
                <a:latin typeface="Montserrat" pitchFamily="2" charset="-52"/>
              </a:rPr>
              <a:t>спільні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задачі</a:t>
            </a:r>
            <a:r>
              <a:rPr lang="ru-RU" sz="1600" dirty="0">
                <a:latin typeface="Montserrat" pitchFamily="2" charset="-52"/>
              </a:rPr>
              <a:t>, </a:t>
            </a:r>
            <a:r>
              <a:rPr lang="ru-RU" sz="1600" dirty="0" err="1">
                <a:latin typeface="Montserrat" pitchFamily="2" charset="-52"/>
              </a:rPr>
              <a:t>виклики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Підключення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аналітики</a:t>
            </a:r>
            <a:r>
              <a:rPr lang="ru-RU" sz="1600" dirty="0">
                <a:latin typeface="Montserrat" pitchFamily="2" charset="-52"/>
              </a:rPr>
              <a:t> на </a:t>
            </a:r>
            <a:r>
              <a:rPr lang="ru-RU" sz="1600" dirty="0" err="1">
                <a:latin typeface="Montserrat" pitchFamily="2" charset="-52"/>
              </a:rPr>
              <a:t>онові</a:t>
            </a:r>
            <a:r>
              <a:rPr lang="ru-RU" sz="1600" dirty="0">
                <a:latin typeface="Montserrat" pitchFamily="2" charset="-52"/>
              </a:rPr>
              <a:t> ШІ;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Додавання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інтеграцій</a:t>
            </a:r>
            <a:r>
              <a:rPr lang="ru-RU" sz="1600" dirty="0">
                <a:latin typeface="Montserrat" pitchFamily="2" charset="-52"/>
              </a:rPr>
              <a:t> з календарями, трекерами </a:t>
            </a:r>
            <a:r>
              <a:rPr lang="ru-RU" sz="1600" dirty="0" err="1">
                <a:latin typeface="Montserrat" pitchFamily="2" charset="-52"/>
              </a:rPr>
              <a:t>активності</a:t>
            </a:r>
            <a:r>
              <a:rPr lang="ru-RU" sz="1600" dirty="0">
                <a:latin typeface="Montserrat" pitchFamily="2" charset="-52"/>
              </a:rPr>
              <a:t>, </a:t>
            </a:r>
            <a:r>
              <a:rPr lang="en-US" sz="1600" dirty="0">
                <a:latin typeface="Montserrat" pitchFamily="2" charset="-52"/>
              </a:rPr>
              <a:t>Notion, Google Tasks </a:t>
            </a:r>
            <a:r>
              <a:rPr lang="ru-RU" sz="1600" dirty="0" err="1">
                <a:latin typeface="Montserrat" pitchFamily="2" charset="-52"/>
              </a:rPr>
              <a:t>тощо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Монетизація</a:t>
            </a:r>
            <a:r>
              <a:rPr lang="ru-RU" sz="1600" dirty="0">
                <a:latin typeface="Montserrat" pitchFamily="2" charset="-52"/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22970D-F31E-2CC0-C859-84D4EEAD7796}"/>
              </a:ext>
            </a:extLst>
          </p:cNvPr>
          <p:cNvSpPr txBox="1">
            <a:spLocks/>
          </p:cNvSpPr>
          <p:nvPr/>
        </p:nvSpPr>
        <p:spPr>
          <a:xfrm>
            <a:off x="11409681" y="6316118"/>
            <a:ext cx="457200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9111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Montserrat" pitchFamily="2" charset="-52"/>
              </a:rPr>
              <a:t>Мета роботи</a:t>
            </a:r>
            <a:endParaRPr lang="en-US" dirty="0">
              <a:latin typeface="Montserrat" pitchFamily="2" charset="-52"/>
            </a:endParaRP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FC7E4C-19D1-23CF-4FD0-9023B68B24BD}"/>
              </a:ext>
            </a:extLst>
          </p:cNvPr>
          <p:cNvSpPr txBox="1"/>
          <p:nvPr/>
        </p:nvSpPr>
        <p:spPr>
          <a:xfrm>
            <a:off x="1759912" y="2148284"/>
            <a:ext cx="9886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Montserrat" pitchFamily="2" charset="-52"/>
              </a:rPr>
              <a:t>Розробити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клієнтську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частину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вебзастосунку</a:t>
            </a:r>
            <a:r>
              <a:rPr lang="ru-RU" b="1" dirty="0">
                <a:latin typeface="Montserrat" pitchFamily="2" charset="-52"/>
              </a:rPr>
              <a:t> для </a:t>
            </a:r>
            <a:r>
              <a:rPr lang="ru-RU" b="1" dirty="0" err="1">
                <a:latin typeface="Montserrat" pitchFamily="2" charset="-52"/>
              </a:rPr>
              <a:t>управління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особистими</a:t>
            </a:r>
            <a:r>
              <a:rPr lang="ru-RU" b="1" dirty="0">
                <a:latin typeface="Montserrat" pitchFamily="2" charset="-52"/>
              </a:rPr>
              <a:t> задачами, </a:t>
            </a:r>
            <a:r>
              <a:rPr lang="ru-RU" b="1" dirty="0" err="1">
                <a:latin typeface="Montserrat" pitchFamily="2" charset="-52"/>
              </a:rPr>
              <a:t>що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поєднує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елементи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гейміфікації</a:t>
            </a:r>
            <a:r>
              <a:rPr lang="ru-RU" b="1" dirty="0">
                <a:latin typeface="Montserrat" pitchFamily="2" charset="-52"/>
              </a:rPr>
              <a:t>, </a:t>
            </a:r>
            <a:r>
              <a:rPr lang="ru-RU" b="1" dirty="0" err="1">
                <a:latin typeface="Montserrat" pitchFamily="2" charset="-52"/>
              </a:rPr>
              <a:t>аналітики</a:t>
            </a:r>
            <a:r>
              <a:rPr lang="ru-RU" b="1" dirty="0">
                <a:latin typeface="Montserrat" pitchFamily="2" charset="-52"/>
              </a:rPr>
              <a:t> та </a:t>
            </a:r>
            <a:r>
              <a:rPr lang="ru-RU" b="1" dirty="0" err="1">
                <a:latin typeface="Montserrat" pitchFamily="2" charset="-52"/>
              </a:rPr>
              <a:t>соціальної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взаємодії</a:t>
            </a:r>
            <a:r>
              <a:rPr lang="ru-RU" b="1" dirty="0">
                <a:latin typeface="Montserrat" pitchFamily="2" charset="-52"/>
              </a:rPr>
              <a:t>.</a:t>
            </a:r>
            <a:endParaRPr lang="uk-UA" b="1" dirty="0">
              <a:latin typeface="Montserrat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31CB19-BCC4-EEF4-6F8B-8F3FB5F1DBBF}"/>
              </a:ext>
            </a:extLst>
          </p:cNvPr>
          <p:cNvSpPr/>
          <p:nvPr/>
        </p:nvSpPr>
        <p:spPr>
          <a:xfrm>
            <a:off x="1759912" y="3878665"/>
            <a:ext cx="10432088" cy="2502038"/>
          </a:xfrm>
          <a:prstGeom prst="rect">
            <a:avLst/>
          </a:prstGeom>
          <a:solidFill>
            <a:srgbClr val="262626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2134C74-83DE-227E-BF4F-1A878CA0E6C6}"/>
              </a:ext>
            </a:extLst>
          </p:cNvPr>
          <p:cNvSpPr/>
          <p:nvPr/>
        </p:nvSpPr>
        <p:spPr>
          <a:xfrm>
            <a:off x="1759912" y="3255666"/>
            <a:ext cx="10432088" cy="622998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2EEFCE-936D-9D0A-C3BD-F4A3D35E75ED}"/>
              </a:ext>
            </a:extLst>
          </p:cNvPr>
          <p:cNvSpPr txBox="1"/>
          <p:nvPr/>
        </p:nvSpPr>
        <p:spPr>
          <a:xfrm>
            <a:off x="2137646" y="3385731"/>
            <a:ext cx="87908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Montserrat" pitchFamily="2" charset="-52"/>
              </a:rPr>
              <a:t>Основні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завдання</a:t>
            </a:r>
            <a:r>
              <a:rPr lang="ru-RU" b="1" dirty="0">
                <a:latin typeface="Montserrat" pitchFamily="2" charset="-52"/>
              </a:rPr>
              <a:t>:</a:t>
            </a:r>
          </a:p>
          <a:p>
            <a:endParaRPr lang="ru-RU" sz="1600" b="1" dirty="0">
              <a:latin typeface="Montserrat" pitchFamily="2" charset="-52"/>
            </a:endParaRPr>
          </a:p>
          <a:p>
            <a:endParaRPr lang="ru-RU" sz="1600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Проаналізувати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предметну</a:t>
            </a:r>
            <a:r>
              <a:rPr lang="ru-RU" sz="1600" dirty="0">
                <a:latin typeface="Montserrat" pitchFamily="2" charset="-52"/>
              </a:rPr>
              <a:t> область;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Створити</a:t>
            </a:r>
            <a:r>
              <a:rPr lang="ru-RU" sz="1600" dirty="0">
                <a:latin typeface="Montserrat" pitchFamily="2" charset="-52"/>
              </a:rPr>
              <a:t> дизайн за принципами </a:t>
            </a:r>
            <a:r>
              <a:rPr lang="en-US" sz="1600" dirty="0">
                <a:latin typeface="Montserrat" pitchFamily="2" charset="-52"/>
              </a:rPr>
              <a:t>UI/UX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Обґрунтувати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вибір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платформи</a:t>
            </a:r>
            <a:r>
              <a:rPr lang="ru-RU" sz="1600" dirty="0">
                <a:latin typeface="Montserrat" pitchFamily="2" charset="-52"/>
              </a:rPr>
              <a:t>, </a:t>
            </a:r>
            <a:r>
              <a:rPr lang="ru-RU" sz="1600" dirty="0" err="1">
                <a:latin typeface="Montserrat" pitchFamily="2" charset="-52"/>
              </a:rPr>
              <a:t>мови</a:t>
            </a:r>
            <a:r>
              <a:rPr lang="ru-RU" sz="1600" dirty="0">
                <a:latin typeface="Montserrat" pitchFamily="2" charset="-52"/>
              </a:rPr>
              <a:t> та </a:t>
            </a:r>
            <a:r>
              <a:rPr lang="ru-RU" sz="1600" dirty="0" err="1">
                <a:latin typeface="Montserrat" pitchFamily="2" charset="-52"/>
              </a:rPr>
              <a:t>бібліотек</a:t>
            </a:r>
            <a:r>
              <a:rPr lang="ru-RU" sz="1600" dirty="0">
                <a:latin typeface="Montserrat" pitchFamily="2" charset="-52"/>
              </a:rPr>
              <a:t> для </a:t>
            </a:r>
            <a:r>
              <a:rPr lang="ru-RU" sz="1600" dirty="0" err="1">
                <a:latin typeface="Montserrat" pitchFamily="2" charset="-52"/>
              </a:rPr>
              <a:t>реалізації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Спроєктувати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архітектуру</a:t>
            </a:r>
            <a:r>
              <a:rPr lang="ru-RU" sz="1600" dirty="0">
                <a:latin typeface="Montserrat" pitchFamily="2" charset="-52"/>
              </a:rPr>
              <a:t> та структуру </a:t>
            </a:r>
            <a:r>
              <a:rPr lang="ru-RU" sz="1600" dirty="0" err="1">
                <a:latin typeface="Montserrat" pitchFamily="2" charset="-52"/>
              </a:rPr>
              <a:t>клієнтської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частини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Реалізувати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інтерфейс</a:t>
            </a:r>
            <a:r>
              <a:rPr lang="ru-RU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Забезпечити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інтеграцію</a:t>
            </a:r>
            <a:r>
              <a:rPr lang="ru-RU" sz="1600" dirty="0">
                <a:latin typeface="Montserrat" pitchFamily="2" charset="-52"/>
              </a:rPr>
              <a:t> з </a:t>
            </a:r>
            <a:r>
              <a:rPr lang="en-US" sz="1600" dirty="0">
                <a:latin typeface="Montserrat" pitchFamily="2" charset="-52"/>
              </a:rPr>
              <a:t>API </a:t>
            </a:r>
            <a:r>
              <a:rPr lang="ru-RU" sz="1600" dirty="0">
                <a:latin typeface="Montserrat" pitchFamily="2" charset="-52"/>
              </a:rPr>
              <a:t>та </a:t>
            </a:r>
            <a:r>
              <a:rPr lang="ru-RU" sz="1600" dirty="0" err="1">
                <a:latin typeface="Montserrat" pitchFamily="2" charset="-52"/>
              </a:rPr>
              <a:t>зовнішніми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сервісами</a:t>
            </a:r>
            <a:r>
              <a:rPr lang="uk-UA" sz="1600" dirty="0">
                <a:latin typeface="Montserrat" pitchFamily="2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Забезпечити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якість</a:t>
            </a:r>
            <a:r>
              <a:rPr lang="ru-RU" sz="1600" dirty="0">
                <a:latin typeface="Montserrat" pitchFamily="2" charset="-52"/>
              </a:rPr>
              <a:t> і </a:t>
            </a:r>
            <a:r>
              <a:rPr lang="ru-RU" sz="1600" dirty="0" err="1">
                <a:latin typeface="Montserrat" pitchFamily="2" charset="-52"/>
              </a:rPr>
              <a:t>стабільність</a:t>
            </a:r>
            <a:r>
              <a:rPr lang="ru-RU" sz="1600" dirty="0">
                <a:latin typeface="Montserrat" pitchFamily="2" charset="-52"/>
              </a:rPr>
              <a:t> коду.</a:t>
            </a:r>
            <a:endParaRPr lang="uk-UA" sz="1600" dirty="0">
              <a:latin typeface="Montserrat" pitchFamily="2" charset="-52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4E284AE-553D-52FC-FB61-0D5A7CB53290}"/>
              </a:ext>
            </a:extLst>
          </p:cNvPr>
          <p:cNvSpPr txBox="1">
            <a:spLocks/>
          </p:cNvSpPr>
          <p:nvPr/>
        </p:nvSpPr>
        <p:spPr>
          <a:xfrm>
            <a:off x="11568111" y="6316118"/>
            <a:ext cx="298769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683944-23BC-24B0-2EA1-E6A1EACAB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452538"/>
            <a:ext cx="5157325" cy="823913"/>
          </a:xfrm>
        </p:spPr>
        <p:txBody>
          <a:bodyPr/>
          <a:lstStyle/>
          <a:p>
            <a:r>
              <a:rPr lang="uk-UA" b="1" dirty="0">
                <a:latin typeface="Montserrat" pitchFamily="2" charset="-52"/>
              </a:rPr>
              <a:t>Мета роботи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B4A0467-2052-ED7F-02CD-1DB0DB31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Montserrat" pitchFamily="2" charset="-52"/>
              </a:rPr>
              <a:t>План презентації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E7B1D0-E2CF-D2E8-487D-BCF534D6C3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321" y="3395312"/>
            <a:ext cx="5157325" cy="823913"/>
          </a:xfrm>
        </p:spPr>
        <p:txBody>
          <a:bodyPr/>
          <a:lstStyle/>
          <a:p>
            <a:r>
              <a:rPr lang="uk-UA" b="1" dirty="0">
                <a:latin typeface="Montserrat" pitchFamily="2" charset="-52"/>
              </a:rPr>
              <a:t>Аналіз предметної області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E832F5-398B-AE2C-896D-226F0C4A9F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0321" y="4338086"/>
            <a:ext cx="5157325" cy="823913"/>
          </a:xfrm>
        </p:spPr>
        <p:txBody>
          <a:bodyPr/>
          <a:lstStyle/>
          <a:p>
            <a:r>
              <a:rPr lang="en-US" b="1" dirty="0">
                <a:latin typeface="Montserrat" pitchFamily="2" charset="-52"/>
              </a:rPr>
              <a:t>UI/UX-</a:t>
            </a:r>
            <a:r>
              <a:rPr lang="ru-RU" b="1" dirty="0">
                <a:latin typeface="Montserrat" pitchFamily="2" charset="-52"/>
              </a:rPr>
              <a:t>дизайн</a:t>
            </a:r>
            <a:endParaRPr lang="uk-UA" b="1" dirty="0">
              <a:latin typeface="Montserrat" pitchFamily="2" charset="-52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04A5F67-083E-FD8B-971C-2DAF29F90C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0321" y="5280859"/>
            <a:ext cx="5157325" cy="823913"/>
          </a:xfrm>
        </p:spPr>
        <p:txBody>
          <a:bodyPr/>
          <a:lstStyle/>
          <a:p>
            <a:r>
              <a:rPr lang="uk-UA" b="1" dirty="0">
                <a:latin typeface="Montserrat" pitchFamily="2" charset="-52"/>
              </a:rPr>
              <a:t>Вибір платформи та технологій</a:t>
            </a:r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8C3303C1-21B9-BD0B-F9D5-387F6A733038}"/>
              </a:ext>
            </a:extLst>
          </p:cNvPr>
          <p:cNvSpPr txBox="1">
            <a:spLocks/>
          </p:cNvSpPr>
          <p:nvPr/>
        </p:nvSpPr>
        <p:spPr>
          <a:xfrm>
            <a:off x="5927235" y="2452538"/>
            <a:ext cx="5157325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>
                <a:latin typeface="Montserrat" pitchFamily="2" charset="-52"/>
              </a:rPr>
              <a:t>Архітектура</a:t>
            </a:r>
            <a:r>
              <a:rPr lang="ru-RU" b="1" dirty="0">
                <a:latin typeface="Montserrat" pitchFamily="2" charset="-52"/>
              </a:rPr>
              <a:t> та структура </a:t>
            </a:r>
            <a:r>
              <a:rPr lang="ru-RU" b="1" dirty="0" err="1">
                <a:latin typeface="Montserrat" pitchFamily="2" charset="-52"/>
              </a:rPr>
              <a:t>проєкту</a:t>
            </a:r>
            <a:endParaRPr lang="uk-UA" b="1" dirty="0">
              <a:latin typeface="Montserrat" pitchFamily="2" charset="-52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615078B3-5FCA-15E0-B041-6F80E0C83660}"/>
              </a:ext>
            </a:extLst>
          </p:cNvPr>
          <p:cNvSpPr txBox="1">
            <a:spLocks/>
          </p:cNvSpPr>
          <p:nvPr/>
        </p:nvSpPr>
        <p:spPr>
          <a:xfrm>
            <a:off x="5927235" y="3395312"/>
            <a:ext cx="5157325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>
                <a:latin typeface="Montserrat" pitchFamily="2" charset="-52"/>
              </a:rPr>
              <a:t>Побудова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інтерфейсу</a:t>
            </a:r>
            <a:endParaRPr lang="uk-UA" b="1" dirty="0">
              <a:latin typeface="Montserrat" pitchFamily="2" charset="-52"/>
            </a:endParaRP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485374FA-0980-5C8F-A989-D3CCE43A93D1}"/>
              </a:ext>
            </a:extLst>
          </p:cNvPr>
          <p:cNvSpPr txBox="1">
            <a:spLocks/>
          </p:cNvSpPr>
          <p:nvPr/>
        </p:nvSpPr>
        <p:spPr>
          <a:xfrm>
            <a:off x="5927235" y="4338086"/>
            <a:ext cx="5157325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>
                <a:latin typeface="Montserrat" pitchFamily="2" charset="-52"/>
              </a:rPr>
              <a:t>Взаємодія</a:t>
            </a:r>
            <a:r>
              <a:rPr lang="ru-RU" b="1" dirty="0">
                <a:latin typeface="Montserrat" pitchFamily="2" charset="-52"/>
              </a:rPr>
              <a:t> з </a:t>
            </a:r>
            <a:r>
              <a:rPr lang="en-US" b="1" dirty="0">
                <a:latin typeface="Montserrat" pitchFamily="2" charset="-52"/>
              </a:rPr>
              <a:t>API</a:t>
            </a:r>
            <a:endParaRPr lang="uk-UA" b="1" dirty="0">
              <a:latin typeface="Montserrat" pitchFamily="2" charset="-52"/>
            </a:endParaRP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29A3491C-FBA7-CBA9-FFEC-9AD30A5295D0}"/>
              </a:ext>
            </a:extLst>
          </p:cNvPr>
          <p:cNvSpPr txBox="1">
            <a:spLocks/>
          </p:cNvSpPr>
          <p:nvPr/>
        </p:nvSpPr>
        <p:spPr>
          <a:xfrm>
            <a:off x="5927235" y="5280859"/>
            <a:ext cx="5157325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>
                <a:latin typeface="Montserrat" pitchFamily="2" charset="-52"/>
              </a:rPr>
              <a:t>Висновки</a:t>
            </a:r>
            <a:endParaRPr lang="uk-UA" b="1" dirty="0">
              <a:latin typeface="Montserrat" pitchFamily="2" charset="-5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B1997B-CE2E-58F0-770A-9B6C16FDE4E5}"/>
              </a:ext>
            </a:extLst>
          </p:cNvPr>
          <p:cNvSpPr txBox="1">
            <a:spLocks/>
          </p:cNvSpPr>
          <p:nvPr/>
        </p:nvSpPr>
        <p:spPr>
          <a:xfrm>
            <a:off x="11568111" y="6316118"/>
            <a:ext cx="298769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76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ECEF4-8F45-8AC4-F47E-19321EA5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предметної області. </a:t>
            </a:r>
            <a:r>
              <a:rPr lang="en-US" dirty="0" err="1"/>
              <a:t>Habitica</a:t>
            </a:r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547EA05-772C-630C-586B-1B9174B41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9356"/>
              </p:ext>
            </p:extLst>
          </p:nvPr>
        </p:nvGraphicFramePr>
        <p:xfrm>
          <a:off x="680321" y="2454516"/>
          <a:ext cx="7720101" cy="3678162"/>
        </p:xfrm>
        <a:graphic>
          <a:graphicData uri="http://schemas.openxmlformats.org/drawingml/2006/table">
            <a:tbl>
              <a:tblPr/>
              <a:tblGrid>
                <a:gridCol w="1851864">
                  <a:extLst>
                    <a:ext uri="{9D8B030D-6E8A-4147-A177-3AD203B41FA5}">
                      <a16:colId xmlns:a16="http://schemas.microsoft.com/office/drawing/2014/main" val="3040883407"/>
                    </a:ext>
                  </a:extLst>
                </a:gridCol>
                <a:gridCol w="2853731">
                  <a:extLst>
                    <a:ext uri="{9D8B030D-6E8A-4147-A177-3AD203B41FA5}">
                      <a16:colId xmlns:a16="http://schemas.microsoft.com/office/drawing/2014/main" val="649678067"/>
                    </a:ext>
                  </a:extLst>
                </a:gridCol>
                <a:gridCol w="3014506">
                  <a:extLst>
                    <a:ext uri="{9D8B030D-6E8A-4147-A177-3AD203B41FA5}">
                      <a16:colId xmlns:a16="http://schemas.microsoft.com/office/drawing/2014/main" val="3978462612"/>
                    </a:ext>
                  </a:extLst>
                </a:gridCol>
              </a:tblGrid>
              <a:tr h="299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500" b="1" dirty="0">
                          <a:latin typeface="Montserrat" pitchFamily="2" charset="-52"/>
                        </a:rPr>
                        <a:t>Характеристика</a:t>
                      </a: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dirty="0" err="1">
                          <a:latin typeface="Montserrat" pitchFamily="2" charset="-52"/>
                        </a:rPr>
                        <a:t>Habitica</a:t>
                      </a:r>
                      <a:endParaRPr lang="en-US" sz="15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500" b="1" dirty="0" err="1">
                          <a:latin typeface="Montserrat" pitchFamily="2" charset="-52"/>
                        </a:rPr>
                        <a:t>Розроблена</a:t>
                      </a:r>
                      <a:r>
                        <a:rPr lang="ru-RU" sz="1500" b="1" dirty="0">
                          <a:latin typeface="Montserrat" pitchFamily="2" charset="-52"/>
                        </a:rPr>
                        <a:t> система</a:t>
                      </a:r>
                      <a:endParaRPr lang="ru-RU" sz="15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75813"/>
                  </a:ext>
                </a:extLst>
              </a:tr>
              <a:tr h="524834"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Основна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мета</a:t>
                      </a: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Колективна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мотивація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гейміфікація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Персональне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управління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завданнями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84663"/>
                  </a:ext>
                </a:extLst>
              </a:tr>
              <a:tr h="524834"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Соціальна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взаємодія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Групові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виклики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але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без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персональних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зв’язків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Друзі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перегляд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профілю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запити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на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додавання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64465"/>
                  </a:ext>
                </a:extLst>
              </a:tr>
              <a:tr h="749763"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Гейміфікація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Montserrat" pitchFamily="2" charset="-52"/>
                        </a:rPr>
                        <a:t>Сильна: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інвентар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еліксири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кастомізація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персонажа</a:t>
                      </a: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Обмежена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: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досягнення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подарунки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візуальні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відзнаки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315944"/>
                  </a:ext>
                </a:extLst>
              </a:tr>
              <a:tr h="749763"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Візуальний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стиль</a:t>
                      </a: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Стилізований під гру з персонажами</a:t>
                      </a: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Мінімалістичний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зручний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для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повсякденного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користування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773997"/>
                  </a:ext>
                </a:extLst>
              </a:tr>
              <a:tr h="749763"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Орієн</a:t>
                      </a:r>
                      <a:r>
                        <a:rPr lang="uk-UA" sz="1400" dirty="0" err="1">
                          <a:latin typeface="Montserrat" pitchFamily="2" charset="-52"/>
                        </a:rPr>
                        <a:t>товане</a:t>
                      </a:r>
                      <a:r>
                        <a:rPr lang="uk-UA" sz="1400" dirty="0">
                          <a:latin typeface="Montserrat" pitchFamily="2" charset="-52"/>
                        </a:rPr>
                        <a:t> на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Командна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діяльність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Індивідуальні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цілі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та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адаптивність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під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користувача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74976" marR="74976" marT="37488" marB="374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4437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8A97EFD-A718-40B0-ED5D-72A8711F89AF}"/>
              </a:ext>
            </a:extLst>
          </p:cNvPr>
          <p:cNvSpPr/>
          <p:nvPr/>
        </p:nvSpPr>
        <p:spPr>
          <a:xfrm>
            <a:off x="8661090" y="2317503"/>
            <a:ext cx="6069936" cy="3924280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Picture 2" descr="Habitica app – turn your tasks into game">
            <a:extLst>
              <a:ext uri="{FF2B5EF4-FFF2-40B4-BE49-F238E27FC236}">
                <a16:creationId xmlns:a16="http://schemas.microsoft.com/office/drawing/2014/main" id="{FD70C416-1A77-13D3-396C-AB331C63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388" y="2734526"/>
            <a:ext cx="4704537" cy="309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81161F-08CC-353E-C0E8-4B95A4B36E6B}"/>
              </a:ext>
            </a:extLst>
          </p:cNvPr>
          <p:cNvSpPr txBox="1">
            <a:spLocks/>
          </p:cNvSpPr>
          <p:nvPr/>
        </p:nvSpPr>
        <p:spPr>
          <a:xfrm>
            <a:off x="11568111" y="6316118"/>
            <a:ext cx="298769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018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C4BE4-ADDE-8A20-B22A-00D381D2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D2FB8-D930-F964-5A45-B02AEA5A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предметної області. </a:t>
            </a:r>
            <a:r>
              <a:rPr lang="en-US" dirty="0"/>
              <a:t>Trello, </a:t>
            </a:r>
            <a:r>
              <a:rPr lang="en-US" dirty="0" err="1"/>
              <a:t>ClickUp</a:t>
            </a:r>
            <a:endParaRPr lang="uk-UA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723EECB-68BA-F229-88BC-05F6D5DD11F7}"/>
              </a:ext>
            </a:extLst>
          </p:cNvPr>
          <p:cNvSpPr/>
          <p:nvPr/>
        </p:nvSpPr>
        <p:spPr>
          <a:xfrm>
            <a:off x="8661090" y="2214880"/>
            <a:ext cx="6069936" cy="4399279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9C2982F-B063-2AA3-9BF2-6DA8D2161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7783"/>
              </p:ext>
            </p:extLst>
          </p:nvPr>
        </p:nvGraphicFramePr>
        <p:xfrm>
          <a:off x="680321" y="2505912"/>
          <a:ext cx="6756795" cy="3598860"/>
        </p:xfrm>
        <a:graphic>
          <a:graphicData uri="http://schemas.openxmlformats.org/drawingml/2006/table">
            <a:tbl>
              <a:tblPr/>
              <a:tblGrid>
                <a:gridCol w="2252265">
                  <a:extLst>
                    <a:ext uri="{9D8B030D-6E8A-4147-A177-3AD203B41FA5}">
                      <a16:colId xmlns:a16="http://schemas.microsoft.com/office/drawing/2014/main" val="3232099362"/>
                    </a:ext>
                  </a:extLst>
                </a:gridCol>
                <a:gridCol w="2252265">
                  <a:extLst>
                    <a:ext uri="{9D8B030D-6E8A-4147-A177-3AD203B41FA5}">
                      <a16:colId xmlns:a16="http://schemas.microsoft.com/office/drawing/2014/main" val="1583559642"/>
                    </a:ext>
                  </a:extLst>
                </a:gridCol>
                <a:gridCol w="2252265">
                  <a:extLst>
                    <a:ext uri="{9D8B030D-6E8A-4147-A177-3AD203B41FA5}">
                      <a16:colId xmlns:a16="http://schemas.microsoft.com/office/drawing/2014/main" val="199026309"/>
                    </a:ext>
                  </a:extLst>
                </a:gridCol>
              </a:tblGrid>
              <a:tr h="599810"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Montserrat" pitchFamily="2" charset="-52"/>
                        </a:rPr>
                        <a:t>Характеристика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Montserrat" pitchFamily="2" charset="-52"/>
                        </a:rPr>
                        <a:t>Trello</a:t>
                      </a:r>
                      <a:endParaRPr lang="en-US" sz="1400" dirty="0">
                        <a:latin typeface="Montserrat" pitchFamily="2" charset="-52"/>
                      </a:endParaRP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Montserrat" pitchFamily="2" charset="-52"/>
                        </a:rPr>
                        <a:t>ClickUp</a:t>
                      </a:r>
                      <a:endParaRPr lang="en-US" sz="1400">
                        <a:latin typeface="Montserrat" pitchFamily="2" charset="-52"/>
                      </a:endParaRP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76473"/>
                  </a:ext>
                </a:extLst>
              </a:tr>
              <a:tr h="599810"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itchFamily="2" charset="-52"/>
                        </a:rPr>
                        <a:t>Основна мета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Керування проєктами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Комплексний менеджмент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09390"/>
                  </a:ext>
                </a:extLst>
              </a:tr>
              <a:tr h="599810"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itchFamily="2" charset="-52"/>
                        </a:rPr>
                        <a:t>Соціальна взаємодія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Колаборація в межах дошок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Командна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співпраця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0014"/>
                  </a:ext>
                </a:extLst>
              </a:tr>
              <a:tr h="599810"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itchFamily="2" charset="-52"/>
                        </a:rPr>
                        <a:t>Гейміфікація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Відсутня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Відсутня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99454"/>
                  </a:ext>
                </a:extLst>
              </a:tr>
              <a:tr h="599810">
                <a:tc>
                  <a:txBody>
                    <a:bodyPr/>
                    <a:lstStyle/>
                    <a:p>
                      <a:r>
                        <a:rPr lang="ru-RU" sz="1400" b="0" dirty="0" err="1">
                          <a:latin typeface="Montserrat" pitchFamily="2" charset="-52"/>
                        </a:rPr>
                        <a:t>Візуальний</a:t>
                      </a:r>
                      <a:r>
                        <a:rPr lang="ru-RU" sz="1400" b="0" dirty="0">
                          <a:latin typeface="Montserrat" pitchFamily="2" charset="-52"/>
                        </a:rPr>
                        <a:t> стиль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Канбан-дошка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Montserrat" pitchFamily="2" charset="-52"/>
                        </a:rPr>
                        <a:t>Навантажений, професійний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18675"/>
                  </a:ext>
                </a:extLst>
              </a:tr>
              <a:tr h="599810">
                <a:tc>
                  <a:txBody>
                    <a:bodyPr/>
                    <a:lstStyle/>
                    <a:p>
                      <a:r>
                        <a:rPr lang="ru-RU" sz="1400" b="0" dirty="0" err="1">
                          <a:latin typeface="Montserrat" pitchFamily="2" charset="-52"/>
                        </a:rPr>
                        <a:t>Орієнтоване</a:t>
                      </a:r>
                      <a:r>
                        <a:rPr lang="ru-RU" sz="1400" b="0" dirty="0">
                          <a:latin typeface="Montserrat" pitchFamily="2" charset="-52"/>
                        </a:rPr>
                        <a:t> на</a:t>
                      </a: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Команди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,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проєктні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групи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latin typeface="Montserrat" pitchFamily="2" charset="-52"/>
                        </a:rPr>
                        <a:t>Корпоративне</a:t>
                      </a:r>
                      <a:r>
                        <a:rPr lang="ru-RU" sz="1400" dirty="0">
                          <a:latin typeface="Montserrat" pitchFamily="2" charset="-52"/>
                        </a:rPr>
                        <a:t> </a:t>
                      </a:r>
                      <a:r>
                        <a:rPr lang="ru-RU" sz="1400" dirty="0" err="1">
                          <a:latin typeface="Montserrat" pitchFamily="2" charset="-52"/>
                        </a:rPr>
                        <a:t>середовище</a:t>
                      </a:r>
                      <a:endParaRPr lang="ru-RU" sz="1400" dirty="0">
                        <a:latin typeface="Montserrat" pitchFamily="2" charset="-52"/>
                      </a:endParaRPr>
                    </a:p>
                  </a:txBody>
                  <a:tcPr marL="85687" marR="85687" marT="42844" marB="428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55578"/>
                  </a:ext>
                </a:extLst>
              </a:tr>
            </a:tbl>
          </a:graphicData>
        </a:graphic>
      </p:graphicFrame>
      <p:pic>
        <p:nvPicPr>
          <p:cNvPr id="7172" name="Picture 4" descr="Що таке Trello і як програма допомагає в роботі Проджект менеджера -  Wizeclub Education">
            <a:extLst>
              <a:ext uri="{FF2B5EF4-FFF2-40B4-BE49-F238E27FC236}">
                <a16:creationId xmlns:a16="http://schemas.microsoft.com/office/drawing/2014/main" id="{4DD18DB9-5A81-0487-378F-BD7458420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6" t="17186" r="14751"/>
          <a:stretch/>
        </p:blipFill>
        <p:spPr bwMode="auto">
          <a:xfrm>
            <a:off x="9103360" y="2608199"/>
            <a:ext cx="3616960" cy="28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reate Your FIRST TASK in CLICKUP - ClickUp Tutorial For Beginners">
            <a:extLst>
              <a:ext uri="{FF2B5EF4-FFF2-40B4-BE49-F238E27FC236}">
                <a16:creationId xmlns:a16="http://schemas.microsoft.com/office/drawing/2014/main" id="{A30328AF-AFEC-24EA-606B-0BCAA865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360" y="4205736"/>
            <a:ext cx="3764520" cy="211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7E278-59CC-BF1D-4AB2-A854A33EC9BD}"/>
              </a:ext>
            </a:extLst>
          </p:cNvPr>
          <p:cNvSpPr txBox="1">
            <a:spLocks/>
          </p:cNvSpPr>
          <p:nvPr/>
        </p:nvSpPr>
        <p:spPr>
          <a:xfrm>
            <a:off x="11568111" y="6316118"/>
            <a:ext cx="298769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970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84AA3-6421-5398-E15B-4182C2BC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itchFamily="2" charset="-52"/>
              </a:rPr>
              <a:t>UI/UX-</a:t>
            </a:r>
            <a:r>
              <a:rPr lang="ru-RU" dirty="0">
                <a:latin typeface="Montserrat" pitchFamily="2" charset="-52"/>
              </a:rPr>
              <a:t>дизайн</a:t>
            </a:r>
            <a:endParaRPr lang="uk-UA" dirty="0">
              <a:latin typeface="Montserrat" pitchFamily="2" charset="-52"/>
            </a:endParaRPr>
          </a:p>
        </p:txBody>
      </p:sp>
      <p:pic>
        <p:nvPicPr>
          <p:cNvPr id="3" name="Рисунок 2" descr="Изображение выглядит как текст, снимок экрана, дизайн, Прямоугольн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AB33844-A125-C75C-5471-D34CF63C5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6" t="17559" r="23300" b="18445"/>
          <a:stretch/>
        </p:blipFill>
        <p:spPr bwMode="auto">
          <a:xfrm>
            <a:off x="78614" y="2334860"/>
            <a:ext cx="5408637" cy="366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AD59DE-D5B0-4C61-95D3-9B2B3519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1" t="2277"/>
          <a:stretch/>
        </p:blipFill>
        <p:spPr>
          <a:xfrm>
            <a:off x="6704751" y="2373311"/>
            <a:ext cx="5247028" cy="3590857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5DA2376-9CCC-7C0A-385A-6B445054432F}"/>
              </a:ext>
            </a:extLst>
          </p:cNvPr>
          <p:cNvCxnSpPr/>
          <p:nvPr/>
        </p:nvCxnSpPr>
        <p:spPr>
          <a:xfrm>
            <a:off x="5750560" y="4168740"/>
            <a:ext cx="680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8E18BEE-C809-466B-2997-AE7B56D60DAD}"/>
              </a:ext>
            </a:extLst>
          </p:cNvPr>
          <p:cNvSpPr txBox="1">
            <a:spLocks/>
          </p:cNvSpPr>
          <p:nvPr/>
        </p:nvSpPr>
        <p:spPr>
          <a:xfrm>
            <a:off x="11568111" y="6316118"/>
            <a:ext cx="298769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508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BE887-216A-CAD2-A9BA-20A036E2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1489A-6692-50F5-D58D-18FA1519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itchFamily="2" charset="-52"/>
              </a:rPr>
              <a:t>UI/UX-</a:t>
            </a:r>
            <a:r>
              <a:rPr lang="ru-RU" dirty="0">
                <a:latin typeface="Montserrat" pitchFamily="2" charset="-52"/>
              </a:rPr>
              <a:t>дизайн</a:t>
            </a:r>
            <a:endParaRPr lang="uk-UA" dirty="0">
              <a:latin typeface="Montserrat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CA0E62-76F8-D251-3B4F-2FA2061C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5350"/>
            <a:ext cx="6009640" cy="36067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B3C154-7F34-25E8-95D1-C231C374D4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431221"/>
            <a:ext cx="5588000" cy="347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70D2F5A-7B0D-30BF-DA85-9A2A17807105}"/>
              </a:ext>
            </a:extLst>
          </p:cNvPr>
          <p:cNvSpPr txBox="1">
            <a:spLocks/>
          </p:cNvSpPr>
          <p:nvPr/>
        </p:nvSpPr>
        <p:spPr>
          <a:xfrm>
            <a:off x="11568111" y="6316118"/>
            <a:ext cx="298769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3235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ABAE992-F5AE-369F-5380-7AF1F93FC49A}"/>
              </a:ext>
            </a:extLst>
          </p:cNvPr>
          <p:cNvSpPr/>
          <p:nvPr/>
        </p:nvSpPr>
        <p:spPr>
          <a:xfrm>
            <a:off x="0" y="4719712"/>
            <a:ext cx="4947920" cy="64314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685B1-2082-825D-705A-C6C2C37B25C2}"/>
              </a:ext>
            </a:extLst>
          </p:cNvPr>
          <p:cNvSpPr/>
          <p:nvPr/>
        </p:nvSpPr>
        <p:spPr>
          <a:xfrm>
            <a:off x="0" y="2138288"/>
            <a:ext cx="6619208" cy="64314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96952-9960-32C9-C107-C6A706C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Вибір платформи та технологій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90885-4B23-3E89-CFC7-EDFAEFB24B70}"/>
              </a:ext>
            </a:extLst>
          </p:cNvPr>
          <p:cNvSpPr txBox="1"/>
          <p:nvPr/>
        </p:nvSpPr>
        <p:spPr>
          <a:xfrm>
            <a:off x="680321" y="2296220"/>
            <a:ext cx="60960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 err="1">
                <a:latin typeface="Montserrat" pitchFamily="2" charset="-52"/>
              </a:rPr>
              <a:t>Обрана</a:t>
            </a:r>
            <a:r>
              <a:rPr lang="ru-RU" b="1" dirty="0">
                <a:latin typeface="Montserrat" pitchFamily="2" charset="-52"/>
              </a:rPr>
              <a:t> платформа: </a:t>
            </a:r>
            <a:r>
              <a:rPr lang="ru-RU" b="1" dirty="0" err="1">
                <a:latin typeface="Montserrat" pitchFamily="2" charset="-52"/>
              </a:rPr>
              <a:t>Веббраузер</a:t>
            </a:r>
            <a:endParaRPr lang="ru-RU" b="1" dirty="0">
              <a:latin typeface="Montserrat" pitchFamily="2" charset="-52"/>
            </a:endParaRPr>
          </a:p>
          <a:p>
            <a:pPr>
              <a:buNone/>
            </a:pPr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Універсальний</a:t>
            </a:r>
            <a:r>
              <a:rPr lang="ru-RU" sz="1600" dirty="0">
                <a:latin typeface="Montserrat" pitchFamily="2" charset="-52"/>
              </a:rPr>
              <a:t> доступ — з будь-</a:t>
            </a:r>
            <a:r>
              <a:rPr lang="ru-RU" sz="1600" dirty="0" err="1">
                <a:latin typeface="Montserrat" pitchFamily="2" charset="-52"/>
              </a:rPr>
              <a:t>якого</a:t>
            </a:r>
            <a:r>
              <a:rPr lang="ru-RU" sz="1600" dirty="0">
                <a:latin typeface="Montserrat" pitchFamily="2" charset="-52"/>
              </a:rPr>
              <a:t> пристрою з </a:t>
            </a:r>
            <a:r>
              <a:rPr lang="ru-RU" sz="1600" dirty="0" err="1">
                <a:latin typeface="Montserrat" pitchFamily="2" charset="-52"/>
              </a:rPr>
              <a:t>інтернетом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itchFamily="2" charset="-52"/>
              </a:rPr>
              <a:t>Не </a:t>
            </a:r>
            <a:r>
              <a:rPr lang="ru-RU" sz="1600" dirty="0" err="1">
                <a:latin typeface="Montserrat" pitchFamily="2" charset="-52"/>
              </a:rPr>
              <a:t>потребує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встановлення</a:t>
            </a:r>
            <a:r>
              <a:rPr lang="ru-RU" sz="1600" dirty="0">
                <a:latin typeface="Montserrat" pitchFamily="2" charset="-52"/>
              </a:rPr>
              <a:t> — </a:t>
            </a:r>
            <a:r>
              <a:rPr lang="ru-RU" sz="1600" dirty="0" err="1">
                <a:latin typeface="Montserrat" pitchFamily="2" charset="-52"/>
              </a:rPr>
              <a:t>достатньо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сучасного</a:t>
            </a:r>
            <a:r>
              <a:rPr lang="ru-RU" sz="1600" dirty="0">
                <a:latin typeface="Montserrat" pitchFamily="2" charset="-52"/>
              </a:rPr>
              <a:t> браузера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Зручне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оновлення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функціоналу</a:t>
            </a:r>
            <a:r>
              <a:rPr lang="ru-RU" sz="1600" dirty="0">
                <a:latin typeface="Montserrat" pitchFamily="2" charset="-52"/>
              </a:rPr>
              <a:t> в реальному </a:t>
            </a:r>
            <a:r>
              <a:rPr lang="ru-RU" sz="1600" dirty="0" err="1">
                <a:latin typeface="Montserrat" pitchFamily="2" charset="-52"/>
              </a:rPr>
              <a:t>часі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itchFamily="2" charset="-52"/>
              </a:rPr>
              <a:t>Простота у </a:t>
            </a:r>
            <a:r>
              <a:rPr lang="ru-RU" sz="1600" dirty="0" err="1">
                <a:latin typeface="Montserrat" pitchFamily="2" charset="-52"/>
              </a:rPr>
              <a:t>розгортанні</a:t>
            </a:r>
            <a:r>
              <a:rPr lang="ru-RU" sz="1600" dirty="0">
                <a:latin typeface="Montserrat" pitchFamily="2" charset="-52"/>
              </a:rPr>
              <a:t> та </a:t>
            </a:r>
            <a:r>
              <a:rPr lang="ru-RU" sz="1600" dirty="0" err="1">
                <a:latin typeface="Montserrat" pitchFamily="2" charset="-52"/>
              </a:rPr>
              <a:t>масштабуванні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застосунку</a:t>
            </a:r>
            <a:endParaRPr lang="ru-RU" sz="1600" dirty="0">
              <a:latin typeface="Montserrat" pitchFamily="2" charset="-52"/>
            </a:endParaRPr>
          </a:p>
          <a:p>
            <a:pPr>
              <a:buNone/>
            </a:pPr>
            <a:endParaRPr lang="ru-RU" dirty="0">
              <a:latin typeface="Montserrat" pitchFamily="2" charset="-52"/>
            </a:endParaRPr>
          </a:p>
          <a:p>
            <a:r>
              <a:rPr lang="ru-RU" b="1" dirty="0" err="1">
                <a:latin typeface="Montserrat" pitchFamily="2" charset="-52"/>
              </a:rPr>
              <a:t>Переваги</a:t>
            </a:r>
            <a:r>
              <a:rPr lang="ru-RU" b="1" dirty="0">
                <a:latin typeface="Montserrat" pitchFamily="2" charset="-52"/>
              </a:rPr>
              <a:t> для </a:t>
            </a:r>
            <a:r>
              <a:rPr lang="ru-RU" b="1" dirty="0" err="1">
                <a:latin typeface="Montserrat" pitchFamily="2" charset="-52"/>
              </a:rPr>
              <a:t>користувача</a:t>
            </a:r>
            <a:endParaRPr lang="ru-RU" b="1" dirty="0">
              <a:latin typeface="Montserrat" pitchFamily="2" charset="-52"/>
            </a:endParaRPr>
          </a:p>
          <a:p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Миттєвий</a:t>
            </a:r>
            <a:r>
              <a:rPr lang="ru-RU" sz="1600" dirty="0">
                <a:latin typeface="Montserrat" pitchFamily="2" charset="-52"/>
              </a:rPr>
              <a:t> доступ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Підтримка</a:t>
            </a:r>
            <a:r>
              <a:rPr lang="ru-RU" sz="1600" dirty="0">
                <a:latin typeface="Montserrat" pitchFamily="2" charset="-52"/>
              </a:rPr>
              <a:t> адаптивного </a:t>
            </a:r>
            <a:r>
              <a:rPr lang="ru-RU" sz="1600" dirty="0" err="1">
                <a:latin typeface="Montserrat" pitchFamily="2" charset="-52"/>
              </a:rPr>
              <a:t>інтерфейсу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Незалежність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від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операційної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системи</a:t>
            </a:r>
            <a:endParaRPr lang="ru-RU" sz="1600" dirty="0">
              <a:latin typeface="Montserrat" pitchFamily="2" charset="-52"/>
            </a:endParaRPr>
          </a:p>
        </p:txBody>
      </p:sp>
      <p:pic>
        <p:nvPicPr>
          <p:cNvPr id="2050" name="Picture 2" descr="Google Chrome — Википедия">
            <a:extLst>
              <a:ext uri="{FF2B5EF4-FFF2-40B4-BE49-F238E27FC236}">
                <a16:creationId xmlns:a16="http://schemas.microsoft.com/office/drawing/2014/main" id="{5F5C544D-0839-B174-18C7-B739FE92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97" y="2364739"/>
            <a:ext cx="1483043" cy="148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zilla Firefox — Вікіпедія">
            <a:extLst>
              <a:ext uri="{FF2B5EF4-FFF2-40B4-BE49-F238E27FC236}">
                <a16:creationId xmlns:a16="http://schemas.microsoft.com/office/drawing/2014/main" id="{5238C1BF-FDEB-F7A5-C320-FD6954A68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62" y="2364739"/>
            <a:ext cx="1656079" cy="16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Edge — Вікіпедія">
            <a:extLst>
              <a:ext uri="{FF2B5EF4-FFF2-40B4-BE49-F238E27FC236}">
                <a16:creationId xmlns:a16="http://schemas.microsoft.com/office/drawing/2014/main" id="{99011C49-1952-1D11-9C02-A911A594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6889" l="3556" r="97778">
                        <a14:foregroundMark x1="8000" y1="37778" x2="10222" y2="41778"/>
                        <a14:foregroundMark x1="6222" y1="42667" x2="3556" y2="43111"/>
                        <a14:foregroundMark x1="32000" y1="24000" x2="49778" y2="19111"/>
                        <a14:foregroundMark x1="49778" y1="19111" x2="90667" y2="33333"/>
                        <a14:foregroundMark x1="90667" y1="33333" x2="69333" y2="23111"/>
                        <a14:foregroundMark x1="90667" y1="32889" x2="72889" y2="52444"/>
                        <a14:foregroundMark x1="72889" y1="52444" x2="72444" y2="37778"/>
                        <a14:foregroundMark x1="91556" y1="47556" x2="77333" y2="58222"/>
                        <a14:foregroundMark x1="94667" y1="46222" x2="89778" y2="48000"/>
                        <a14:foregroundMark x1="62667" y1="12444" x2="60000" y2="8889"/>
                        <a14:foregroundMark x1="55556" y1="4444" x2="55556" y2="8889"/>
                        <a14:foregroundMark x1="24889" y1="64444" x2="49778" y2="84444"/>
                        <a14:foregroundMark x1="49778" y1="84444" x2="71556" y2="89333"/>
                        <a14:foregroundMark x1="71556" y1="89333" x2="74667" y2="84444"/>
                        <a14:foregroundMark x1="22667" y1="79111" x2="45333" y2="90222"/>
                        <a14:foregroundMark x1="47111" y1="93778" x2="45778" y2="97333"/>
                        <a14:foregroundMark x1="95556" y1="47556" x2="97778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30" y="4719712"/>
            <a:ext cx="1483043" cy="148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afari — Википедия">
            <a:extLst>
              <a:ext uri="{FF2B5EF4-FFF2-40B4-BE49-F238E27FC236}">
                <a16:creationId xmlns:a16="http://schemas.microsoft.com/office/drawing/2014/main" id="{4B277C47-48F7-C7FB-3CAA-6841F84E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860" y="4851843"/>
            <a:ext cx="1200007" cy="11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Opera — Википедия">
            <a:extLst>
              <a:ext uri="{FF2B5EF4-FFF2-40B4-BE49-F238E27FC236}">
                <a16:creationId xmlns:a16="http://schemas.microsoft.com/office/drawing/2014/main" id="{8B45BB47-8AF2-96DC-C403-F55924A3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17" y="4199666"/>
            <a:ext cx="1304354" cy="130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7FB1877-C916-619A-72DD-B0BC4E7A7825}"/>
              </a:ext>
            </a:extLst>
          </p:cNvPr>
          <p:cNvSpPr txBox="1">
            <a:spLocks/>
          </p:cNvSpPr>
          <p:nvPr/>
        </p:nvSpPr>
        <p:spPr>
          <a:xfrm>
            <a:off x="11568111" y="6316118"/>
            <a:ext cx="298769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5549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F9EC97-6408-B5C8-81C8-FE8A46532321}"/>
              </a:ext>
            </a:extLst>
          </p:cNvPr>
          <p:cNvSpPr/>
          <p:nvPr/>
        </p:nvSpPr>
        <p:spPr>
          <a:xfrm>
            <a:off x="0" y="5146421"/>
            <a:ext cx="3190240" cy="518412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49B4D5-1995-3D92-CD77-38E38AE8DDF0}"/>
              </a:ext>
            </a:extLst>
          </p:cNvPr>
          <p:cNvSpPr/>
          <p:nvPr/>
        </p:nvSpPr>
        <p:spPr>
          <a:xfrm>
            <a:off x="6726" y="3921761"/>
            <a:ext cx="4947920" cy="518412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C6E060-6043-75CC-0186-0B6F1CC8721D}"/>
              </a:ext>
            </a:extLst>
          </p:cNvPr>
          <p:cNvSpPr/>
          <p:nvPr/>
        </p:nvSpPr>
        <p:spPr>
          <a:xfrm>
            <a:off x="0" y="2158622"/>
            <a:ext cx="4947920" cy="518412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525E8-3E8C-DFB1-E61E-D46BD6F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Montserrat" pitchFamily="2" charset="-52"/>
              </a:rPr>
              <a:t>Вибір мови програмування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E5F80-C54C-9379-1B95-9039CEE6FC4C}"/>
              </a:ext>
            </a:extLst>
          </p:cNvPr>
          <p:cNvSpPr txBox="1"/>
          <p:nvPr/>
        </p:nvSpPr>
        <p:spPr>
          <a:xfrm>
            <a:off x="680321" y="2299960"/>
            <a:ext cx="60960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Montserrat" pitchFamily="2" charset="-52"/>
              </a:rPr>
              <a:t>Обрана</a:t>
            </a:r>
            <a:r>
              <a:rPr lang="ru-RU" b="1" dirty="0">
                <a:latin typeface="Montserrat" pitchFamily="2" charset="-52"/>
              </a:rPr>
              <a:t> мова: </a:t>
            </a:r>
            <a:r>
              <a:rPr lang="en-US" b="1" dirty="0">
                <a:latin typeface="Montserrat" pitchFamily="2" charset="-52"/>
              </a:rPr>
              <a:t>JavaScript</a:t>
            </a:r>
            <a:endParaRPr lang="uk-UA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Основна</a:t>
            </a:r>
            <a:r>
              <a:rPr lang="ru-RU" sz="1600" dirty="0">
                <a:latin typeface="Montserrat" pitchFamily="2" charset="-52"/>
              </a:rPr>
              <a:t> мова </a:t>
            </a:r>
            <a:r>
              <a:rPr lang="ru-RU" sz="1600" dirty="0" err="1">
                <a:latin typeface="Montserrat" pitchFamily="2" charset="-52"/>
              </a:rPr>
              <a:t>клієнтської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частини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вебзастосунків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Підтримка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всіма</a:t>
            </a:r>
            <a:r>
              <a:rPr lang="ru-RU" sz="1600" dirty="0">
                <a:latin typeface="Montserrat" pitchFamily="2" charset="-52"/>
              </a:rPr>
              <a:t> браузерами без </a:t>
            </a:r>
            <a:r>
              <a:rPr lang="ru-RU" sz="1600" dirty="0" err="1">
                <a:latin typeface="Montserrat" pitchFamily="2" charset="-52"/>
              </a:rPr>
              <a:t>додаткових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модулів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Величезна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екосистема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бібліотек</a:t>
            </a:r>
            <a:r>
              <a:rPr lang="ru-RU" sz="1600" dirty="0">
                <a:latin typeface="Montserrat" pitchFamily="2" charset="-52"/>
              </a:rPr>
              <a:t> (</a:t>
            </a:r>
            <a:r>
              <a:rPr lang="en-US" sz="1600" dirty="0">
                <a:latin typeface="Montserrat" pitchFamily="2" charset="-52"/>
              </a:rPr>
              <a:t>React, </a:t>
            </a:r>
            <a:r>
              <a:rPr lang="en-US" sz="1600" dirty="0" err="1">
                <a:latin typeface="Montserrat" pitchFamily="2" charset="-52"/>
              </a:rPr>
              <a:t>ESLint</a:t>
            </a:r>
            <a:r>
              <a:rPr lang="en-US" sz="1600" dirty="0">
                <a:latin typeface="Montserrat" pitchFamily="2" charset="-52"/>
              </a:rPr>
              <a:t>, Recharts </a:t>
            </a:r>
            <a:r>
              <a:rPr lang="ru-RU" sz="1600" dirty="0" err="1">
                <a:latin typeface="Montserrat" pitchFamily="2" charset="-52"/>
              </a:rPr>
              <a:t>тощо</a:t>
            </a:r>
            <a:r>
              <a:rPr lang="ru-RU" sz="1600" dirty="0">
                <a:latin typeface="Montserrat" pitchFamily="2" charset="-5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Montserrat" pitchFamily="2" charset="-52"/>
            </a:endParaRPr>
          </a:p>
          <a:p>
            <a:r>
              <a:rPr lang="ru-RU" b="1" dirty="0" err="1">
                <a:latin typeface="Montserrat" pitchFamily="2" charset="-52"/>
              </a:rPr>
              <a:t>Переваги</a:t>
            </a:r>
            <a:r>
              <a:rPr lang="ru-RU" b="1" dirty="0">
                <a:latin typeface="Montserrat" pitchFamily="2" charset="-52"/>
              </a:rPr>
              <a:t> </a:t>
            </a:r>
            <a:r>
              <a:rPr lang="ru-RU" b="1" dirty="0" err="1">
                <a:latin typeface="Montserrat" pitchFamily="2" charset="-52"/>
              </a:rPr>
              <a:t>використання</a:t>
            </a:r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Montserrat" pitchFamily="2" charset="-52"/>
              </a:rPr>
              <a:t>Гнучкість</a:t>
            </a:r>
            <a:r>
              <a:rPr lang="ru-RU" sz="1600" dirty="0">
                <a:latin typeface="Montserrat" pitchFamily="2" charset="-52"/>
              </a:rPr>
              <a:t> та </a:t>
            </a:r>
            <a:r>
              <a:rPr lang="ru-RU" sz="1600" dirty="0" err="1">
                <a:latin typeface="Montserrat" pitchFamily="2" charset="-52"/>
              </a:rPr>
              <a:t>інтерактивність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інтерфейсу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itchFamily="2" charset="-52"/>
              </a:rPr>
              <a:t>Активна </a:t>
            </a:r>
            <a:r>
              <a:rPr lang="ru-RU" sz="1600" dirty="0" err="1">
                <a:latin typeface="Montserrat" pitchFamily="2" charset="-52"/>
              </a:rPr>
              <a:t>спільнота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розробників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itchFamily="2" charset="-52"/>
              </a:rPr>
              <a:t>Простота </a:t>
            </a:r>
            <a:r>
              <a:rPr lang="ru-RU" sz="1600" dirty="0" err="1">
                <a:latin typeface="Montserrat" pitchFamily="2" charset="-52"/>
              </a:rPr>
              <a:t>інтеграції</a:t>
            </a:r>
            <a:r>
              <a:rPr lang="ru-RU" sz="1600" dirty="0">
                <a:latin typeface="Montserrat" pitchFamily="2" charset="-52"/>
              </a:rPr>
              <a:t> з </a:t>
            </a:r>
            <a:r>
              <a:rPr lang="en-US" sz="1600" dirty="0">
                <a:latin typeface="Montserrat" pitchFamily="2" charset="-52"/>
              </a:rPr>
              <a:t>API </a:t>
            </a:r>
            <a:r>
              <a:rPr lang="ru-RU" sz="1600" dirty="0">
                <a:latin typeface="Montserrat" pitchFamily="2" charset="-52"/>
              </a:rPr>
              <a:t>та </a:t>
            </a:r>
            <a:r>
              <a:rPr lang="ru-RU" sz="1600" dirty="0" err="1">
                <a:latin typeface="Montserrat" pitchFamily="2" charset="-52"/>
              </a:rPr>
              <a:t>зовнішніми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сервісами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Montserrat" pitchFamily="2" charset="-52"/>
            </a:endParaRPr>
          </a:p>
          <a:p>
            <a:r>
              <a:rPr lang="ru-RU" b="1" dirty="0" err="1">
                <a:latin typeface="Montserrat" pitchFamily="2" charset="-52"/>
              </a:rPr>
              <a:t>Порівняння</a:t>
            </a:r>
            <a:endParaRPr lang="ru-RU" b="1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-52"/>
              </a:rPr>
              <a:t>TypeScript — </a:t>
            </a:r>
            <a:r>
              <a:rPr lang="ru-RU" sz="1600" dirty="0" err="1">
                <a:latin typeface="Montserrat" pitchFamily="2" charset="-52"/>
              </a:rPr>
              <a:t>складніший</a:t>
            </a:r>
            <a:r>
              <a:rPr lang="ru-RU" sz="1600" dirty="0">
                <a:latin typeface="Montserrat" pitchFamily="2" charset="-52"/>
              </a:rPr>
              <a:t> для </a:t>
            </a:r>
            <a:r>
              <a:rPr lang="ru-RU" sz="1600" dirty="0" err="1">
                <a:latin typeface="Montserrat" pitchFamily="2" charset="-52"/>
              </a:rPr>
              <a:t>початківців</a:t>
            </a:r>
            <a:endParaRPr lang="ru-RU" sz="16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-52"/>
              </a:rPr>
              <a:t>Python, Java — </a:t>
            </a:r>
            <a:r>
              <a:rPr lang="ru-RU" sz="1600" dirty="0">
                <a:latin typeface="Montserrat" pitchFamily="2" charset="-52"/>
              </a:rPr>
              <a:t>не </a:t>
            </a:r>
            <a:r>
              <a:rPr lang="ru-RU" sz="1600" dirty="0" err="1">
                <a:latin typeface="Montserrat" pitchFamily="2" charset="-52"/>
              </a:rPr>
              <a:t>підтримуються</a:t>
            </a:r>
            <a:r>
              <a:rPr lang="ru-RU" sz="1600" dirty="0">
                <a:latin typeface="Montserrat" pitchFamily="2" charset="-52"/>
              </a:rPr>
              <a:t> </a:t>
            </a:r>
            <a:r>
              <a:rPr lang="ru-RU" sz="1600" dirty="0" err="1">
                <a:latin typeface="Montserrat" pitchFamily="2" charset="-52"/>
              </a:rPr>
              <a:t>напряму</a:t>
            </a:r>
            <a:r>
              <a:rPr lang="ru-RU" sz="1600" dirty="0">
                <a:latin typeface="Montserrat" pitchFamily="2" charset="-52"/>
              </a:rPr>
              <a:t> в </a:t>
            </a:r>
            <a:r>
              <a:rPr lang="ru-RU" sz="1600" dirty="0" err="1">
                <a:latin typeface="Montserrat" pitchFamily="2" charset="-52"/>
              </a:rPr>
              <a:t>браузері</a:t>
            </a:r>
            <a:endParaRPr lang="ru-RU" sz="1600" dirty="0">
              <a:latin typeface="Montserrat" pitchFamily="2" charset="-52"/>
            </a:endParaRPr>
          </a:p>
        </p:txBody>
      </p:sp>
      <p:pic>
        <p:nvPicPr>
          <p:cNvPr id="3074" name="Picture 2" descr="JavaScript — Википедия">
            <a:extLst>
              <a:ext uri="{FF2B5EF4-FFF2-40B4-BE49-F238E27FC236}">
                <a16:creationId xmlns:a16="http://schemas.microsoft.com/office/drawing/2014/main" id="{20FB67BC-2918-AE1D-26E3-51541A7F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60" y="2299960"/>
            <a:ext cx="1672599" cy="16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ypeScript — Википедия">
            <a:extLst>
              <a:ext uri="{FF2B5EF4-FFF2-40B4-BE49-F238E27FC236}">
                <a16:creationId xmlns:a16="http://schemas.microsoft.com/office/drawing/2014/main" id="{9C3AEA52-A8A8-D62F-46DE-A18EDFE7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378" y="4583171"/>
            <a:ext cx="1521601" cy="15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thon (programming language) - Wikipedia">
            <a:extLst>
              <a:ext uri="{FF2B5EF4-FFF2-40B4-BE49-F238E27FC236}">
                <a16:creationId xmlns:a16="http://schemas.microsoft.com/office/drawing/2014/main" id="{64EF1CB7-8258-004C-C308-8C9CDEC8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880" y="4038315"/>
            <a:ext cx="1795835" cy="197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7DE000-3800-1DED-6016-3680D03A2B2F}"/>
              </a:ext>
            </a:extLst>
          </p:cNvPr>
          <p:cNvSpPr txBox="1">
            <a:spLocks/>
          </p:cNvSpPr>
          <p:nvPr/>
        </p:nvSpPr>
        <p:spPr>
          <a:xfrm>
            <a:off x="11568111" y="6316118"/>
            <a:ext cx="298769" cy="381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000" b="0" dirty="0">
                <a:latin typeface="Montserrat" pitchFamily="2" charset="-5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6440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412</TotalTime>
  <Words>897</Words>
  <Application>Microsoft Office PowerPoint</Application>
  <PresentationFormat>Широкоэкранный</PresentationFormat>
  <Paragraphs>200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Montserrat</vt:lpstr>
      <vt:lpstr>Segoe UI</vt:lpstr>
      <vt:lpstr>Trebuchet MS</vt:lpstr>
      <vt:lpstr>Берлин</vt:lpstr>
      <vt:lpstr>Кваліфікаційна робота бакалавра</vt:lpstr>
      <vt:lpstr>Мета роботи</vt:lpstr>
      <vt:lpstr>План презентації</vt:lpstr>
      <vt:lpstr>Аналіз предметної області. Habitica</vt:lpstr>
      <vt:lpstr>Аналіз предметної області. Trello, ClickUp</vt:lpstr>
      <vt:lpstr>UI/UX-дизайн</vt:lpstr>
      <vt:lpstr>UI/UX-дизайн</vt:lpstr>
      <vt:lpstr>Вибір платформи та технологій</vt:lpstr>
      <vt:lpstr>Вибір мови програмування</vt:lpstr>
      <vt:lpstr>Вибір основної бібліотеки. React</vt:lpstr>
      <vt:lpstr>Інші технології та інструменти</vt:lpstr>
      <vt:lpstr>Архітектура та структура проєкту </vt:lpstr>
      <vt:lpstr>Архітектура та структура проєкту </vt:lpstr>
      <vt:lpstr>Побудова інтерфейсу</vt:lpstr>
      <vt:lpstr>Побудова інтерфейсу</vt:lpstr>
      <vt:lpstr>Взаємодія з API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Дашко Надія</dc:creator>
  <cp:lastModifiedBy>Дашко Надія</cp:lastModifiedBy>
  <cp:revision>7</cp:revision>
  <dcterms:created xsi:type="dcterms:W3CDTF">2025-06-04T19:14:41Z</dcterms:created>
  <dcterms:modified xsi:type="dcterms:W3CDTF">2025-06-05T02:07:29Z</dcterms:modified>
</cp:coreProperties>
</file>