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layfair Display Bold" charset="1" panose="00000800000000000000"/>
      <p:regular r:id="rId22"/>
    </p:embeddedFont>
    <p:embeddedFont>
      <p:font typeface="Playfair Display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117561" y="6164973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39834" y="3360812"/>
            <a:ext cx="16408332" cy="90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8"/>
              </a:lnSpc>
            </a:pPr>
            <a:r>
              <a:rPr lang="en-US" b="true" sz="7361" spc="36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Комплексний курсовий проект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27736" y="6776326"/>
            <a:ext cx="5565782" cy="198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Виконала:</a:t>
            </a:r>
          </a:p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ст. гр. ПЗПІ-22-5</a:t>
            </a:r>
          </a:p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Деркач К. Ю.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421520"/>
            <a:ext cx="16230600" cy="131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599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Міністерство освіти і науки України</a:t>
            </a:r>
          </a:p>
          <a:p>
            <a:pPr algn="ctr">
              <a:lnSpc>
                <a:spcPts val="5399"/>
              </a:lnSpc>
            </a:pPr>
            <a:r>
              <a:rPr lang="en-US" b="true" sz="35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Харківський національний університет радіоелектроніки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93518" y="6776326"/>
            <a:ext cx="5565782" cy="198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Керівник: </a:t>
            </a:r>
          </a:p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ст.викл. кафедри ПІ</a:t>
            </a:r>
          </a:p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Олена Олійник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47246"/>
            <a:ext cx="16230600" cy="849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9"/>
              </a:lnSpc>
            </a:pPr>
            <a:r>
              <a:rPr lang="en-US" sz="46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Програмна система для підбору догляду за шкірою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00789"/>
            <a:ext cx="16230600" cy="751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Серверна логіка реалізована з використанням ASP.NET Core WebAPI. Основна реалізація знаходиться у відповідних</a:t>
            </a: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сервісах бізнес-логіки, які виконують обробку запитів, валідацію, трансформацію моделей та взаємодію з базою даних через репозиторії.</a:t>
            </a:r>
          </a:p>
          <a:p>
            <a:pPr algn="l">
              <a:lnSpc>
                <a:spcPts val="747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6509825" y="8580002"/>
            <a:ext cx="749475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ОПИС РОЗРОБЛЕНОГО API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67531"/>
            <a:ext cx="16230600" cy="657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 рамках розробки клієнтської частини програмної системи для догляду за шкірою значна увага була приділена створенню адаптивного та зручного веб-інт</a:t>
            </a: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ерфейсу, що забезпечує інтуїтивну взаємодію користувача з функціоналом системи. </a:t>
            </a:r>
          </a:p>
          <a:p>
            <a:pPr algn="l">
              <a:lnSpc>
                <a:spcPts val="747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6509825" y="8580002"/>
            <a:ext cx="749475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ОПИС РОЗРОБЛЕНОГО FRONT-END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849478" y="1927857"/>
            <a:ext cx="14589044" cy="6674488"/>
          </a:xfrm>
          <a:custGeom>
            <a:avLst/>
            <a:gdLst/>
            <a:ahLst/>
            <a:cxnLst/>
            <a:rect r="r" b="b" t="t" l="l"/>
            <a:pathLst>
              <a:path h="6674488" w="14589044">
                <a:moveTo>
                  <a:pt x="0" y="0"/>
                </a:moveTo>
                <a:lnTo>
                  <a:pt x="14589044" y="0"/>
                </a:lnTo>
                <a:lnTo>
                  <a:pt x="14589044" y="6674488"/>
                </a:lnTo>
                <a:lnTo>
                  <a:pt x="0" y="6674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09825" y="8580002"/>
            <a:ext cx="749475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ПРИКЛАД РЕАЛІЗАЦІЇ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613848" y="1927857"/>
            <a:ext cx="13016647" cy="6915094"/>
          </a:xfrm>
          <a:custGeom>
            <a:avLst/>
            <a:gdLst/>
            <a:ahLst/>
            <a:cxnLst/>
            <a:rect r="r" b="b" t="t" l="l"/>
            <a:pathLst>
              <a:path h="6915094" w="13016647">
                <a:moveTo>
                  <a:pt x="0" y="0"/>
                </a:moveTo>
                <a:lnTo>
                  <a:pt x="13016647" y="0"/>
                </a:lnTo>
                <a:lnTo>
                  <a:pt x="13016647" y="6915094"/>
                </a:lnTo>
                <a:lnTo>
                  <a:pt x="0" y="6915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09825" y="8580002"/>
            <a:ext cx="749475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ПРИКЛАД РЕАЛІЗАЦІЇ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504857" y="1927857"/>
            <a:ext cx="13234629" cy="6915094"/>
          </a:xfrm>
          <a:custGeom>
            <a:avLst/>
            <a:gdLst/>
            <a:ahLst/>
            <a:cxnLst/>
            <a:rect r="r" b="b" t="t" l="l"/>
            <a:pathLst>
              <a:path h="6915094" w="13234629">
                <a:moveTo>
                  <a:pt x="0" y="0"/>
                </a:moveTo>
                <a:lnTo>
                  <a:pt x="13234629" y="0"/>
                </a:lnTo>
                <a:lnTo>
                  <a:pt x="13234629" y="6915094"/>
                </a:lnTo>
                <a:lnTo>
                  <a:pt x="0" y="6915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09825" y="8580002"/>
            <a:ext cx="749475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ПРИКЛАД РЕАЛІЗАЦІЇ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25656"/>
            <a:ext cx="7787340" cy="3552974"/>
          </a:xfrm>
          <a:custGeom>
            <a:avLst/>
            <a:gdLst/>
            <a:ahLst/>
            <a:cxnLst/>
            <a:rect r="r" b="b" t="t" l="l"/>
            <a:pathLst>
              <a:path h="3552974" w="7787340">
                <a:moveTo>
                  <a:pt x="0" y="0"/>
                </a:moveTo>
                <a:lnTo>
                  <a:pt x="7787340" y="0"/>
                </a:lnTo>
                <a:lnTo>
                  <a:pt x="7787340" y="3552974"/>
                </a:lnTo>
                <a:lnTo>
                  <a:pt x="0" y="355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07676" y="4625656"/>
            <a:ext cx="7766063" cy="3552974"/>
          </a:xfrm>
          <a:custGeom>
            <a:avLst/>
            <a:gdLst/>
            <a:ahLst/>
            <a:cxnLst/>
            <a:rect r="r" b="b" t="t" l="l"/>
            <a:pathLst>
              <a:path h="3552974" w="7766063">
                <a:moveTo>
                  <a:pt x="0" y="0"/>
                </a:moveTo>
                <a:lnTo>
                  <a:pt x="7766063" y="0"/>
                </a:lnTo>
                <a:lnTo>
                  <a:pt x="7766063" y="3552974"/>
                </a:lnTo>
                <a:lnTo>
                  <a:pt x="0" y="3552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06871" y="2102170"/>
            <a:ext cx="16252429" cy="19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Інтерфейс веб-платформи інтуїтивно зрозумілий і простий у використанні.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962025"/>
            <a:ext cx="16230600" cy="63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ІНТЕРФЕЙС КОРИСТУВАЧА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70771" y="8580002"/>
            <a:ext cx="605935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76143"/>
            <a:ext cx="16230600" cy="657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Було створено програмну систему для догляду за шкірою, яка дозволяє користувачам формувати персоналізовану рутину догляду, отримувати консультації від дерматолога, блокувати небажані або алергенні продукти, а також </a:t>
            </a: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редагувати особисті доглядові продукти.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09825" y="8580002"/>
            <a:ext cx="749475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ПІДСУМКИ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70771" y="8580002"/>
            <a:ext cx="366700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2657795"/>
            <a:ext cx="15953207" cy="563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Cтворення веб-застосунку, який дозволяє користувачам формувати персоналізовану рутину догляду за шкірою, проходити онлайн-консультації з дерматологами, блокувати небажані продукти та редагувати рутину.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МЕТА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300377" y="2241710"/>
            <a:ext cx="5958923" cy="5803580"/>
          </a:xfrm>
          <a:custGeom>
            <a:avLst/>
            <a:gdLst/>
            <a:ahLst/>
            <a:cxnLst/>
            <a:rect r="r" b="b" t="t" l="l"/>
            <a:pathLst>
              <a:path h="5803580" w="5958923">
                <a:moveTo>
                  <a:pt x="0" y="0"/>
                </a:moveTo>
                <a:lnTo>
                  <a:pt x="5958923" y="0"/>
                </a:lnTo>
                <a:lnTo>
                  <a:pt x="5958923" y="5803580"/>
                </a:lnTo>
                <a:lnTo>
                  <a:pt x="0" y="580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42" t="0" r="0" b="-2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199450"/>
            <a:ext cx="9780004" cy="383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5"/>
              </a:lnSpc>
            </a:pPr>
            <a:r>
              <a:rPr lang="en-US" sz="5850" spc="2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Потреба у автоматизації персонального догляду, а також консультуванні з лікарем-дерматологом.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АКТУАЛЬНІСТЬ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0771" y="8580002"/>
            <a:ext cx="366700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342056" y="2767279"/>
            <a:ext cx="3606800" cy="3606800"/>
          </a:xfrm>
          <a:custGeom>
            <a:avLst/>
            <a:gdLst/>
            <a:ahLst/>
            <a:cxnLst/>
            <a:rect r="r" b="b" t="t" l="l"/>
            <a:pathLst>
              <a:path h="3606800" w="3606800">
                <a:moveTo>
                  <a:pt x="0" y="0"/>
                </a:moveTo>
                <a:lnTo>
                  <a:pt x="3606800" y="0"/>
                </a:lnTo>
                <a:lnTo>
                  <a:pt x="3606800" y="3606800"/>
                </a:lnTo>
                <a:lnTo>
                  <a:pt x="0" y="3606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9144" y="3517287"/>
            <a:ext cx="6045553" cy="2106784"/>
          </a:xfrm>
          <a:custGeom>
            <a:avLst/>
            <a:gdLst/>
            <a:ahLst/>
            <a:cxnLst/>
            <a:rect r="r" b="b" t="t" l="l"/>
            <a:pathLst>
              <a:path h="2106784" w="6045553">
                <a:moveTo>
                  <a:pt x="0" y="0"/>
                </a:moveTo>
                <a:lnTo>
                  <a:pt x="6045553" y="0"/>
                </a:lnTo>
                <a:lnTo>
                  <a:pt x="6045553" y="2106784"/>
                </a:lnTo>
                <a:lnTo>
                  <a:pt x="0" y="2106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05271" y="2767279"/>
            <a:ext cx="3606800" cy="3606800"/>
          </a:xfrm>
          <a:custGeom>
            <a:avLst/>
            <a:gdLst/>
            <a:ahLst/>
            <a:cxnLst/>
            <a:rect r="r" b="b" t="t" l="l"/>
            <a:pathLst>
              <a:path h="3606800" w="3606800">
                <a:moveTo>
                  <a:pt x="0" y="0"/>
                </a:moveTo>
                <a:lnTo>
                  <a:pt x="3606800" y="0"/>
                </a:lnTo>
                <a:lnTo>
                  <a:pt x="3606800" y="3606800"/>
                </a:lnTo>
                <a:lnTo>
                  <a:pt x="0" y="3606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АНАЛІЗ ІСНУЮЧИХ РІШЕНЬ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70771" y="8580002"/>
            <a:ext cx="366700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51723" y="6582740"/>
            <a:ext cx="2220397" cy="93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  <a:spcBef>
                <a:spcPct val="0"/>
              </a:spcBef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CeraVe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24288" y="6582740"/>
            <a:ext cx="5368766" cy="93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  <a:spcBef>
                <a:spcPct val="0"/>
              </a:spcBef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SkinSort Routine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96123" y="6582740"/>
            <a:ext cx="1698665" cy="93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  <a:spcBef>
                <a:spcPct val="0"/>
              </a:spcBef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Clear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70771" y="8580002"/>
            <a:ext cx="366700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2774952"/>
            <a:ext cx="16230600" cy="4689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 аналіз шкіри та створення рутини</a:t>
            </a:r>
          </a:p>
          <a:p>
            <a:pPr algn="l">
              <a:lnSpc>
                <a:spcPts val="7475"/>
              </a:lnSpc>
            </a:pPr>
          </a:p>
          <a:p>
            <a:pPr algn="l">
              <a:lnSpc>
                <a:spcPts val="7475"/>
              </a:lnSpc>
            </a:pP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 керування доглядовою рутиною</a:t>
            </a:r>
          </a:p>
          <a:p>
            <a:pPr algn="l">
              <a:lnSpc>
                <a:spcPts val="7475"/>
              </a:lnSpc>
            </a:pPr>
          </a:p>
          <a:p>
            <a:pPr algn="l">
              <a:lnSpc>
                <a:spcPts val="7475"/>
              </a:lnSpc>
            </a:pPr>
            <a:r>
              <a:rPr lang="en-US" sz="5750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 консультації з фахівцем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ПОСТАНОВКА ЗАДАЧІ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126204" y="2630368"/>
            <a:ext cx="3744567" cy="3744567"/>
          </a:xfrm>
          <a:custGeom>
            <a:avLst/>
            <a:gdLst/>
            <a:ahLst/>
            <a:cxnLst/>
            <a:rect r="r" b="b" t="t" l="l"/>
            <a:pathLst>
              <a:path h="3744567" w="3744567">
                <a:moveTo>
                  <a:pt x="0" y="0"/>
                </a:moveTo>
                <a:lnTo>
                  <a:pt x="3744567" y="0"/>
                </a:lnTo>
                <a:lnTo>
                  <a:pt x="3744567" y="3744567"/>
                </a:lnTo>
                <a:lnTo>
                  <a:pt x="0" y="3744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4414" y="2630368"/>
            <a:ext cx="4630068" cy="3744567"/>
          </a:xfrm>
          <a:custGeom>
            <a:avLst/>
            <a:gdLst/>
            <a:ahLst/>
            <a:cxnLst/>
            <a:rect r="r" b="b" t="t" l="l"/>
            <a:pathLst>
              <a:path h="3744567" w="4630068">
                <a:moveTo>
                  <a:pt x="0" y="0"/>
                </a:moveTo>
                <a:lnTo>
                  <a:pt x="4630068" y="0"/>
                </a:lnTo>
                <a:lnTo>
                  <a:pt x="4630068" y="3744567"/>
                </a:lnTo>
                <a:lnTo>
                  <a:pt x="0" y="3744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71195" y="6631655"/>
            <a:ext cx="3234109" cy="3234109"/>
          </a:xfrm>
          <a:custGeom>
            <a:avLst/>
            <a:gdLst/>
            <a:ahLst/>
            <a:cxnLst/>
            <a:rect r="r" b="b" t="t" l="l"/>
            <a:pathLst>
              <a:path h="3234109" w="3234109">
                <a:moveTo>
                  <a:pt x="0" y="0"/>
                </a:moveTo>
                <a:lnTo>
                  <a:pt x="3234109" y="0"/>
                </a:lnTo>
                <a:lnTo>
                  <a:pt x="3234109" y="3234109"/>
                </a:lnTo>
                <a:lnTo>
                  <a:pt x="0" y="3234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78767" y="6824991"/>
            <a:ext cx="2847437" cy="2847437"/>
          </a:xfrm>
          <a:custGeom>
            <a:avLst/>
            <a:gdLst/>
            <a:ahLst/>
            <a:cxnLst/>
            <a:rect r="r" b="b" t="t" l="l"/>
            <a:pathLst>
              <a:path h="2847437" w="2847437">
                <a:moveTo>
                  <a:pt x="0" y="0"/>
                </a:moveTo>
                <a:lnTo>
                  <a:pt x="2847437" y="0"/>
                </a:lnTo>
                <a:lnTo>
                  <a:pt x="2847437" y="2847437"/>
                </a:lnTo>
                <a:lnTo>
                  <a:pt x="0" y="2847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51408" y="2630368"/>
            <a:ext cx="3785185" cy="3785185"/>
          </a:xfrm>
          <a:custGeom>
            <a:avLst/>
            <a:gdLst/>
            <a:ahLst/>
            <a:cxnLst/>
            <a:rect r="r" b="b" t="t" l="l"/>
            <a:pathLst>
              <a:path h="3785185" w="3785185">
                <a:moveTo>
                  <a:pt x="0" y="0"/>
                </a:moveTo>
                <a:lnTo>
                  <a:pt x="3785184" y="0"/>
                </a:lnTo>
                <a:lnTo>
                  <a:pt x="3785184" y="3785185"/>
                </a:lnTo>
                <a:lnTo>
                  <a:pt x="0" y="37851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870771" y="8580002"/>
            <a:ext cx="363736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6871" y="952500"/>
            <a:ext cx="1623060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ВИБІР ТЕХНОЛОГІЙ РОЗРОБКИ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19950"/>
            <a:ext cx="16230600" cy="3651885"/>
          </a:xfrm>
          <a:custGeom>
            <a:avLst/>
            <a:gdLst/>
            <a:ahLst/>
            <a:cxnLst/>
            <a:rect r="r" b="b" t="t" l="l"/>
            <a:pathLst>
              <a:path h="3651885" w="16230600">
                <a:moveTo>
                  <a:pt x="0" y="0"/>
                </a:moveTo>
                <a:lnTo>
                  <a:pt x="16230600" y="0"/>
                </a:lnTo>
                <a:lnTo>
                  <a:pt x="16230600" y="3651885"/>
                </a:lnTo>
                <a:lnTo>
                  <a:pt x="0" y="3651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0771" y="8580002"/>
            <a:ext cx="366700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52500"/>
            <a:ext cx="16230600" cy="6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0"/>
              </a:lnSpc>
              <a:spcBef>
                <a:spcPct val="0"/>
              </a:spcBef>
            </a:pPr>
            <a:r>
              <a:rPr lang="en-US" b="true" sz="3914" spc="88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АРХІТЕКТУРА ПРОГРАМНОГО ЗАБЕЗПЕЧЕННЯ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957770" y="1937382"/>
            <a:ext cx="12372460" cy="8103961"/>
          </a:xfrm>
          <a:custGeom>
            <a:avLst/>
            <a:gdLst/>
            <a:ahLst/>
            <a:cxnLst/>
            <a:rect r="r" b="b" t="t" l="l"/>
            <a:pathLst>
              <a:path h="8103961" w="12372460">
                <a:moveTo>
                  <a:pt x="0" y="0"/>
                </a:moveTo>
                <a:lnTo>
                  <a:pt x="12372460" y="0"/>
                </a:lnTo>
                <a:lnTo>
                  <a:pt x="12372460" y="8103962"/>
                </a:lnTo>
                <a:lnTo>
                  <a:pt x="0" y="8103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0771" y="8580002"/>
            <a:ext cx="366700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52500"/>
            <a:ext cx="16230600" cy="6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0"/>
              </a:lnSpc>
              <a:spcBef>
                <a:spcPct val="0"/>
              </a:spcBef>
            </a:pPr>
            <a:r>
              <a:rPr lang="en-US" b="true" sz="3914" spc="88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АРХІТЕКТУРА СЕРВЕРНОЇ ЧАСТИНИ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349846" y="1937382"/>
            <a:ext cx="11588308" cy="8140786"/>
          </a:xfrm>
          <a:custGeom>
            <a:avLst/>
            <a:gdLst/>
            <a:ahLst/>
            <a:cxnLst/>
            <a:rect r="r" b="b" t="t" l="l"/>
            <a:pathLst>
              <a:path h="8140786" w="11588308">
                <a:moveTo>
                  <a:pt x="0" y="0"/>
                </a:moveTo>
                <a:lnTo>
                  <a:pt x="11588308" y="0"/>
                </a:lnTo>
                <a:lnTo>
                  <a:pt x="11588308" y="8140787"/>
                </a:lnTo>
                <a:lnTo>
                  <a:pt x="0" y="8140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0771" y="8580002"/>
            <a:ext cx="366700" cy="6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5485" spc="2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52500"/>
            <a:ext cx="16230600" cy="67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0"/>
              </a:lnSpc>
              <a:spcBef>
                <a:spcPct val="0"/>
              </a:spcBef>
            </a:pPr>
            <a:r>
              <a:rPr lang="en-US" b="true" sz="3914" spc="88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АРХІТЕКТУРА ВЕБ-ЗАСТОСУНКУ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DAGpD9bEwLg</dc:identifier>
  <dcterms:modified xsi:type="dcterms:W3CDTF">2011-08-01T06:04:30Z</dcterms:modified>
  <cp:revision>1</cp:revision>
  <dc:title>Skincare Helper</dc:title>
</cp:coreProperties>
</file>