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79" r:id="rId2"/>
    <p:sldId id="257" r:id="rId3"/>
    <p:sldId id="270" r:id="rId4"/>
    <p:sldId id="258" r:id="rId5"/>
    <p:sldId id="276" r:id="rId6"/>
    <p:sldId id="259" r:id="rId7"/>
    <p:sldId id="271" r:id="rId8"/>
    <p:sldId id="260" r:id="rId9"/>
    <p:sldId id="261" r:id="rId10"/>
    <p:sldId id="277" r:id="rId11"/>
    <p:sldId id="262" r:id="rId12"/>
    <p:sldId id="273" r:id="rId13"/>
    <p:sldId id="264" r:id="rId14"/>
    <p:sldId id="275" r:id="rId15"/>
    <p:sldId id="278" r:id="rId16"/>
    <p:sldId id="267" r:id="rId17"/>
  </p:sldIdLst>
  <p:sldSz cx="9144000" cy="5143500" type="screen16x9"/>
  <p:notesSz cx="6858000" cy="9144000"/>
  <p:embeddedFontLst>
    <p:embeddedFont>
      <p:font typeface="Economica" panose="020B0604020202020204" charset="0"/>
      <p:regular r:id="rId19"/>
      <p:bold r:id="rId20"/>
      <p:italic r:id="rId21"/>
      <p:boldItalic r:id="rId22"/>
    </p:embeddedFont>
    <p:embeddedFont>
      <p:font typeface="Open Sans" panose="020B0606030504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1013748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e16b2adad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16b2adad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9879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e16b2adad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e16b2adad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e16b2adad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e16b2adad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4108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e16b2adad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e16b2adad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e16b2adad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e16b2adad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8422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e16b2adad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e16b2adad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4990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e16b2adad1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e16b2adad1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0ddf966691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0ddf966691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0ddf966691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0ddf966691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8775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e16b2ada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16b2ada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e16b2ada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16b2ada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1095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e16b2adad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e16b2adad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e16b2adad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e16b2adad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539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e16b2adad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e16b2adad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e16b2adad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e16b2adad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r>
              <a:rPr lang="en-US"/>
              <a:t>Click to edit Master title style</a:t>
            </a:r>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r>
              <a:rPr lang="en-US"/>
              <a:t>Click to edit Master subtitle style</a:t>
            </a:r>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pPr lvl="0"/>
            <a:r>
              <a:rPr lang="en-US"/>
              <a:t>Click to edit Master text styles</a:t>
            </a: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r>
              <a:rPr lang="en-US"/>
              <a:t>Click to edit Master title style</a:t>
            </a:r>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r>
              <a:rPr lang="en-US"/>
              <a:t>Click to edit Master title style</a:t>
            </a:r>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r>
              <a:rPr lang="en-US"/>
              <a:t>Click to edit Master title style</a:t>
            </a:r>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r>
              <a:rPr lang="en-US"/>
              <a:t>Click to edit Master title style</a:t>
            </a:r>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rPr lang="en-US"/>
              <a:t>Click to edit Master title style</a:t>
            </a:r>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r>
              <a:rPr lang="en-US"/>
              <a:t>Click to edit Master title style</a:t>
            </a:r>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r>
              <a:rPr lang="en-US"/>
              <a:t>Click to edit Master subtitle style</a:t>
            </a:r>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pPr lvl="0"/>
            <a:r>
              <a:rPr lang="en-US"/>
              <a:t>Click to edit Master text styles</a:t>
            </a: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pPr lvl="0"/>
            <a:r>
              <a:rPr lang="en-US"/>
              <a:t>Click to edit Master text styles</a:t>
            </a: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uk"/>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805450" y="821300"/>
            <a:ext cx="3743842" cy="43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 sz="2400" dirty="0"/>
              <a:t>Веб-застосунок </a:t>
            </a:r>
            <a:r>
              <a:rPr lang="en-US" sz="2400" dirty="0"/>
              <a:t>MonopolyUA</a:t>
            </a:r>
            <a:endParaRPr sz="2400" dirty="0"/>
          </a:p>
        </p:txBody>
      </p:sp>
      <p:pic>
        <p:nvPicPr>
          <p:cNvPr id="64" name="Google Shape;64;p13"/>
          <p:cNvPicPr preferRelativeResize="0"/>
          <p:nvPr/>
        </p:nvPicPr>
        <p:blipFill>
          <a:blip r:embed="rId3">
            <a:alphaModFix/>
          </a:blip>
          <a:stretch>
            <a:fillRect/>
          </a:stretch>
        </p:blipFill>
        <p:spPr>
          <a:xfrm>
            <a:off x="268925" y="4359500"/>
            <a:ext cx="862250" cy="581750"/>
          </a:xfrm>
          <a:prstGeom prst="rect">
            <a:avLst/>
          </a:prstGeom>
          <a:noFill/>
          <a:ln>
            <a:noFill/>
          </a:ln>
        </p:spPr>
      </p:pic>
      <p:pic>
        <p:nvPicPr>
          <p:cNvPr id="65" name="Google Shape;65;p13"/>
          <p:cNvPicPr preferRelativeResize="0"/>
          <p:nvPr/>
        </p:nvPicPr>
        <p:blipFill>
          <a:blip r:embed="rId4">
            <a:alphaModFix/>
          </a:blip>
          <a:stretch>
            <a:fillRect/>
          </a:stretch>
        </p:blipFill>
        <p:spPr>
          <a:xfrm>
            <a:off x="204725" y="170825"/>
            <a:ext cx="2133975" cy="389775"/>
          </a:xfrm>
          <a:prstGeom prst="rect">
            <a:avLst/>
          </a:prstGeom>
          <a:noFill/>
          <a:ln>
            <a:noFill/>
          </a:ln>
        </p:spPr>
      </p:pic>
      <p:pic>
        <p:nvPicPr>
          <p:cNvPr id="66" name="Google Shape;66;p13"/>
          <p:cNvPicPr preferRelativeResize="0"/>
          <p:nvPr/>
        </p:nvPicPr>
        <p:blipFill>
          <a:blip r:embed="rId5">
            <a:alphaModFix/>
          </a:blip>
          <a:stretch>
            <a:fillRect/>
          </a:stretch>
        </p:blipFill>
        <p:spPr>
          <a:xfrm>
            <a:off x="7068504" y="170825"/>
            <a:ext cx="1924921" cy="439175"/>
          </a:xfrm>
          <a:prstGeom prst="rect">
            <a:avLst/>
          </a:prstGeom>
          <a:noFill/>
          <a:ln>
            <a:noFill/>
          </a:ln>
        </p:spPr>
      </p:pic>
      <p:sp>
        <p:nvSpPr>
          <p:cNvPr id="4" name="TextBox 3">
            <a:extLst>
              <a:ext uri="{FF2B5EF4-FFF2-40B4-BE49-F238E27FC236}">
                <a16:creationId xmlns:a16="http://schemas.microsoft.com/office/drawing/2014/main" id="{25B84498-A729-DC7A-4720-8466DAB40D11}"/>
              </a:ext>
            </a:extLst>
          </p:cNvPr>
          <p:cNvSpPr txBox="1"/>
          <p:nvPr/>
        </p:nvSpPr>
        <p:spPr>
          <a:xfrm>
            <a:off x="2670810" y="3513114"/>
            <a:ext cx="1805940" cy="738664"/>
          </a:xfrm>
          <a:prstGeom prst="rect">
            <a:avLst/>
          </a:prstGeom>
          <a:noFill/>
        </p:spPr>
        <p:txBody>
          <a:bodyPr wrap="square" rtlCol="0">
            <a:spAutoFit/>
          </a:bodyPr>
          <a:lstStyle/>
          <a:p>
            <a:r>
              <a:rPr lang="uk-UA" dirty="0">
                <a:latin typeface="Open Sans" panose="020B0606030504020204" pitchFamily="34" charset="0"/>
                <a:ea typeface="Open Sans" panose="020B0606030504020204" pitchFamily="34" charset="0"/>
                <a:cs typeface="Open Sans" panose="020B0606030504020204" pitchFamily="34" charset="0"/>
              </a:rPr>
              <a:t>Виконав:</a:t>
            </a:r>
          </a:p>
          <a:p>
            <a:r>
              <a:rPr lang="uk-UA" dirty="0">
                <a:latin typeface="Open Sans" panose="020B0606030504020204" pitchFamily="34" charset="0"/>
                <a:ea typeface="Open Sans" panose="020B0606030504020204" pitchFamily="34" charset="0"/>
                <a:cs typeface="Open Sans" panose="020B0606030504020204" pitchFamily="34" charset="0"/>
              </a:rPr>
              <a:t>ст. гр. ПЗПІ-22-6</a:t>
            </a:r>
          </a:p>
          <a:p>
            <a:r>
              <a:rPr lang="uk-UA" dirty="0">
                <a:latin typeface="Open Sans" panose="020B0606030504020204" pitchFamily="34" charset="0"/>
                <a:ea typeface="Open Sans" panose="020B0606030504020204" pitchFamily="34" charset="0"/>
                <a:cs typeface="Open Sans" panose="020B0606030504020204" pitchFamily="34" charset="0"/>
              </a:rPr>
              <a:t>Шараєв Б. О.</a:t>
            </a:r>
            <a:endParaRPr lang="ru-RU"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A9CC10E9-3DD1-7EB5-B0C8-D5E85EFE58E7}"/>
              </a:ext>
            </a:extLst>
          </p:cNvPr>
          <p:cNvSpPr txBox="1"/>
          <p:nvPr/>
        </p:nvSpPr>
        <p:spPr>
          <a:xfrm>
            <a:off x="4881255" y="3513114"/>
            <a:ext cx="1805940" cy="738664"/>
          </a:xfrm>
          <a:prstGeom prst="rect">
            <a:avLst/>
          </a:prstGeom>
          <a:noFill/>
        </p:spPr>
        <p:txBody>
          <a:bodyPr wrap="square" rtlCol="0">
            <a:spAutoFit/>
          </a:bodyPr>
          <a:lstStyle/>
          <a:p>
            <a:r>
              <a:rPr lang="uk-UA" dirty="0">
                <a:latin typeface="Open Sans" panose="020B0606030504020204" pitchFamily="34" charset="0"/>
                <a:ea typeface="Open Sans" panose="020B0606030504020204" pitchFamily="34" charset="0"/>
                <a:cs typeface="Open Sans" panose="020B0606030504020204" pitchFamily="34" charset="0"/>
              </a:rPr>
              <a:t>Керівник:</a:t>
            </a:r>
          </a:p>
          <a:p>
            <a:r>
              <a:rPr lang="uk-UA" dirty="0">
                <a:latin typeface="Open Sans" panose="020B0606030504020204" pitchFamily="34" charset="0"/>
                <a:ea typeface="Open Sans" panose="020B0606030504020204" pitchFamily="34" charset="0"/>
                <a:cs typeface="Open Sans" panose="020B0606030504020204" pitchFamily="34" charset="0"/>
              </a:rPr>
              <a:t>ст. вик. каф. ПІ</a:t>
            </a:r>
          </a:p>
          <a:p>
            <a:r>
              <a:rPr lang="uk-UA" dirty="0">
                <a:latin typeface="Open Sans" panose="020B0606030504020204" pitchFamily="34" charset="0"/>
                <a:ea typeface="Open Sans" panose="020B0606030504020204" pitchFamily="34" charset="0"/>
                <a:cs typeface="Open Sans" panose="020B0606030504020204" pitchFamily="34" charset="0"/>
              </a:rPr>
              <a:t>Онищенко К. Г.</a:t>
            </a:r>
            <a:endParaRPr lang="ru-RU"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D63274C6-2731-6CA0-5B8D-74E790EA06EE}"/>
              </a:ext>
            </a:extLst>
          </p:cNvPr>
          <p:cNvSpPr txBox="1"/>
          <p:nvPr/>
        </p:nvSpPr>
        <p:spPr>
          <a:xfrm>
            <a:off x="3573780" y="4730617"/>
            <a:ext cx="1996440" cy="307777"/>
          </a:xfrm>
          <a:prstGeom prst="rect">
            <a:avLst/>
          </a:prstGeom>
          <a:noFill/>
        </p:spPr>
        <p:txBody>
          <a:bodyPr wrap="square" rtlCol="0">
            <a:spAutoFit/>
          </a:bodyPr>
          <a:lstStyle/>
          <a:p>
            <a:r>
              <a:rPr lang="uk-UA" dirty="0"/>
              <a:t>09 червня 2025 року</a:t>
            </a: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268925" y="114300"/>
            <a:ext cx="8793367" cy="1066659"/>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uk" sz="3200" dirty="0"/>
              <a:t>Архітектура створенного програмного забезпечення</a:t>
            </a:r>
            <a:endParaRPr sz="3200" dirty="0"/>
          </a:p>
        </p:txBody>
      </p:sp>
      <p:pic>
        <p:nvPicPr>
          <p:cNvPr id="101" name="Google Shape;101;p18"/>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12A55726-B906-08A2-C43F-1B00FCF5F354}"/>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10</a:t>
            </a:fld>
            <a:endParaRPr lang="uk-UA" dirty="0"/>
          </a:p>
        </p:txBody>
      </p:sp>
      <p:sp>
        <p:nvSpPr>
          <p:cNvPr id="6" name="Google Shape;93;p17">
            <a:extLst>
              <a:ext uri="{FF2B5EF4-FFF2-40B4-BE49-F238E27FC236}">
                <a16:creationId xmlns:a16="http://schemas.microsoft.com/office/drawing/2014/main" id="{4394ED94-675C-47B8-9DFD-7B2EF3E8F858}"/>
              </a:ext>
            </a:extLst>
          </p:cNvPr>
          <p:cNvSpPr txBox="1">
            <a:spLocks noGrp="1"/>
          </p:cNvSpPr>
          <p:nvPr>
            <p:ph type="body" idx="1"/>
          </p:nvPr>
        </p:nvSpPr>
        <p:spPr>
          <a:xfrm>
            <a:off x="268924" y="1180959"/>
            <a:ext cx="8793367" cy="4550093"/>
          </a:xfrm>
          <a:prstGeom prst="rect">
            <a:avLst/>
          </a:prstGeom>
        </p:spPr>
        <p:txBody>
          <a:bodyPr spcFirstLastPara="1" wrap="square" lIns="91425" tIns="91425" rIns="91425" bIns="91425" anchor="t" anchorCtr="0">
            <a:noAutofit/>
          </a:bodyPr>
          <a:lstStyle/>
          <a:p>
            <a:pPr marL="0" lvl="0" indent="0" algn="just" rtl="0">
              <a:spcAft>
                <a:spcPts val="0"/>
              </a:spcAft>
              <a:buNone/>
            </a:pPr>
            <a:r>
              <a:rPr lang="uk-UA" sz="1600" dirty="0">
                <a:latin typeface="Open Sans" panose="020B0606030504020204" pitchFamily="34" charset="0"/>
                <a:ea typeface="Open Sans" panose="020B0606030504020204" pitchFamily="34" charset="0"/>
                <a:cs typeface="Open Sans" panose="020B0606030504020204" pitchFamily="34" charset="0"/>
              </a:rPr>
              <a:t>Опис ключових компонентів:</a:t>
            </a: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0" lvl="0" indent="0" algn="just" rtl="0">
              <a:spcAft>
                <a:spcPts val="0"/>
              </a:spcAft>
              <a:buNone/>
            </a:pPr>
            <a:r>
              <a:rPr lang="en-US" sz="1600" dirty="0">
                <a:latin typeface="Open Sans" panose="020B0606030504020204" pitchFamily="34" charset="0"/>
                <a:ea typeface="Open Sans" panose="020B0606030504020204" pitchFamily="34" charset="0"/>
                <a:cs typeface="Open Sans" panose="020B0606030504020204" pitchFamily="34" charset="0"/>
              </a:rPr>
              <a:t>Auth — </a:t>
            </a:r>
            <a:r>
              <a:rPr lang="uk-UA" sz="1600" dirty="0">
                <a:latin typeface="Open Sans" panose="020B0606030504020204" pitchFamily="34" charset="0"/>
                <a:ea typeface="Open Sans" panose="020B0606030504020204" pitchFamily="34" charset="0"/>
                <a:cs typeface="Open Sans" panose="020B0606030504020204" pitchFamily="34" charset="0"/>
              </a:rPr>
              <a:t>модуль автентифікації та авторизації користувачів; підтримує реєстрацію, класичний вхід і </a:t>
            </a:r>
            <a:r>
              <a:rPr lang="en-US" sz="1600" dirty="0">
                <a:latin typeface="Open Sans" panose="020B0606030504020204" pitchFamily="34" charset="0"/>
                <a:ea typeface="Open Sans" panose="020B0606030504020204" pitchFamily="34" charset="0"/>
                <a:cs typeface="Open Sans" panose="020B0606030504020204" pitchFamily="34" charset="0"/>
              </a:rPr>
              <a:t>Google OAuth.</a:t>
            </a:r>
          </a:p>
          <a:p>
            <a:pPr marL="0" lvl="0" indent="0" algn="just" rtl="0">
              <a:spcAft>
                <a:spcPts val="0"/>
              </a:spcAft>
              <a:buNone/>
            </a:pPr>
            <a:r>
              <a:rPr lang="en-US" sz="1600" dirty="0">
                <a:latin typeface="Open Sans" panose="020B0606030504020204" pitchFamily="34" charset="0"/>
                <a:ea typeface="Open Sans" panose="020B0606030504020204" pitchFamily="34" charset="0"/>
                <a:cs typeface="Open Sans" panose="020B0606030504020204" pitchFamily="34" charset="0"/>
              </a:rPr>
              <a:t>Users — </a:t>
            </a:r>
            <a:r>
              <a:rPr lang="uk-UA" sz="1600" dirty="0">
                <a:latin typeface="Open Sans" panose="020B0606030504020204" pitchFamily="34" charset="0"/>
                <a:ea typeface="Open Sans" panose="020B0606030504020204" pitchFamily="34" charset="0"/>
                <a:cs typeface="Open Sans" panose="020B0606030504020204" pitchFamily="34" charset="0"/>
              </a:rPr>
              <a:t>відповідає за зберігання та редагування даних профілю користувача.</a:t>
            </a:r>
          </a:p>
          <a:p>
            <a:pPr marL="0" lvl="0" indent="0" algn="just" rtl="0">
              <a:spcAft>
                <a:spcPts val="0"/>
              </a:spcAft>
              <a:buNone/>
            </a:pPr>
            <a:r>
              <a:rPr lang="en-US" sz="1600" dirty="0" err="1">
                <a:latin typeface="Open Sans" panose="020B0606030504020204" pitchFamily="34" charset="0"/>
                <a:ea typeface="Open Sans" panose="020B0606030504020204" pitchFamily="34" charset="0"/>
                <a:cs typeface="Open Sans" panose="020B0606030504020204" pitchFamily="34" charset="0"/>
              </a:rPr>
              <a:t>GameData</a:t>
            </a:r>
            <a:r>
              <a:rPr lang="en-US" sz="1600" dirty="0">
                <a:latin typeface="Open Sans" panose="020B0606030504020204" pitchFamily="34" charset="0"/>
                <a:ea typeface="Open Sans" panose="020B0606030504020204" pitchFamily="34" charset="0"/>
                <a:cs typeface="Open Sans" panose="020B0606030504020204" pitchFamily="34" charset="0"/>
              </a:rPr>
              <a:t> — </a:t>
            </a:r>
            <a:r>
              <a:rPr lang="uk-UA" sz="1600" dirty="0">
                <a:latin typeface="Open Sans" panose="020B0606030504020204" pitchFamily="34" charset="0"/>
                <a:ea typeface="Open Sans" panose="020B0606030504020204" pitchFamily="34" charset="0"/>
                <a:cs typeface="Open Sans" panose="020B0606030504020204" pitchFamily="34" charset="0"/>
              </a:rPr>
              <a:t>зберігає та обробляє статистику ігор, результати та рейтинги користувачів.</a:t>
            </a:r>
          </a:p>
          <a:p>
            <a:pPr marL="0" lvl="0" indent="0" algn="just" rtl="0">
              <a:spcAft>
                <a:spcPts val="0"/>
              </a:spcAft>
              <a:buNone/>
            </a:pPr>
            <a:r>
              <a:rPr lang="en-US" sz="1600" dirty="0">
                <a:latin typeface="Open Sans" panose="020B0606030504020204" pitchFamily="34" charset="0"/>
                <a:ea typeface="Open Sans" panose="020B0606030504020204" pitchFamily="34" charset="0"/>
                <a:cs typeface="Open Sans" panose="020B0606030504020204" pitchFamily="34" charset="0"/>
              </a:rPr>
              <a:t>Items — </a:t>
            </a:r>
            <a:r>
              <a:rPr lang="uk-UA" sz="1600" dirty="0">
                <a:latin typeface="Open Sans" panose="020B0606030504020204" pitchFamily="34" charset="0"/>
                <a:ea typeface="Open Sans" panose="020B0606030504020204" pitchFamily="34" charset="0"/>
                <a:cs typeface="Open Sans" panose="020B0606030504020204" pitchFamily="34" charset="0"/>
              </a:rPr>
              <a:t>відповідає за інвентар та маркетплейс (торгівля між користувачами, створення лотів, купівля/продаж).</a:t>
            </a:r>
          </a:p>
          <a:p>
            <a:pPr marL="0" lvl="0" indent="0" algn="just" rtl="0">
              <a:spcAft>
                <a:spcPts val="0"/>
              </a:spcAft>
              <a:buNone/>
            </a:pPr>
            <a:r>
              <a:rPr lang="en-US" sz="1600" dirty="0">
                <a:latin typeface="Open Sans" panose="020B0606030504020204" pitchFamily="34" charset="0"/>
                <a:ea typeface="Open Sans" panose="020B0606030504020204" pitchFamily="34" charset="0"/>
                <a:cs typeface="Open Sans" panose="020B0606030504020204" pitchFamily="34" charset="0"/>
              </a:rPr>
              <a:t>Notifications — </a:t>
            </a:r>
            <a:r>
              <a:rPr lang="uk-UA" sz="1600" dirty="0">
                <a:latin typeface="Open Sans" panose="020B0606030504020204" pitchFamily="34" charset="0"/>
                <a:ea typeface="Open Sans" panose="020B0606030504020204" pitchFamily="34" charset="0"/>
                <a:cs typeface="Open Sans" panose="020B0606030504020204" pitchFamily="34" charset="0"/>
              </a:rPr>
              <a:t>модуль сповіщень про запрошення та системні події.</a:t>
            </a:r>
          </a:p>
          <a:p>
            <a:pPr marL="0" lvl="0" indent="0" algn="just" rtl="0">
              <a:spcAft>
                <a:spcPts val="0"/>
              </a:spcAft>
              <a:buNone/>
            </a:pPr>
            <a:r>
              <a:rPr lang="en-US" sz="1600" dirty="0">
                <a:latin typeface="Open Sans" panose="020B0606030504020204" pitchFamily="34" charset="0"/>
                <a:ea typeface="Open Sans" panose="020B0606030504020204" pitchFamily="34" charset="0"/>
                <a:cs typeface="Open Sans" panose="020B0606030504020204" pitchFamily="34" charset="0"/>
              </a:rPr>
              <a:t>Friends — </a:t>
            </a:r>
            <a:r>
              <a:rPr lang="uk-UA" sz="1600" dirty="0">
                <a:latin typeface="Open Sans" panose="020B0606030504020204" pitchFamily="34" charset="0"/>
                <a:ea typeface="Open Sans" panose="020B0606030504020204" pitchFamily="34" charset="0"/>
                <a:cs typeface="Open Sans" panose="020B0606030504020204" pitchFamily="34" charset="0"/>
              </a:rPr>
              <a:t>забезпечує функціонал додавання, прийняття та керування списком друзів.</a:t>
            </a:r>
          </a:p>
        </p:txBody>
      </p:sp>
    </p:spTree>
    <p:extLst>
      <p:ext uri="{BB962C8B-B14F-4D97-AF65-F5344CB8AC3E}">
        <p14:creationId xmlns:p14="http://schemas.microsoft.com/office/powerpoint/2010/main" val="2133926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312400"/>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 sz="3200" dirty="0"/>
              <a:t>Опис програмного забезпечення, що було використано у дослідженні</a:t>
            </a:r>
            <a:endParaRPr sz="3200" dirty="0"/>
          </a:p>
        </p:txBody>
      </p:sp>
      <p:sp>
        <p:nvSpPr>
          <p:cNvPr id="107" name="Google Shape;107;p19"/>
          <p:cNvSpPr txBox="1">
            <a:spLocks noGrp="1"/>
          </p:cNvSpPr>
          <p:nvPr>
            <p:ph type="body" idx="1"/>
          </p:nvPr>
        </p:nvSpPr>
        <p:spPr>
          <a:xfrm>
            <a:off x="311700" y="1143700"/>
            <a:ext cx="8520600" cy="3354000"/>
          </a:xfrm>
          <a:prstGeom prst="rect">
            <a:avLst/>
          </a:prstGeom>
        </p:spPr>
        <p:txBody>
          <a:bodyPr spcFirstLastPara="1" wrap="square" lIns="91425" tIns="91425" rIns="91425" bIns="91425" anchor="t" anchorCtr="0">
            <a:normAutofit fontScale="85000" lnSpcReduction="10000"/>
          </a:bodyPr>
          <a:lstStyle/>
          <a:p>
            <a:pPr marL="0" lvl="0" indent="0" algn="just" rtl="0">
              <a:spcAft>
                <a:spcPts val="1200"/>
              </a:spcAft>
              <a:buNone/>
            </a:pPr>
            <a:r>
              <a:rPr lang="uk-UA" dirty="0">
                <a:solidFill>
                  <a:srgbClr val="0D0D0D"/>
                </a:solidFill>
                <a:highlight>
                  <a:srgbClr val="FFFFFF"/>
                </a:highlight>
              </a:rPr>
              <a:t>Опис процесу розробки:</a:t>
            </a:r>
          </a:p>
          <a:p>
            <a:pPr marL="0" lvl="0" indent="0" algn="just" rtl="0">
              <a:spcAft>
                <a:spcPts val="0"/>
              </a:spcAft>
              <a:buNone/>
            </a:pPr>
            <a:r>
              <a:rPr lang="uk-UA" dirty="0">
                <a:solidFill>
                  <a:srgbClr val="0D0D0D"/>
                </a:solidFill>
                <a:highlight>
                  <a:srgbClr val="FFFFFF"/>
                </a:highlight>
              </a:rPr>
              <a:t>Для розробки серверної частини веб-застосунку «</a:t>
            </a:r>
            <a:r>
              <a:rPr lang="en-US" dirty="0" err="1">
                <a:solidFill>
                  <a:srgbClr val="0D0D0D"/>
                </a:solidFill>
                <a:highlight>
                  <a:srgbClr val="FFFFFF"/>
                </a:highlight>
              </a:rPr>
              <a:t>MonopolyUA</a:t>
            </a:r>
            <a:r>
              <a:rPr lang="en-US" dirty="0">
                <a:solidFill>
                  <a:srgbClr val="0D0D0D"/>
                </a:solidFill>
                <a:highlight>
                  <a:srgbClr val="FFFFFF"/>
                </a:highlight>
              </a:rPr>
              <a:t>» </a:t>
            </a:r>
            <a:r>
              <a:rPr lang="uk-UA" dirty="0">
                <a:solidFill>
                  <a:srgbClr val="0D0D0D"/>
                </a:solidFill>
                <a:highlight>
                  <a:srgbClr val="FFFFFF"/>
                </a:highlight>
              </a:rPr>
              <a:t>було обрано фреймворк </a:t>
            </a:r>
            <a:r>
              <a:rPr lang="en-US" dirty="0">
                <a:solidFill>
                  <a:srgbClr val="0D0D0D"/>
                </a:solidFill>
                <a:highlight>
                  <a:srgbClr val="FFFFFF"/>
                </a:highlight>
              </a:rPr>
              <a:t>Django </a:t>
            </a:r>
            <a:r>
              <a:rPr lang="uk-UA" dirty="0">
                <a:solidFill>
                  <a:srgbClr val="0D0D0D"/>
                </a:solidFill>
                <a:highlight>
                  <a:srgbClr val="FFFFFF"/>
                </a:highlight>
              </a:rPr>
              <a:t>та архітектурний патерн </a:t>
            </a:r>
            <a:r>
              <a:rPr lang="en-US" dirty="0">
                <a:solidFill>
                  <a:srgbClr val="0D0D0D"/>
                </a:solidFill>
                <a:highlight>
                  <a:srgbClr val="FFFFFF"/>
                </a:highlight>
              </a:rPr>
              <a:t>MVT </a:t>
            </a:r>
            <a:r>
              <a:rPr lang="uk-UA" dirty="0">
                <a:solidFill>
                  <a:srgbClr val="0D0D0D"/>
                </a:solidFill>
                <a:highlight>
                  <a:srgbClr val="FFFFFF"/>
                </a:highlight>
              </a:rPr>
              <a:t>у межах клієнт-серверної архітектури. Спочатку було створено основні компоненти — моделі, представлення та серіалізатори для реалізації функціоналу авторизації та реєстрації користувачів. Наступним кроком була розробка профілів користувачів із можливістю збереження та редагування персональних даних. Потім було реалізовано систему друзів із логікою взаємодії між користувачами, а також модуль сповіщень для інформування про важливі події. Далі було створено маркетплейс із моделями товарів, пропозицій, інвентар і транзакцій для торгівлі ігровими предметами. Після цього було розроблено модуль збереження інформації про ігрові сесії, результати та статистику.</a:t>
            </a:r>
            <a:endParaRPr dirty="0">
              <a:latin typeface="Economica" panose="020B0604020202020204" charset="0"/>
            </a:endParaRPr>
          </a:p>
        </p:txBody>
      </p:sp>
      <p:pic>
        <p:nvPicPr>
          <p:cNvPr id="108" name="Google Shape;108;p19"/>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1226AFC1-F793-030A-440F-FC50C3AEF715}"/>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11</a:t>
            </a:fld>
            <a:endParaRPr lang="uk-UA"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312400"/>
            <a:ext cx="8520600" cy="831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uk" sz="3200" dirty="0"/>
              <a:t>Опис програмного забезпечення, що було використано у дослідженні</a:t>
            </a:r>
            <a:endParaRPr sz="3200" dirty="0"/>
          </a:p>
        </p:txBody>
      </p:sp>
      <p:sp>
        <p:nvSpPr>
          <p:cNvPr id="107" name="Google Shape;107;p19"/>
          <p:cNvSpPr txBox="1">
            <a:spLocks noGrp="1"/>
          </p:cNvSpPr>
          <p:nvPr>
            <p:ph type="body" idx="1"/>
          </p:nvPr>
        </p:nvSpPr>
        <p:spPr>
          <a:xfrm>
            <a:off x="311700" y="1143700"/>
            <a:ext cx="8520600" cy="3354000"/>
          </a:xfrm>
          <a:prstGeom prst="rect">
            <a:avLst/>
          </a:prstGeom>
        </p:spPr>
        <p:txBody>
          <a:bodyPr spcFirstLastPara="1" wrap="square" lIns="91425" tIns="91425" rIns="91425" bIns="91425" anchor="t" anchorCtr="0">
            <a:normAutofit/>
          </a:bodyPr>
          <a:lstStyle/>
          <a:p>
            <a:pPr marL="0" lvl="0" indent="0" algn="just" rtl="0">
              <a:spcAft>
                <a:spcPts val="1200"/>
              </a:spcAft>
              <a:buNone/>
            </a:pPr>
            <a:r>
              <a:rPr lang="uk-UA" dirty="0">
                <a:solidFill>
                  <a:srgbClr val="0D0D0D"/>
                </a:solidFill>
                <a:highlight>
                  <a:srgbClr val="FFFFFF"/>
                </a:highlight>
              </a:rPr>
              <a:t>Вибрані мови програмування та фреймворки:</a:t>
            </a:r>
          </a:p>
          <a:p>
            <a:pPr marL="285750" lvl="0" indent="-285750" algn="just" rtl="0">
              <a:spcAft>
                <a:spcPts val="0"/>
              </a:spcAft>
              <a:buFont typeface="Arial" panose="020B0604020202020204" pitchFamily="34" charset="0"/>
              <a:buChar char="•"/>
            </a:pPr>
            <a:r>
              <a:rPr lang="en-US" dirty="0">
                <a:solidFill>
                  <a:srgbClr val="0D0D0D"/>
                </a:solidFill>
                <a:highlight>
                  <a:srgbClr val="FFFFFF"/>
                </a:highlight>
              </a:rPr>
              <a:t>Python – </a:t>
            </a:r>
            <a:r>
              <a:rPr lang="uk-UA" dirty="0">
                <a:solidFill>
                  <a:srgbClr val="0D0D0D"/>
                </a:solidFill>
                <a:highlight>
                  <a:srgbClr val="FFFFFF"/>
                </a:highlight>
              </a:rPr>
              <a:t>основна мова програмування для реалізації логіки серверної частини.</a:t>
            </a:r>
          </a:p>
          <a:p>
            <a:pPr marL="285750" lvl="0" indent="-285750" algn="just" rtl="0">
              <a:spcAft>
                <a:spcPts val="0"/>
              </a:spcAft>
              <a:buFont typeface="Arial" panose="020B0604020202020204" pitchFamily="34" charset="0"/>
              <a:buChar char="•"/>
            </a:pPr>
            <a:r>
              <a:rPr lang="en-US" dirty="0">
                <a:solidFill>
                  <a:srgbClr val="0D0D0D"/>
                </a:solidFill>
                <a:highlight>
                  <a:srgbClr val="FFFFFF"/>
                </a:highlight>
              </a:rPr>
              <a:t>Django – </a:t>
            </a:r>
            <a:r>
              <a:rPr lang="uk-UA" dirty="0">
                <a:solidFill>
                  <a:srgbClr val="0D0D0D"/>
                </a:solidFill>
                <a:highlight>
                  <a:srgbClr val="FFFFFF"/>
                </a:highlight>
              </a:rPr>
              <a:t>високорівневий веб-фреймворк для побудови структури застосунку та взаємодії з базою даних.</a:t>
            </a:r>
          </a:p>
          <a:p>
            <a:pPr marL="285750" lvl="0" indent="-285750" algn="just" rtl="0">
              <a:spcAft>
                <a:spcPts val="0"/>
              </a:spcAft>
              <a:buFont typeface="Arial" panose="020B0604020202020204" pitchFamily="34" charset="0"/>
              <a:buChar char="•"/>
            </a:pPr>
            <a:r>
              <a:rPr lang="en-US" dirty="0">
                <a:solidFill>
                  <a:srgbClr val="0D0D0D"/>
                </a:solidFill>
                <a:highlight>
                  <a:srgbClr val="FFFFFF"/>
                </a:highlight>
              </a:rPr>
              <a:t>Django REST Framework – </a:t>
            </a:r>
            <a:r>
              <a:rPr lang="uk-UA" dirty="0">
                <a:solidFill>
                  <a:srgbClr val="0D0D0D"/>
                </a:solidFill>
                <a:highlight>
                  <a:srgbClr val="FFFFFF"/>
                </a:highlight>
              </a:rPr>
              <a:t>розширення для </a:t>
            </a:r>
            <a:r>
              <a:rPr lang="en-US" dirty="0">
                <a:solidFill>
                  <a:srgbClr val="0D0D0D"/>
                </a:solidFill>
                <a:highlight>
                  <a:srgbClr val="FFFFFF"/>
                </a:highlight>
              </a:rPr>
              <a:t>Django, </a:t>
            </a:r>
            <a:r>
              <a:rPr lang="uk-UA" dirty="0">
                <a:solidFill>
                  <a:srgbClr val="0D0D0D"/>
                </a:solidFill>
                <a:highlight>
                  <a:srgbClr val="FFFFFF"/>
                </a:highlight>
              </a:rPr>
              <a:t>що дозволяє створювати </a:t>
            </a:r>
            <a:r>
              <a:rPr lang="en-US" dirty="0">
                <a:solidFill>
                  <a:srgbClr val="0D0D0D"/>
                </a:solidFill>
                <a:highlight>
                  <a:srgbClr val="FFFFFF"/>
                </a:highlight>
              </a:rPr>
              <a:t>RESTful API.</a:t>
            </a:r>
          </a:p>
          <a:p>
            <a:pPr marL="0" lvl="0" indent="0" algn="just" rtl="0">
              <a:spcBef>
                <a:spcPts val="1500"/>
              </a:spcBef>
              <a:spcAft>
                <a:spcPts val="0"/>
              </a:spcAft>
              <a:buNone/>
            </a:pPr>
            <a:endParaRPr lang="en-US" dirty="0">
              <a:solidFill>
                <a:srgbClr val="0D0D0D"/>
              </a:solidFill>
              <a:highlight>
                <a:srgbClr val="FFFFFF"/>
              </a:highlight>
            </a:endParaRPr>
          </a:p>
        </p:txBody>
      </p:sp>
      <p:pic>
        <p:nvPicPr>
          <p:cNvPr id="108" name="Google Shape;108;p19"/>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1226AFC1-F793-030A-440F-FC50C3AEF715}"/>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12</a:t>
            </a:fld>
            <a:endParaRPr lang="uk-UA" dirty="0"/>
          </a:p>
        </p:txBody>
      </p:sp>
    </p:spTree>
    <p:extLst>
      <p:ext uri="{BB962C8B-B14F-4D97-AF65-F5344CB8AC3E}">
        <p14:creationId xmlns:p14="http://schemas.microsoft.com/office/powerpoint/2010/main" val="474629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268925" y="-152998"/>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Приклад реалізації</a:t>
            </a:r>
            <a:endParaRPr sz="3200" dirty="0"/>
          </a:p>
        </p:txBody>
      </p:sp>
      <p:sp>
        <p:nvSpPr>
          <p:cNvPr id="121" name="Google Shape;121;p21"/>
          <p:cNvSpPr txBox="1">
            <a:spLocks noGrp="1"/>
          </p:cNvSpPr>
          <p:nvPr>
            <p:ph type="body" idx="1"/>
          </p:nvPr>
        </p:nvSpPr>
        <p:spPr>
          <a:xfrm>
            <a:off x="268925" y="836535"/>
            <a:ext cx="8477825" cy="70111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uk-UA" dirty="0"/>
              <a:t>Фрагменти коду з відкриттям кейсу</a:t>
            </a:r>
            <a:endParaRPr dirty="0">
              <a:latin typeface="Economica" panose="020B0604020202020204" charset="0"/>
            </a:endParaRPr>
          </a:p>
        </p:txBody>
      </p:sp>
      <p:pic>
        <p:nvPicPr>
          <p:cNvPr id="122" name="Google Shape;122;p21"/>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68800C66-AABB-EFA8-12F4-0C56A1243712}"/>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13</a:t>
            </a:fld>
            <a:endParaRPr lang="uk-UA" dirty="0"/>
          </a:p>
        </p:txBody>
      </p:sp>
      <p:pic>
        <p:nvPicPr>
          <p:cNvPr id="14" name="Picture 13">
            <a:extLst>
              <a:ext uri="{FF2B5EF4-FFF2-40B4-BE49-F238E27FC236}">
                <a16:creationId xmlns:a16="http://schemas.microsoft.com/office/drawing/2014/main" id="{8F82EDF2-E605-4415-86BB-212E4349D522}"/>
              </a:ext>
            </a:extLst>
          </p:cNvPr>
          <p:cNvPicPr>
            <a:picLocks noChangeAspect="1"/>
          </p:cNvPicPr>
          <p:nvPr/>
        </p:nvPicPr>
        <p:blipFill>
          <a:blip r:embed="rId4"/>
          <a:stretch>
            <a:fillRect/>
          </a:stretch>
        </p:blipFill>
        <p:spPr>
          <a:xfrm>
            <a:off x="4704218" y="1387700"/>
            <a:ext cx="4097125" cy="2919265"/>
          </a:xfrm>
          <a:prstGeom prst="rect">
            <a:avLst/>
          </a:prstGeom>
        </p:spPr>
      </p:pic>
      <p:pic>
        <p:nvPicPr>
          <p:cNvPr id="4" name="Picture 3">
            <a:extLst>
              <a:ext uri="{FF2B5EF4-FFF2-40B4-BE49-F238E27FC236}">
                <a16:creationId xmlns:a16="http://schemas.microsoft.com/office/drawing/2014/main" id="{FD895316-0F42-454C-B50F-CB7F9EAE9719}"/>
              </a:ext>
            </a:extLst>
          </p:cNvPr>
          <p:cNvPicPr>
            <a:picLocks noChangeAspect="1"/>
          </p:cNvPicPr>
          <p:nvPr/>
        </p:nvPicPr>
        <p:blipFill>
          <a:blip r:embed="rId5"/>
          <a:stretch>
            <a:fillRect/>
          </a:stretch>
        </p:blipFill>
        <p:spPr>
          <a:xfrm>
            <a:off x="397250" y="1387700"/>
            <a:ext cx="3921185" cy="291926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268925" y="-152998"/>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Приклад реалізації</a:t>
            </a:r>
            <a:endParaRPr sz="3200" dirty="0"/>
          </a:p>
        </p:txBody>
      </p:sp>
      <p:sp>
        <p:nvSpPr>
          <p:cNvPr id="121" name="Google Shape;121;p21"/>
          <p:cNvSpPr txBox="1">
            <a:spLocks noGrp="1"/>
          </p:cNvSpPr>
          <p:nvPr>
            <p:ph type="body" idx="1"/>
          </p:nvPr>
        </p:nvSpPr>
        <p:spPr>
          <a:xfrm>
            <a:off x="277378" y="814727"/>
            <a:ext cx="8477825" cy="70111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uk-UA" dirty="0"/>
              <a:t>Фрагменти коду з купівлею багатьох товарів на маркеті</a:t>
            </a:r>
            <a:endParaRPr dirty="0">
              <a:latin typeface="Economica" panose="020B0604020202020204" charset="0"/>
            </a:endParaRPr>
          </a:p>
        </p:txBody>
      </p:sp>
      <p:pic>
        <p:nvPicPr>
          <p:cNvPr id="122" name="Google Shape;122;p21"/>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68800C66-AABB-EFA8-12F4-0C56A1243712}"/>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14</a:t>
            </a:fld>
            <a:endParaRPr lang="uk-UA" dirty="0"/>
          </a:p>
        </p:txBody>
      </p:sp>
      <p:pic>
        <p:nvPicPr>
          <p:cNvPr id="8" name="Picture 7">
            <a:extLst>
              <a:ext uri="{FF2B5EF4-FFF2-40B4-BE49-F238E27FC236}">
                <a16:creationId xmlns:a16="http://schemas.microsoft.com/office/drawing/2014/main" id="{515DDA54-DEEC-4887-B78F-C9BAAB8E46E7}"/>
              </a:ext>
            </a:extLst>
          </p:cNvPr>
          <p:cNvPicPr>
            <a:picLocks noChangeAspect="1"/>
          </p:cNvPicPr>
          <p:nvPr/>
        </p:nvPicPr>
        <p:blipFill>
          <a:blip r:embed="rId4"/>
          <a:stretch>
            <a:fillRect/>
          </a:stretch>
        </p:blipFill>
        <p:spPr>
          <a:xfrm>
            <a:off x="4627710" y="1401803"/>
            <a:ext cx="4247367" cy="2821272"/>
          </a:xfrm>
          <a:prstGeom prst="rect">
            <a:avLst/>
          </a:prstGeom>
        </p:spPr>
      </p:pic>
      <p:pic>
        <p:nvPicPr>
          <p:cNvPr id="10" name="Picture 9">
            <a:extLst>
              <a:ext uri="{FF2B5EF4-FFF2-40B4-BE49-F238E27FC236}">
                <a16:creationId xmlns:a16="http://schemas.microsoft.com/office/drawing/2014/main" id="{A9010A0F-0784-45ED-8468-B45F31E5EFC1}"/>
              </a:ext>
            </a:extLst>
          </p:cNvPr>
          <p:cNvPicPr>
            <a:picLocks noChangeAspect="1"/>
          </p:cNvPicPr>
          <p:nvPr/>
        </p:nvPicPr>
        <p:blipFill>
          <a:blip r:embed="rId5"/>
          <a:stretch>
            <a:fillRect/>
          </a:stretch>
        </p:blipFill>
        <p:spPr>
          <a:xfrm>
            <a:off x="260469" y="1401803"/>
            <a:ext cx="4247367" cy="2805699"/>
          </a:xfrm>
          <a:prstGeom prst="rect">
            <a:avLst/>
          </a:prstGeom>
        </p:spPr>
      </p:pic>
    </p:spTree>
    <p:extLst>
      <p:ext uri="{BB962C8B-B14F-4D97-AF65-F5344CB8AC3E}">
        <p14:creationId xmlns:p14="http://schemas.microsoft.com/office/powerpoint/2010/main" val="789430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1"/>
          <p:cNvSpPr txBox="1">
            <a:spLocks noGrp="1"/>
          </p:cNvSpPr>
          <p:nvPr>
            <p:ph type="title"/>
          </p:nvPr>
        </p:nvSpPr>
        <p:spPr>
          <a:xfrm>
            <a:off x="268925" y="-152998"/>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Приклад реалізації</a:t>
            </a:r>
            <a:endParaRPr sz="3200" dirty="0"/>
          </a:p>
        </p:txBody>
      </p:sp>
      <p:sp>
        <p:nvSpPr>
          <p:cNvPr id="121" name="Google Shape;121;p21"/>
          <p:cNvSpPr txBox="1">
            <a:spLocks noGrp="1"/>
          </p:cNvSpPr>
          <p:nvPr>
            <p:ph type="body" idx="1"/>
          </p:nvPr>
        </p:nvSpPr>
        <p:spPr>
          <a:xfrm>
            <a:off x="277378" y="814727"/>
            <a:ext cx="8477825" cy="701111"/>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uk-UA" dirty="0"/>
              <a:t>Фрагменти коду з відновлення паролів</a:t>
            </a:r>
            <a:endParaRPr dirty="0">
              <a:latin typeface="Economica" panose="020B0604020202020204" charset="0"/>
            </a:endParaRPr>
          </a:p>
        </p:txBody>
      </p:sp>
      <p:pic>
        <p:nvPicPr>
          <p:cNvPr id="122" name="Google Shape;122;p21"/>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68800C66-AABB-EFA8-12F4-0C56A1243712}"/>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15</a:t>
            </a:fld>
            <a:endParaRPr lang="uk-UA" dirty="0"/>
          </a:p>
        </p:txBody>
      </p:sp>
      <p:pic>
        <p:nvPicPr>
          <p:cNvPr id="4" name="Picture 3">
            <a:extLst>
              <a:ext uri="{FF2B5EF4-FFF2-40B4-BE49-F238E27FC236}">
                <a16:creationId xmlns:a16="http://schemas.microsoft.com/office/drawing/2014/main" id="{7B397172-F675-47F2-BA2F-D83FED907C62}"/>
              </a:ext>
            </a:extLst>
          </p:cNvPr>
          <p:cNvPicPr>
            <a:picLocks noChangeAspect="1"/>
          </p:cNvPicPr>
          <p:nvPr/>
        </p:nvPicPr>
        <p:blipFill>
          <a:blip r:embed="rId4"/>
          <a:stretch>
            <a:fillRect/>
          </a:stretch>
        </p:blipFill>
        <p:spPr>
          <a:xfrm>
            <a:off x="277378" y="1652263"/>
            <a:ext cx="4350332" cy="2041148"/>
          </a:xfrm>
          <a:prstGeom prst="rect">
            <a:avLst/>
          </a:prstGeom>
        </p:spPr>
      </p:pic>
      <p:pic>
        <p:nvPicPr>
          <p:cNvPr id="10" name="Picture 9">
            <a:extLst>
              <a:ext uri="{FF2B5EF4-FFF2-40B4-BE49-F238E27FC236}">
                <a16:creationId xmlns:a16="http://schemas.microsoft.com/office/drawing/2014/main" id="{BF216B8F-BAFE-45B4-B3A9-9F0B657DC912}"/>
              </a:ext>
            </a:extLst>
          </p:cNvPr>
          <p:cNvPicPr>
            <a:picLocks noChangeAspect="1"/>
          </p:cNvPicPr>
          <p:nvPr/>
        </p:nvPicPr>
        <p:blipFill>
          <a:blip r:embed="rId5"/>
          <a:stretch>
            <a:fillRect/>
          </a:stretch>
        </p:blipFill>
        <p:spPr>
          <a:xfrm>
            <a:off x="4843644" y="1652263"/>
            <a:ext cx="4022978" cy="2041148"/>
          </a:xfrm>
          <a:prstGeom prst="rect">
            <a:avLst/>
          </a:prstGeom>
        </p:spPr>
      </p:pic>
    </p:spTree>
    <p:extLst>
      <p:ext uri="{BB962C8B-B14F-4D97-AF65-F5344CB8AC3E}">
        <p14:creationId xmlns:p14="http://schemas.microsoft.com/office/powerpoint/2010/main" val="3544830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a:spLocks noGrp="1"/>
          </p:cNvSpPr>
          <p:nvPr>
            <p:ph type="title"/>
          </p:nvPr>
        </p:nvSpPr>
        <p:spPr>
          <a:xfrm>
            <a:off x="311700" y="-35287"/>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Підсумки </a:t>
            </a:r>
            <a:endParaRPr sz="3200" dirty="0"/>
          </a:p>
        </p:txBody>
      </p:sp>
      <p:sp>
        <p:nvSpPr>
          <p:cNvPr id="142" name="Google Shape;142;p24"/>
          <p:cNvSpPr txBox="1">
            <a:spLocks noGrp="1"/>
          </p:cNvSpPr>
          <p:nvPr>
            <p:ph type="body" idx="1"/>
          </p:nvPr>
        </p:nvSpPr>
        <p:spPr>
          <a:xfrm>
            <a:off x="311700" y="827030"/>
            <a:ext cx="8520600" cy="3532470"/>
          </a:xfrm>
          <a:prstGeom prst="rect">
            <a:avLst/>
          </a:prstGeom>
        </p:spPr>
        <p:txBody>
          <a:bodyPr spcFirstLastPara="1" wrap="square" lIns="91425" tIns="91425" rIns="91425" bIns="91425" anchor="t" anchorCtr="0">
            <a:normAutofit fontScale="92500" lnSpcReduction="10000"/>
          </a:bodyPr>
          <a:lstStyle/>
          <a:p>
            <a:pPr marL="0" lvl="0" indent="450000" algn="just" rtl="0">
              <a:lnSpc>
                <a:spcPct val="114000"/>
              </a:lnSpc>
              <a:spcBef>
                <a:spcPts val="0"/>
              </a:spcBef>
              <a:spcAft>
                <a:spcPts val="0"/>
              </a:spcAft>
              <a:buNone/>
            </a:pPr>
            <a:r>
              <a:rPr lang="uk-UA" sz="1400" dirty="0"/>
              <a:t>У процесі виконання курсового проєкту була успішно створена серверна частина веб-застосунку «</a:t>
            </a:r>
            <a:r>
              <a:rPr lang="en-US" sz="1400" dirty="0" err="1"/>
              <a:t>MonopolyUA</a:t>
            </a:r>
            <a:r>
              <a:rPr lang="en-US" sz="1400" dirty="0"/>
              <a:t>», </a:t>
            </a:r>
            <a:r>
              <a:rPr lang="uk-UA" sz="1400" dirty="0"/>
              <a:t>яка реалізує ключовий функціонал системи. Зокрема, було розроблено модулі аутентифікації та управління профілями користувачів, що забезпечують безпечний та зручний доступ до сервісів платформи. Також реалізовано систему взаємодії між користувачами, яка включає функціонал додавання друзів і сповіщень, що сприяє кращій комунікації та підсилює соціальну складову проєкту.</a:t>
            </a:r>
          </a:p>
          <a:p>
            <a:pPr marL="0" lvl="0" indent="450000" algn="just" rtl="0">
              <a:lnSpc>
                <a:spcPct val="114000"/>
              </a:lnSpc>
              <a:spcBef>
                <a:spcPts val="0"/>
              </a:spcBef>
              <a:spcAft>
                <a:spcPts val="0"/>
              </a:spcAft>
              <a:buNone/>
            </a:pPr>
            <a:r>
              <a:rPr lang="uk-UA" sz="1400" dirty="0"/>
              <a:t>Окрему увагу приділено збереженню ігрової статистики, що дозволяє фіксувати результати ігор, формувати рейтинг та відкриває можливості для подальшого аналізу даних. Крім того, було реалізовано маркетплейс, який дозволяє користувачам здійснювати операції з віртуальними товарами, що є важливою частиною ігрової економіки.</a:t>
            </a:r>
          </a:p>
          <a:p>
            <a:pPr marL="0" lvl="0" indent="450000" algn="just" rtl="0">
              <a:lnSpc>
                <a:spcPct val="114000"/>
              </a:lnSpc>
              <a:spcBef>
                <a:spcPts val="0"/>
              </a:spcBef>
              <a:spcAft>
                <a:spcPts val="0"/>
              </a:spcAft>
              <a:buNone/>
            </a:pPr>
            <a:r>
              <a:rPr lang="uk-UA" sz="1400" dirty="0"/>
              <a:t>Архітектура проєкту побудована на базі фреймворку </a:t>
            </a:r>
            <a:r>
              <a:rPr lang="en-US" sz="1400" dirty="0"/>
              <a:t>Django </a:t>
            </a:r>
            <a:r>
              <a:rPr lang="uk-UA" sz="1400" dirty="0"/>
              <a:t>з використанням модульного підходу, що дозволило логічно структурувати код і чітко розділити відповідальність між окремими частинами системи. Такий підхід спрощує подальший розвиток застосунку та його підтримку.</a:t>
            </a:r>
          </a:p>
          <a:p>
            <a:pPr marL="0" lvl="0" indent="450000" algn="just" rtl="0">
              <a:lnSpc>
                <a:spcPct val="114000"/>
              </a:lnSpc>
              <a:spcBef>
                <a:spcPts val="0"/>
              </a:spcBef>
              <a:spcAft>
                <a:spcPts val="0"/>
              </a:spcAft>
              <a:buNone/>
            </a:pPr>
            <a:r>
              <a:rPr lang="uk-UA" sz="1400" dirty="0"/>
              <a:t>У результаті розробки створено надійну й функціональну систему, яка демонструє стабільну роботу, забезпечує необхідний рівень безпеки і є якісною основою для подальшого вдосконалення проєкту.</a:t>
            </a:r>
          </a:p>
        </p:txBody>
      </p:sp>
      <p:pic>
        <p:nvPicPr>
          <p:cNvPr id="143" name="Google Shape;143;p24"/>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2B5B94D8-63F6-7EAC-6461-2DB4B135596F}"/>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16</a:t>
            </a:fld>
            <a:endParaRPr lang="uk-U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00" y="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Мета роботи</a:t>
            </a:r>
            <a:endParaRPr sz="3200" dirty="0"/>
          </a:p>
        </p:txBody>
      </p:sp>
      <p:sp>
        <p:nvSpPr>
          <p:cNvPr id="72" name="Google Shape;72;p14"/>
          <p:cNvSpPr txBox="1">
            <a:spLocks noGrp="1"/>
          </p:cNvSpPr>
          <p:nvPr>
            <p:ph type="body" idx="1"/>
          </p:nvPr>
        </p:nvSpPr>
        <p:spPr>
          <a:xfrm>
            <a:off x="311700" y="861188"/>
            <a:ext cx="8520600" cy="33540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uk-UA" dirty="0"/>
              <a:t>Чітке визначення мети роботи:</a:t>
            </a:r>
          </a:p>
          <a:p>
            <a:pPr marL="0" lvl="0" indent="0" algn="just" rtl="0">
              <a:spcBef>
                <a:spcPts val="1200"/>
              </a:spcBef>
              <a:spcAft>
                <a:spcPts val="0"/>
              </a:spcAft>
              <a:buNone/>
            </a:pPr>
            <a:r>
              <a:rPr lang="uk-UA" dirty="0"/>
              <a:t>Метою проєкту є розробка серверної</a:t>
            </a:r>
            <a:r>
              <a:rPr lang="ru-UA" dirty="0"/>
              <a:t> синхронно</a:t>
            </a:r>
            <a:r>
              <a:rPr lang="uk-UA" dirty="0"/>
              <a:t>ї частини для веб-застосунку «</a:t>
            </a:r>
            <a:r>
              <a:rPr lang="en-US" dirty="0" err="1"/>
              <a:t>MonopolyUA</a:t>
            </a:r>
            <a:r>
              <a:rPr lang="en-US" dirty="0"/>
              <a:t>», </a:t>
            </a:r>
            <a:r>
              <a:rPr lang="uk-UA" dirty="0"/>
              <a:t>яка забезпечує стабільну, безпечну та ефективну взаємодію між користувачами. Система повинна підтримувати авторизацію, управління профілем, надсилання запрошень, механізми торгівлі ігровими предметами, а також зберігання й обробку ігрової статистики. Серверна частина має гарантувати цілісність даних, надійність виконання всіх операцій і бути готовою до подальшого розвитку функціоналу.</a:t>
            </a:r>
          </a:p>
        </p:txBody>
      </p:sp>
      <p:pic>
        <p:nvPicPr>
          <p:cNvPr id="73" name="Google Shape;73;p14"/>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893E68CA-DEF7-D32D-BFB6-7B402335F4C7}"/>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2</a:t>
            </a:fld>
            <a:endParaRPr lang="uk-U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00" y="0"/>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Мета роботи</a:t>
            </a:r>
            <a:endParaRPr sz="3200" dirty="0"/>
          </a:p>
        </p:txBody>
      </p:sp>
      <p:sp>
        <p:nvSpPr>
          <p:cNvPr id="72" name="Google Shape;72;p14"/>
          <p:cNvSpPr txBox="1">
            <a:spLocks noGrp="1"/>
          </p:cNvSpPr>
          <p:nvPr>
            <p:ph type="body" idx="1"/>
          </p:nvPr>
        </p:nvSpPr>
        <p:spPr>
          <a:xfrm>
            <a:off x="311700" y="1041824"/>
            <a:ext cx="8520600" cy="33540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uk-UA" dirty="0"/>
              <a:t>Актуальність:</a:t>
            </a:r>
          </a:p>
          <a:p>
            <a:pPr marL="0" lvl="0" indent="0" algn="l" rtl="0">
              <a:spcBef>
                <a:spcPts val="1200"/>
              </a:spcBef>
              <a:spcAft>
                <a:spcPts val="0"/>
              </a:spcAft>
              <a:buNone/>
            </a:pPr>
            <a:r>
              <a:rPr lang="uk-UA" dirty="0"/>
              <a:t>Актуальність такого рішення сьогодні дуже висока. В умовах швидкого зростання індустрії онлайн-ігор користувачі очікують не лише цікавого ігрового процесу, а й зручної та функціональної платформи. Такі рішення роблять гру повноцінним середовищем для взаємодії, самовираження та розвитку, значно підвищуючи залученість користувачів.</a:t>
            </a:r>
          </a:p>
        </p:txBody>
      </p:sp>
      <p:pic>
        <p:nvPicPr>
          <p:cNvPr id="73" name="Google Shape;73;p14"/>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893E68CA-DEF7-D32D-BFB6-7B402335F4C7}"/>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3</a:t>
            </a:fld>
            <a:endParaRPr lang="uk-UA" dirty="0"/>
          </a:p>
        </p:txBody>
      </p:sp>
    </p:spTree>
    <p:extLst>
      <p:ext uri="{BB962C8B-B14F-4D97-AF65-F5344CB8AC3E}">
        <p14:creationId xmlns:p14="http://schemas.microsoft.com/office/powerpoint/2010/main" val="1076723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124863"/>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Аналіз проблеми (аналіз існуючих рішень) </a:t>
            </a:r>
            <a:endParaRPr sz="3200" dirty="0"/>
          </a:p>
        </p:txBody>
      </p:sp>
      <p:sp>
        <p:nvSpPr>
          <p:cNvPr id="79" name="Google Shape;79;p15"/>
          <p:cNvSpPr txBox="1">
            <a:spLocks noGrp="1"/>
          </p:cNvSpPr>
          <p:nvPr>
            <p:ph type="body" idx="1"/>
          </p:nvPr>
        </p:nvSpPr>
        <p:spPr>
          <a:xfrm>
            <a:off x="311700" y="819830"/>
            <a:ext cx="8253656" cy="3503839"/>
          </a:xfrm>
          <a:prstGeom prst="rect">
            <a:avLst/>
          </a:prstGeom>
        </p:spPr>
        <p:txBody>
          <a:bodyPr spcFirstLastPara="1" wrap="square" lIns="91425" tIns="91425" rIns="91425" bIns="91425" anchor="t" anchorCtr="0">
            <a:noAutofit/>
          </a:bodyPr>
          <a:lstStyle/>
          <a:p>
            <a:pPr marL="0" lvl="0" indent="0" algn="l" rtl="0">
              <a:spcAft>
                <a:spcPts val="1200"/>
              </a:spcAft>
              <a:buNone/>
            </a:pPr>
            <a:r>
              <a:rPr lang="ru-RU" dirty="0">
                <a:solidFill>
                  <a:srgbClr val="0D0D0D"/>
                </a:solidFill>
                <a:highlight>
                  <a:srgbClr val="FFFFFF"/>
                </a:highlight>
              </a:rPr>
              <a:t>Перелік досліджених конкурентів:</a:t>
            </a:r>
          </a:p>
          <a:p>
            <a:pPr marL="285750" lvl="0" indent="-285750" algn="l" rtl="0">
              <a:spcAft>
                <a:spcPts val="0"/>
              </a:spcAft>
              <a:buFont typeface="Arial" panose="020B0604020202020204" pitchFamily="34" charset="0"/>
              <a:buChar char="•"/>
            </a:pPr>
            <a:r>
              <a:rPr lang="en-US" dirty="0" err="1">
                <a:solidFill>
                  <a:srgbClr val="0D0D0D"/>
                </a:solidFill>
                <a:highlight>
                  <a:srgbClr val="FFFFFF"/>
                </a:highlight>
              </a:rPr>
              <a:t>Tabletopia</a:t>
            </a:r>
            <a:endParaRPr lang="uk-UA" dirty="0">
              <a:solidFill>
                <a:srgbClr val="0D0D0D"/>
              </a:solidFill>
              <a:highlight>
                <a:srgbClr val="FFFFFF"/>
              </a:highlight>
            </a:endParaRPr>
          </a:p>
          <a:p>
            <a:pPr marL="0" indent="0" algn="just">
              <a:buNone/>
            </a:pPr>
            <a:r>
              <a:rPr lang="uk-UA" dirty="0">
                <a:solidFill>
                  <a:srgbClr val="0D0D0D"/>
                </a:solidFill>
                <a:highlight>
                  <a:srgbClr val="FFFFFF"/>
                </a:highlight>
              </a:rPr>
              <a:t>Зручний профіль користувача з історією ігор, улюбленими іграми та списком друзів.</a:t>
            </a:r>
          </a:p>
          <a:p>
            <a:pPr marL="285750" indent="-285750">
              <a:buFont typeface="Arial" panose="020B0604020202020204" pitchFamily="34" charset="0"/>
              <a:buChar char="•"/>
            </a:pPr>
            <a:r>
              <a:rPr lang="en-US" dirty="0">
                <a:solidFill>
                  <a:srgbClr val="0D0D0D"/>
                </a:solidFill>
                <a:highlight>
                  <a:srgbClr val="FFFFFF"/>
                </a:highlight>
              </a:rPr>
              <a:t>Board Game Arena</a:t>
            </a:r>
          </a:p>
          <a:p>
            <a:pPr marL="0" lvl="0" indent="0" algn="just" rtl="0">
              <a:spcAft>
                <a:spcPts val="0"/>
              </a:spcAft>
              <a:buNone/>
            </a:pPr>
            <a:r>
              <a:rPr lang="uk-UA" dirty="0">
                <a:solidFill>
                  <a:srgbClr val="0D0D0D"/>
                </a:solidFill>
                <a:highlight>
                  <a:srgbClr val="FFFFFF"/>
                </a:highlight>
              </a:rPr>
              <a:t>Якісна взаємодія між користувачами: додавання друзів, групи, сповіщення.</a:t>
            </a:r>
          </a:p>
          <a:p>
            <a:pPr marL="285750" lvl="0" indent="-285750" algn="l" rtl="0">
              <a:spcAft>
                <a:spcPts val="0"/>
              </a:spcAft>
              <a:buFont typeface="Arial" panose="020B0604020202020204" pitchFamily="34" charset="0"/>
              <a:buChar char="•"/>
            </a:pPr>
            <a:r>
              <a:rPr lang="en-US" dirty="0">
                <a:solidFill>
                  <a:srgbClr val="0D0D0D"/>
                </a:solidFill>
                <a:highlight>
                  <a:srgbClr val="FFFFFF"/>
                </a:highlight>
              </a:rPr>
              <a:t>Steam</a:t>
            </a:r>
            <a:endParaRPr lang="uk-UA" dirty="0">
              <a:solidFill>
                <a:srgbClr val="0D0D0D"/>
              </a:solidFill>
              <a:highlight>
                <a:srgbClr val="FFFFFF"/>
              </a:highlight>
            </a:endParaRPr>
          </a:p>
          <a:p>
            <a:pPr marL="0" lvl="0" indent="0" algn="just" rtl="0">
              <a:spcAft>
                <a:spcPts val="0"/>
              </a:spcAft>
              <a:buNone/>
            </a:pPr>
            <a:r>
              <a:rPr lang="uk-UA" dirty="0">
                <a:solidFill>
                  <a:srgbClr val="0D0D0D"/>
                </a:solidFill>
                <a:highlight>
                  <a:srgbClr val="FFFFFF"/>
                </a:highlight>
              </a:rPr>
              <a:t>Просунутий інвентар і маркетплейс з унікальною ідентифікацією предметів, автоматизованими транзакціями та захистом. </a:t>
            </a:r>
            <a:endParaRPr lang="ru-RU" dirty="0">
              <a:solidFill>
                <a:srgbClr val="0D0D0D"/>
              </a:solidFill>
              <a:highlight>
                <a:srgbClr val="FFFFFF"/>
              </a:highlight>
            </a:endParaRPr>
          </a:p>
        </p:txBody>
      </p:sp>
      <p:pic>
        <p:nvPicPr>
          <p:cNvPr id="80" name="Google Shape;80;p15"/>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6B62475D-5E0B-A5AC-3922-2970FC56A64D}"/>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4</a:t>
            </a:fld>
            <a:endParaRPr lang="uk-UA"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124863"/>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Аналіз проблеми (аналіз існуючих рішень) </a:t>
            </a:r>
            <a:endParaRPr sz="3200" dirty="0"/>
          </a:p>
        </p:txBody>
      </p:sp>
      <p:sp>
        <p:nvSpPr>
          <p:cNvPr id="79" name="Google Shape;79;p15"/>
          <p:cNvSpPr txBox="1">
            <a:spLocks noGrp="1"/>
          </p:cNvSpPr>
          <p:nvPr>
            <p:ph type="body" idx="1"/>
          </p:nvPr>
        </p:nvSpPr>
        <p:spPr>
          <a:xfrm>
            <a:off x="311700" y="1018690"/>
            <a:ext cx="8253656" cy="3503839"/>
          </a:xfrm>
          <a:prstGeom prst="rect">
            <a:avLst/>
          </a:prstGeom>
        </p:spPr>
        <p:txBody>
          <a:bodyPr spcFirstLastPara="1" wrap="square" lIns="91425" tIns="91425" rIns="91425" bIns="91425" anchor="t" anchorCtr="0">
            <a:noAutofit/>
          </a:bodyPr>
          <a:lstStyle/>
          <a:p>
            <a:pPr marL="0" indent="0">
              <a:spcAft>
                <a:spcPts val="1200"/>
              </a:spcAft>
              <a:buNone/>
            </a:pPr>
            <a:r>
              <a:rPr lang="ru-RU" dirty="0"/>
              <a:t>Зазначення прогалин у наявних аналогах:</a:t>
            </a:r>
          </a:p>
          <a:p>
            <a:pPr marL="285750" lvl="0" indent="-285750" algn="l" rtl="0">
              <a:spcAft>
                <a:spcPts val="0"/>
              </a:spcAft>
              <a:buFont typeface="Arial" panose="020B0604020202020204" pitchFamily="34" charset="0"/>
              <a:buChar char="•"/>
            </a:pPr>
            <a:r>
              <a:rPr lang="en-US" dirty="0" err="1">
                <a:solidFill>
                  <a:srgbClr val="0D0D0D"/>
                </a:solidFill>
                <a:highlight>
                  <a:srgbClr val="FFFFFF"/>
                </a:highlight>
              </a:rPr>
              <a:t>Tabletopia</a:t>
            </a:r>
            <a:endParaRPr lang="uk-UA" dirty="0">
              <a:solidFill>
                <a:srgbClr val="0D0D0D"/>
              </a:solidFill>
              <a:highlight>
                <a:srgbClr val="FFFFFF"/>
              </a:highlight>
            </a:endParaRPr>
          </a:p>
          <a:p>
            <a:pPr marL="0" indent="0" algn="just">
              <a:buNone/>
            </a:pPr>
            <a:r>
              <a:rPr lang="uk-UA" dirty="0">
                <a:solidFill>
                  <a:srgbClr val="0D0D0D"/>
                </a:solidFill>
                <a:highlight>
                  <a:srgbClr val="FFFFFF"/>
                </a:highlight>
              </a:rPr>
              <a:t>Відсутність детальної ігрової статистики, що ускладнює відстеження прогресу.</a:t>
            </a:r>
          </a:p>
          <a:p>
            <a:pPr marL="285750" indent="-285750">
              <a:buFont typeface="Arial" panose="020B0604020202020204" pitchFamily="34" charset="0"/>
              <a:buChar char="•"/>
            </a:pPr>
            <a:r>
              <a:rPr lang="en-US" dirty="0">
                <a:solidFill>
                  <a:srgbClr val="0D0D0D"/>
                </a:solidFill>
                <a:highlight>
                  <a:srgbClr val="FFFFFF"/>
                </a:highlight>
              </a:rPr>
              <a:t>Board Game Arena</a:t>
            </a:r>
          </a:p>
          <a:p>
            <a:pPr marL="0" lvl="0" indent="0" algn="l" rtl="0">
              <a:spcAft>
                <a:spcPts val="0"/>
              </a:spcAft>
              <a:buNone/>
            </a:pPr>
            <a:r>
              <a:rPr lang="uk-UA" dirty="0">
                <a:solidFill>
                  <a:srgbClr val="0D0D0D"/>
                </a:solidFill>
                <a:highlight>
                  <a:srgbClr val="FFFFFF"/>
                </a:highlight>
              </a:rPr>
              <a:t>Частина сповіщень надходить у застосунок, а інші на пошту. Відсутність деталізованої статистики про досягнення в зіграних іграх.</a:t>
            </a:r>
          </a:p>
          <a:p>
            <a:pPr marL="285750" lvl="0" indent="-285750" algn="l" rtl="0">
              <a:spcAft>
                <a:spcPts val="0"/>
              </a:spcAft>
              <a:buFont typeface="Arial" panose="020B0604020202020204" pitchFamily="34" charset="0"/>
              <a:buChar char="•"/>
            </a:pPr>
            <a:r>
              <a:rPr lang="en-US" dirty="0">
                <a:solidFill>
                  <a:srgbClr val="0D0D0D"/>
                </a:solidFill>
                <a:highlight>
                  <a:srgbClr val="FFFFFF"/>
                </a:highlight>
              </a:rPr>
              <a:t>Steam</a:t>
            </a:r>
            <a:endParaRPr lang="uk-UA" dirty="0">
              <a:solidFill>
                <a:srgbClr val="0D0D0D"/>
              </a:solidFill>
              <a:highlight>
                <a:srgbClr val="FFFFFF"/>
              </a:highlight>
            </a:endParaRPr>
          </a:p>
          <a:p>
            <a:pPr marL="0" lvl="0" indent="0" algn="l" rtl="0">
              <a:spcAft>
                <a:spcPts val="0"/>
              </a:spcAft>
              <a:buNone/>
            </a:pPr>
            <a:r>
              <a:rPr lang="uk-UA" dirty="0">
                <a:solidFill>
                  <a:srgbClr val="0D0D0D"/>
                </a:solidFill>
                <a:highlight>
                  <a:srgbClr val="FFFFFF"/>
                </a:highlight>
              </a:rPr>
              <a:t>Наявність комісії, що стягується за кожну операцію на маркеті.</a:t>
            </a:r>
            <a:endParaRPr lang="ru-RU" dirty="0">
              <a:solidFill>
                <a:srgbClr val="0D0D0D"/>
              </a:solidFill>
              <a:highlight>
                <a:srgbClr val="FFFFFF"/>
              </a:highlight>
            </a:endParaRPr>
          </a:p>
        </p:txBody>
      </p:sp>
      <p:pic>
        <p:nvPicPr>
          <p:cNvPr id="80" name="Google Shape;80;p15"/>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6B62475D-5E0B-A5AC-3922-2970FC56A64D}"/>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5</a:t>
            </a:fld>
            <a:endParaRPr lang="uk-UA" dirty="0"/>
          </a:p>
        </p:txBody>
      </p:sp>
    </p:spTree>
    <p:extLst>
      <p:ext uri="{BB962C8B-B14F-4D97-AF65-F5344CB8AC3E}">
        <p14:creationId xmlns:p14="http://schemas.microsoft.com/office/powerpoint/2010/main" val="443333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186276"/>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Постановка задачі та опис системи</a:t>
            </a:r>
            <a:endParaRPr sz="3200" dirty="0"/>
          </a:p>
        </p:txBody>
      </p:sp>
      <p:sp>
        <p:nvSpPr>
          <p:cNvPr id="86" name="Google Shape;86;p16"/>
          <p:cNvSpPr txBox="1">
            <a:spLocks noGrp="1"/>
          </p:cNvSpPr>
          <p:nvPr>
            <p:ph type="body" idx="1"/>
          </p:nvPr>
        </p:nvSpPr>
        <p:spPr>
          <a:xfrm>
            <a:off x="311700" y="825262"/>
            <a:ext cx="8520600" cy="3354000"/>
          </a:xfrm>
          <a:prstGeom prst="rect">
            <a:avLst/>
          </a:prstGeom>
        </p:spPr>
        <p:txBody>
          <a:bodyPr spcFirstLastPara="1" wrap="square" lIns="91425" tIns="91425" rIns="91425" bIns="91425" anchor="t" anchorCtr="0">
            <a:normAutofit fontScale="92500" lnSpcReduction="10000"/>
          </a:bodyPr>
          <a:lstStyle/>
          <a:p>
            <a:pPr marL="0" lvl="0" indent="0" algn="just" rtl="0">
              <a:spcBef>
                <a:spcPts val="1500"/>
              </a:spcBef>
              <a:spcAft>
                <a:spcPts val="0"/>
              </a:spcAft>
              <a:buNone/>
            </a:pPr>
            <a:r>
              <a:rPr lang="uk-UA" dirty="0">
                <a:latin typeface="Open Sans" panose="020B0606030504020204" pitchFamily="34" charset="0"/>
                <a:ea typeface="Open Sans" panose="020B0606030504020204" pitchFamily="34" charset="0"/>
                <a:cs typeface="Open Sans" panose="020B0606030504020204" pitchFamily="34" charset="0"/>
              </a:rPr>
              <a:t>Чітке формулювання проблеми:</a:t>
            </a:r>
            <a:endParaRPr lang="uk-UA" dirty="0">
              <a:solidFill>
                <a:srgbClr val="0D0D0D"/>
              </a:solidFill>
              <a:highlight>
                <a:srgbClr val="FFFFFF"/>
              </a:highlight>
            </a:endParaRPr>
          </a:p>
          <a:p>
            <a:pPr marL="0" lvl="0" indent="0" algn="just" rtl="0">
              <a:spcBef>
                <a:spcPts val="1500"/>
              </a:spcBef>
              <a:spcAft>
                <a:spcPts val="0"/>
              </a:spcAft>
              <a:buNone/>
            </a:pPr>
            <a:r>
              <a:rPr lang="uk-UA" dirty="0">
                <a:solidFill>
                  <a:srgbClr val="0D0D0D"/>
                </a:solidFill>
                <a:highlight>
                  <a:srgbClr val="FFFFFF"/>
                </a:highlight>
              </a:rPr>
              <a:t>У процесі розробки серверної частини веб-застосунку </a:t>
            </a:r>
            <a:r>
              <a:rPr lang="en-US" dirty="0" err="1">
                <a:solidFill>
                  <a:srgbClr val="0D0D0D"/>
                </a:solidFill>
                <a:highlight>
                  <a:srgbClr val="FFFFFF"/>
                </a:highlight>
              </a:rPr>
              <a:t>MonopolyUA</a:t>
            </a:r>
            <a:r>
              <a:rPr lang="en-US" dirty="0">
                <a:solidFill>
                  <a:srgbClr val="0D0D0D"/>
                </a:solidFill>
                <a:highlight>
                  <a:srgbClr val="FFFFFF"/>
                </a:highlight>
              </a:rPr>
              <a:t> </a:t>
            </a:r>
            <a:r>
              <a:rPr lang="uk-UA" dirty="0">
                <a:solidFill>
                  <a:srgbClr val="0D0D0D"/>
                </a:solidFill>
                <a:highlight>
                  <a:srgbClr val="FFFFFF"/>
                </a:highlight>
              </a:rPr>
              <a:t>виникає низка критичних проблем. Однією з основних є необхідність забезпечення стабільної обробки великої кількості одночасних запитів, що надходять від користувачів, без втрати цілісності або конфліктів у даних. Другою важливою проблемою є захист персональних даних, зокрема реалізація безпечної аутентифікації та протидія поширеним загрозам, таким як </a:t>
            </a:r>
            <a:r>
              <a:rPr lang="en-US" dirty="0">
                <a:solidFill>
                  <a:srgbClr val="0D0D0D"/>
                </a:solidFill>
                <a:highlight>
                  <a:srgbClr val="FFFFFF"/>
                </a:highlight>
              </a:rPr>
              <a:t>SQL-</a:t>
            </a:r>
            <a:r>
              <a:rPr lang="uk-UA" dirty="0">
                <a:solidFill>
                  <a:srgbClr val="0D0D0D"/>
                </a:solidFill>
                <a:highlight>
                  <a:srgbClr val="FFFFFF"/>
                </a:highlight>
              </a:rPr>
              <a:t>ін’єкції, </a:t>
            </a:r>
            <a:r>
              <a:rPr lang="en-US" dirty="0">
                <a:solidFill>
                  <a:srgbClr val="0D0D0D"/>
                </a:solidFill>
                <a:highlight>
                  <a:srgbClr val="FFFFFF"/>
                </a:highlight>
              </a:rPr>
              <a:t>XSS </a:t>
            </a:r>
            <a:r>
              <a:rPr lang="uk-UA" dirty="0">
                <a:solidFill>
                  <a:srgbClr val="0D0D0D"/>
                </a:solidFill>
                <a:highlight>
                  <a:srgbClr val="FFFFFF"/>
                </a:highlight>
              </a:rPr>
              <a:t>і </a:t>
            </a:r>
            <a:r>
              <a:rPr lang="en-US" dirty="0">
                <a:solidFill>
                  <a:srgbClr val="0D0D0D"/>
                </a:solidFill>
                <a:highlight>
                  <a:srgbClr val="FFFFFF"/>
                </a:highlight>
              </a:rPr>
              <a:t>CSRF. </a:t>
            </a:r>
            <a:r>
              <a:rPr lang="uk-UA" dirty="0">
                <a:solidFill>
                  <a:srgbClr val="0D0D0D"/>
                </a:solidFill>
                <a:highlight>
                  <a:srgbClr val="FFFFFF"/>
                </a:highlight>
              </a:rPr>
              <a:t>Окрім цього, система повинна зберігати високу продуктивність і надійність при масштабуванні, тобто зі зростанням кількості користувачів не повинно відбуватися зниження швидкодії або збої в роботі застосунку.</a:t>
            </a:r>
            <a:endParaRPr lang="ru-UA" dirty="0">
              <a:solidFill>
                <a:srgbClr val="0D0D0D"/>
              </a:solidFill>
              <a:highlight>
                <a:srgbClr val="FFFFFF"/>
              </a:highlight>
            </a:endParaRPr>
          </a:p>
        </p:txBody>
      </p:sp>
      <p:pic>
        <p:nvPicPr>
          <p:cNvPr id="87" name="Google Shape;87;p16"/>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723D9805-068E-FE7E-BC9A-0C410D68B73B}"/>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6</a:t>
            </a:fld>
            <a:endParaRPr lang="uk-UA"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311700" y="-186276"/>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Постановка задачі та опис системи</a:t>
            </a:r>
            <a:endParaRPr sz="3200" dirty="0"/>
          </a:p>
        </p:txBody>
      </p:sp>
      <p:sp>
        <p:nvSpPr>
          <p:cNvPr id="86" name="Google Shape;86;p16"/>
          <p:cNvSpPr txBox="1">
            <a:spLocks noGrp="1"/>
          </p:cNvSpPr>
          <p:nvPr>
            <p:ph type="body" idx="1"/>
          </p:nvPr>
        </p:nvSpPr>
        <p:spPr>
          <a:xfrm>
            <a:off x="311700" y="742918"/>
            <a:ext cx="8520600" cy="3657663"/>
          </a:xfrm>
          <a:prstGeom prst="rect">
            <a:avLst/>
          </a:prstGeom>
        </p:spPr>
        <p:txBody>
          <a:bodyPr spcFirstLastPara="1" wrap="square" lIns="91425" tIns="91425" rIns="91425" bIns="91425" anchor="t" anchorCtr="0">
            <a:normAutofit fontScale="92500" lnSpcReduction="10000"/>
          </a:bodyPr>
          <a:lstStyle/>
          <a:p>
            <a:pPr marL="0" lvl="0" indent="0" algn="l" rtl="0">
              <a:spcBef>
                <a:spcPts val="1500"/>
              </a:spcBef>
              <a:spcAft>
                <a:spcPts val="0"/>
              </a:spcAft>
              <a:buNone/>
            </a:pPr>
            <a:r>
              <a:rPr lang="uk-UA" sz="1900" dirty="0">
                <a:solidFill>
                  <a:srgbClr val="0D0D0D"/>
                </a:solidFill>
                <a:highlight>
                  <a:srgbClr val="FFFFFF"/>
                </a:highlight>
              </a:rPr>
              <a:t>Опис очікуваних результатів:</a:t>
            </a:r>
          </a:p>
          <a:p>
            <a:pPr marL="0" lvl="0" indent="0" algn="just" rtl="0">
              <a:spcBef>
                <a:spcPts val="1500"/>
              </a:spcBef>
              <a:spcAft>
                <a:spcPts val="0"/>
              </a:spcAft>
              <a:buNone/>
            </a:pPr>
            <a:r>
              <a:rPr lang="uk-UA" dirty="0">
                <a:solidFill>
                  <a:srgbClr val="0D0D0D"/>
                </a:solidFill>
                <a:highlight>
                  <a:srgbClr val="FFFFFF"/>
                </a:highlight>
              </a:rPr>
              <a:t>У результаті реалізації серверної частини веб-застосунку «</a:t>
            </a:r>
            <a:r>
              <a:rPr lang="en-US" dirty="0" err="1">
                <a:solidFill>
                  <a:srgbClr val="0D0D0D"/>
                </a:solidFill>
                <a:highlight>
                  <a:srgbClr val="FFFFFF"/>
                </a:highlight>
              </a:rPr>
              <a:t>MonopolyUA</a:t>
            </a:r>
            <a:r>
              <a:rPr lang="en-US" dirty="0">
                <a:solidFill>
                  <a:srgbClr val="0D0D0D"/>
                </a:solidFill>
                <a:highlight>
                  <a:srgbClr val="FFFFFF"/>
                </a:highlight>
              </a:rPr>
              <a:t>» </a:t>
            </a:r>
            <a:r>
              <a:rPr lang="uk-UA" dirty="0">
                <a:solidFill>
                  <a:srgbClr val="0D0D0D"/>
                </a:solidFill>
                <a:highlight>
                  <a:srgbClr val="FFFFFF"/>
                </a:highlight>
              </a:rPr>
              <a:t>очікується створення стабільної та безпечної платформи. Система повинна забезпечити надійні механізми реєстрації, авторизації та керування обліковими записами з дотриманням стандартів захисту персональних даних. Буде реалізовано модуль взаємодії між друзями з можливістю надсилання запрошень та підтвердження дружби. Маркетплейс забезпечуватиме безпечну торгівлю ігровими предметами між користувачами з оновленням інвентаря у режимі реального часу. Очікується також повноцінна система статистики, що зберігатиме результати ігрової активності кожного користувача. </a:t>
            </a:r>
          </a:p>
        </p:txBody>
      </p:sp>
      <p:pic>
        <p:nvPicPr>
          <p:cNvPr id="87" name="Google Shape;87;p16"/>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723D9805-068E-FE7E-BC9A-0C410D68B73B}"/>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7</a:t>
            </a:fld>
            <a:endParaRPr lang="uk-UA" dirty="0"/>
          </a:p>
        </p:txBody>
      </p:sp>
    </p:spTree>
    <p:extLst>
      <p:ext uri="{BB962C8B-B14F-4D97-AF65-F5344CB8AC3E}">
        <p14:creationId xmlns:p14="http://schemas.microsoft.com/office/powerpoint/2010/main" val="2378479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148309"/>
            <a:ext cx="8520600" cy="83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uk" sz="3200" dirty="0"/>
              <a:t>Вибір технологій розробки </a:t>
            </a:r>
            <a:endParaRPr sz="3200" dirty="0"/>
          </a:p>
        </p:txBody>
      </p:sp>
      <p:sp>
        <p:nvSpPr>
          <p:cNvPr id="93" name="Google Shape;93;p17"/>
          <p:cNvSpPr txBox="1">
            <a:spLocks noGrp="1"/>
          </p:cNvSpPr>
          <p:nvPr>
            <p:ph type="body" idx="1"/>
          </p:nvPr>
        </p:nvSpPr>
        <p:spPr>
          <a:xfrm>
            <a:off x="311700" y="894750"/>
            <a:ext cx="8520600" cy="3354000"/>
          </a:xfrm>
          <a:prstGeom prst="rect">
            <a:avLst/>
          </a:prstGeom>
        </p:spPr>
        <p:txBody>
          <a:bodyPr spcFirstLastPara="1" wrap="square" lIns="91425" tIns="91425" rIns="91425" bIns="91425" anchor="t" anchorCtr="0">
            <a:normAutofit lnSpcReduction="10000"/>
          </a:bodyPr>
          <a:lstStyle/>
          <a:p>
            <a:pPr marL="0" indent="0" algn="just">
              <a:spcBef>
                <a:spcPts val="1500"/>
              </a:spcBef>
              <a:buNone/>
            </a:pPr>
            <a:r>
              <a:rPr lang="ru-RU" dirty="0">
                <a:solidFill>
                  <a:srgbClr val="0D0D0D"/>
                </a:solidFill>
                <a:highlight>
                  <a:srgbClr val="FFFFFF"/>
                </a:highlight>
              </a:rPr>
              <a:t>Інструментарій та технології, використані в роботі:</a:t>
            </a:r>
            <a:endParaRPr lang="en-US" dirty="0">
              <a:solidFill>
                <a:srgbClr val="0D0D0D"/>
              </a:solidFill>
              <a:highlight>
                <a:srgbClr val="FFFFFF"/>
              </a:highlight>
            </a:endParaRPr>
          </a:p>
          <a:p>
            <a:pPr marL="0" lvl="0" indent="0" algn="just" rtl="0">
              <a:spcBef>
                <a:spcPts val="1500"/>
              </a:spcBef>
              <a:spcAft>
                <a:spcPts val="0"/>
              </a:spcAft>
              <a:buNone/>
            </a:pPr>
            <a:r>
              <a:rPr lang="uk-UA" dirty="0">
                <a:solidFill>
                  <a:srgbClr val="0D0D0D"/>
                </a:solidFill>
                <a:highlight>
                  <a:srgbClr val="FFFFFF"/>
                </a:highlight>
              </a:rPr>
              <a:t>Для розробки бекенд-частини програмної веб-застосунку «</a:t>
            </a:r>
            <a:r>
              <a:rPr lang="en-US" dirty="0" err="1">
                <a:solidFill>
                  <a:srgbClr val="0D0D0D"/>
                </a:solidFill>
                <a:highlight>
                  <a:srgbClr val="FFFFFF"/>
                </a:highlight>
              </a:rPr>
              <a:t>MonopolyUA</a:t>
            </a:r>
            <a:r>
              <a:rPr lang="uk-UA" dirty="0">
                <a:solidFill>
                  <a:srgbClr val="0D0D0D"/>
                </a:solidFill>
                <a:highlight>
                  <a:srgbClr val="FFFFFF"/>
                </a:highlight>
              </a:rPr>
              <a:t>» було обрано фреймворк </a:t>
            </a:r>
            <a:r>
              <a:rPr lang="en-US" dirty="0">
                <a:solidFill>
                  <a:srgbClr val="0D0D0D"/>
                </a:solidFill>
                <a:highlight>
                  <a:srgbClr val="FFFFFF"/>
                </a:highlight>
              </a:rPr>
              <a:t>Django, </a:t>
            </a:r>
            <a:r>
              <a:rPr lang="uk-UA" dirty="0">
                <a:solidFill>
                  <a:srgbClr val="0D0D0D"/>
                </a:solidFill>
                <a:highlight>
                  <a:srgbClr val="FFFFFF"/>
                </a:highlight>
              </a:rPr>
              <a:t>який у поєднанні з </a:t>
            </a:r>
            <a:r>
              <a:rPr lang="en-US" dirty="0">
                <a:solidFill>
                  <a:srgbClr val="0D0D0D"/>
                </a:solidFill>
                <a:highlight>
                  <a:srgbClr val="FFFFFF"/>
                </a:highlight>
              </a:rPr>
              <a:t>Django REST Framework </a:t>
            </a:r>
            <a:r>
              <a:rPr lang="uk-UA" dirty="0">
                <a:solidFill>
                  <a:srgbClr val="0D0D0D"/>
                </a:solidFill>
                <a:highlight>
                  <a:srgbClr val="FFFFFF"/>
                </a:highlight>
              </a:rPr>
              <a:t>дозволяє ефективно створювати та підтримувати </a:t>
            </a:r>
            <a:r>
              <a:rPr lang="en-US" dirty="0">
                <a:solidFill>
                  <a:srgbClr val="0D0D0D"/>
                </a:solidFill>
                <a:highlight>
                  <a:srgbClr val="FFFFFF"/>
                </a:highlight>
              </a:rPr>
              <a:t>RESTful API. </a:t>
            </a:r>
            <a:r>
              <a:rPr lang="uk-UA" dirty="0">
                <a:solidFill>
                  <a:srgbClr val="0D0D0D"/>
                </a:solidFill>
                <a:highlight>
                  <a:srgbClr val="FFFFFF"/>
                </a:highlight>
              </a:rPr>
              <a:t>Для безпечної авторизації користувачів застосовано </a:t>
            </a:r>
            <a:r>
              <a:rPr lang="en-US" dirty="0">
                <a:solidFill>
                  <a:srgbClr val="0D0D0D"/>
                </a:solidFill>
                <a:highlight>
                  <a:srgbClr val="FFFFFF"/>
                </a:highlight>
              </a:rPr>
              <a:t>Simple JWT, </a:t>
            </a:r>
            <a:r>
              <a:rPr lang="uk-UA" dirty="0">
                <a:solidFill>
                  <a:srgbClr val="0D0D0D"/>
                </a:solidFill>
                <a:highlight>
                  <a:srgbClr val="FFFFFF"/>
                </a:highlight>
              </a:rPr>
              <a:t>що забезпечує роботу з токенами доступу, а також інтеграцію з </a:t>
            </a:r>
            <a:r>
              <a:rPr lang="en-US" dirty="0">
                <a:solidFill>
                  <a:srgbClr val="0D0D0D"/>
                </a:solidFill>
                <a:highlight>
                  <a:srgbClr val="FFFFFF"/>
                </a:highlight>
              </a:rPr>
              <a:t>Google OAuth2 </a:t>
            </a:r>
            <a:r>
              <a:rPr lang="uk-UA" dirty="0">
                <a:solidFill>
                  <a:srgbClr val="0D0D0D"/>
                </a:solidFill>
                <a:highlight>
                  <a:srgbClr val="FFFFFF"/>
                </a:highlight>
              </a:rPr>
              <a:t>для зручного входу через облікові записи </a:t>
            </a:r>
            <a:r>
              <a:rPr lang="en-US" dirty="0">
                <a:solidFill>
                  <a:srgbClr val="0D0D0D"/>
                </a:solidFill>
                <a:highlight>
                  <a:srgbClr val="FFFFFF"/>
                </a:highlight>
              </a:rPr>
              <a:t>Google. </a:t>
            </a:r>
            <a:r>
              <a:rPr lang="uk-UA" dirty="0">
                <a:solidFill>
                  <a:srgbClr val="0D0D0D"/>
                </a:solidFill>
                <a:highlight>
                  <a:srgbClr val="FFFFFF"/>
                </a:highlight>
              </a:rPr>
              <a:t>Як систему управління базою даних використано </a:t>
            </a:r>
            <a:r>
              <a:rPr lang="en-US" dirty="0">
                <a:solidFill>
                  <a:srgbClr val="0D0D0D"/>
                </a:solidFill>
                <a:highlight>
                  <a:srgbClr val="FFFFFF"/>
                </a:highlight>
              </a:rPr>
              <a:t>PostgreSQL, </a:t>
            </a:r>
            <a:r>
              <a:rPr lang="uk-UA" dirty="0">
                <a:solidFill>
                  <a:srgbClr val="0D0D0D"/>
                </a:solidFill>
                <a:highlight>
                  <a:srgbClr val="FFFFFF"/>
                </a:highlight>
              </a:rPr>
              <a:t>яка відома своєю стабільністю та масштабованістю.</a:t>
            </a:r>
            <a:endParaRPr dirty="0">
              <a:latin typeface="Economica" panose="020B0604020202020204" charset="0"/>
            </a:endParaRPr>
          </a:p>
        </p:txBody>
      </p:sp>
      <p:pic>
        <p:nvPicPr>
          <p:cNvPr id="94" name="Google Shape;94;p17"/>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A343E912-C721-1128-5F72-D9BB9BCF5CCA}"/>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8</a:t>
            </a:fld>
            <a:endParaRPr lang="uk-UA"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268925" y="114300"/>
            <a:ext cx="8793367" cy="1066659"/>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uk" sz="3200" dirty="0"/>
              <a:t>Архітектура створенного програмного забезпечення</a:t>
            </a:r>
            <a:endParaRPr sz="3200" dirty="0"/>
          </a:p>
        </p:txBody>
      </p:sp>
      <p:pic>
        <p:nvPicPr>
          <p:cNvPr id="101" name="Google Shape;101;p18"/>
          <p:cNvPicPr preferRelativeResize="0"/>
          <p:nvPr/>
        </p:nvPicPr>
        <p:blipFill>
          <a:blip r:embed="rId3">
            <a:alphaModFix/>
          </a:blip>
          <a:stretch>
            <a:fillRect/>
          </a:stretch>
        </p:blipFill>
        <p:spPr>
          <a:xfrm>
            <a:off x="268925" y="4359500"/>
            <a:ext cx="862250" cy="581750"/>
          </a:xfrm>
          <a:prstGeom prst="rect">
            <a:avLst/>
          </a:prstGeom>
          <a:noFill/>
          <a:ln>
            <a:noFill/>
          </a:ln>
        </p:spPr>
      </p:pic>
      <p:sp>
        <p:nvSpPr>
          <p:cNvPr id="2" name="TextBox 1">
            <a:extLst>
              <a:ext uri="{FF2B5EF4-FFF2-40B4-BE49-F238E27FC236}">
                <a16:creationId xmlns:a16="http://schemas.microsoft.com/office/drawing/2014/main" id="{12A55726-B906-08A2-C43F-1B00FCF5F354}"/>
              </a:ext>
            </a:extLst>
          </p:cNvPr>
          <p:cNvSpPr txBox="1"/>
          <p:nvPr/>
        </p:nvSpPr>
        <p:spPr>
          <a:xfrm>
            <a:off x="8778240" y="4606349"/>
            <a:ext cx="284052" cy="307777"/>
          </a:xfrm>
          <a:prstGeom prst="rect">
            <a:avLst/>
          </a:prstGeom>
          <a:noFill/>
        </p:spPr>
        <p:txBody>
          <a:bodyPr wrap="none" rtlCol="0">
            <a:spAutoFit/>
          </a:bodyPr>
          <a:lstStyle/>
          <a:p>
            <a:fld id="{A35EEF41-5B9E-4186-8855-3C8162DCC2D6}" type="slidenum">
              <a:rPr lang="uk-UA" smtClean="0"/>
              <a:t>9</a:t>
            </a:fld>
            <a:endParaRPr lang="uk-UA" dirty="0"/>
          </a:p>
        </p:txBody>
      </p:sp>
      <p:pic>
        <p:nvPicPr>
          <p:cNvPr id="7" name="Picture 6">
            <a:extLst>
              <a:ext uri="{FF2B5EF4-FFF2-40B4-BE49-F238E27FC236}">
                <a16:creationId xmlns:a16="http://schemas.microsoft.com/office/drawing/2014/main" id="{89CFEF64-2F69-44F2-8F9E-D6F45D3ABE64}"/>
              </a:ext>
            </a:extLst>
          </p:cNvPr>
          <p:cNvPicPr/>
          <p:nvPr/>
        </p:nvPicPr>
        <p:blipFill>
          <a:blip r:embed="rId4"/>
          <a:stretch>
            <a:fillRect/>
          </a:stretch>
        </p:blipFill>
        <p:spPr>
          <a:xfrm>
            <a:off x="1715276" y="1412011"/>
            <a:ext cx="5143398" cy="2947489"/>
          </a:xfrm>
          <a:prstGeom prst="rect">
            <a:avLst/>
          </a:prstGeom>
        </p:spPr>
      </p:pic>
    </p:spTree>
  </p:cSld>
  <p:clrMapOvr>
    <a:masterClrMapping/>
  </p:clrMapOvr>
</p:sld>
</file>

<file path=ppt/theme/theme1.xml><?xml version="1.0" encoding="utf-8"?>
<a:theme xmlns:a="http://schemas.openxmlformats.org/drawingml/2006/main" name="Шаблон презентації кваліфікаційної роботи магістрів">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Шаблон презентації кваліфікаційної роботи магістрів" id="{72E840FA-3155-46C9-BB37-701E4C9B1C67}" vid="{DC416FE5-D050-4603-AD75-8F49A0CCCB6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Шаблон_презентації_до_ККП_бакалавра_2025 (1)</Template>
  <TotalTime>762</TotalTime>
  <Words>1027</Words>
  <Application>Microsoft Office PowerPoint</Application>
  <PresentationFormat>On-screen Show (16:9)</PresentationFormat>
  <Paragraphs>82</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Economica</vt:lpstr>
      <vt:lpstr>Arial</vt:lpstr>
      <vt:lpstr>Open Sans</vt:lpstr>
      <vt:lpstr>Шаблон презентації кваліфікаційної роботи магістрів</vt:lpstr>
      <vt:lpstr>Веб-застосунок MonopolyUA</vt:lpstr>
      <vt:lpstr>Мета роботи</vt:lpstr>
      <vt:lpstr>Мета роботи</vt:lpstr>
      <vt:lpstr>Аналіз проблеми (аналіз існуючих рішень) </vt:lpstr>
      <vt:lpstr>Аналіз проблеми (аналіз існуючих рішень) </vt:lpstr>
      <vt:lpstr>Постановка задачі та опис системи</vt:lpstr>
      <vt:lpstr>Постановка задачі та опис системи</vt:lpstr>
      <vt:lpstr>Вибір технологій розробки </vt:lpstr>
      <vt:lpstr>Архітектура створенного програмного забезпечення</vt:lpstr>
      <vt:lpstr>Архітектура створенного програмного забезпечення</vt:lpstr>
      <vt:lpstr>Опис програмного забезпечення, що було використано у дослідженні</vt:lpstr>
      <vt:lpstr>Опис програмного забезпечення, що було використано у дослідженні</vt:lpstr>
      <vt:lpstr>Приклад реалізації</vt:lpstr>
      <vt:lpstr>Приклад реалізації</vt:lpstr>
      <vt:lpstr>Приклад реалізації</vt:lpstr>
      <vt:lpstr>Підсумки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роботи</dc:title>
  <dc:creator>Богдан</dc:creator>
  <cp:lastModifiedBy>Богдан</cp:lastModifiedBy>
  <cp:revision>26</cp:revision>
  <dcterms:created xsi:type="dcterms:W3CDTF">2025-06-06T07:11:59Z</dcterms:created>
  <dcterms:modified xsi:type="dcterms:W3CDTF">2025-06-20T11:31:33Z</dcterms:modified>
</cp:coreProperties>
</file>