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65" r:id="rId19"/>
  </p:sldIdLst>
  <p:sldSz cx="14630400" cy="8229600"/>
  <p:notesSz cx="8229600" cy="146304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485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326277" y="744885"/>
            <a:ext cx="5241192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ru-RU" sz="4000" b="1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Програмна</a:t>
            </a:r>
            <a:r>
              <a:rPr lang="ru-RU" sz="4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система для </a:t>
            </a:r>
            <a:r>
              <a:rPr lang="ru-RU" sz="4000" b="1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аналізу</a:t>
            </a:r>
            <a:r>
              <a:rPr lang="ru-RU" sz="4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</a:t>
            </a:r>
            <a:r>
              <a:rPr lang="ru-RU" sz="4000" b="1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змісту</a:t>
            </a:r>
            <a:r>
              <a:rPr lang="ru-RU" sz="4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</a:t>
            </a:r>
            <a:r>
              <a:rPr lang="ru-RU" sz="4000" b="1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угод</a:t>
            </a:r>
            <a:r>
              <a:rPr lang="ru-RU" sz="4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на </a:t>
            </a:r>
            <a:r>
              <a:rPr lang="ru-RU" sz="4000" b="1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основі</a:t>
            </a:r>
            <a:r>
              <a:rPr lang="ru-RU" sz="4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великих </a:t>
            </a:r>
            <a:r>
              <a:rPr lang="ru-RU" sz="4000" b="1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мовних</a:t>
            </a:r>
            <a:r>
              <a:rPr lang="ru-RU" sz="4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моделей</a:t>
            </a:r>
          </a:p>
        </p:txBody>
      </p:sp>
      <p:sp>
        <p:nvSpPr>
          <p:cNvPr id="4" name="Text 1"/>
          <p:cNvSpPr/>
          <p:nvPr/>
        </p:nvSpPr>
        <p:spPr>
          <a:xfrm>
            <a:off x="9586916" y="2682733"/>
            <a:ext cx="4314141" cy="1236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6280190" y="530256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9534568" y="4643468"/>
            <a:ext cx="4771341" cy="32912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uk-UA" sz="200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Здобувач вищої освіти ПЗПІ-21-5</a:t>
            </a:r>
          </a:p>
          <a:p>
            <a:pPr marL="0" indent="0" algn="ctr">
              <a:lnSpc>
                <a:spcPts val="3100"/>
              </a:lnSpc>
              <a:buNone/>
            </a:pPr>
            <a:r>
              <a:rPr lang="uk-UA" sz="2000" dirty="0" err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Дульський</a:t>
            </a:r>
            <a:r>
              <a:rPr lang="uk-UA" sz="200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Дмитро Андрійович </a:t>
            </a:r>
          </a:p>
          <a:p>
            <a:pPr marL="0" indent="0" algn="ctr">
              <a:lnSpc>
                <a:spcPts val="3100"/>
              </a:lnSpc>
              <a:buNone/>
            </a:pPr>
            <a:endParaRPr lang="uk-UA" sz="2000" dirty="0">
              <a:solidFill>
                <a:srgbClr val="272525"/>
              </a:solidFill>
              <a:latin typeface="Inter Bold" pitchFamily="34" charset="0"/>
              <a:ea typeface="Inter Bold" pitchFamily="34" charset="-122"/>
              <a:cs typeface="Inter Bold" pitchFamily="34" charset="-120"/>
            </a:endParaRPr>
          </a:p>
          <a:p>
            <a:pPr marL="0" indent="0" algn="ctr">
              <a:lnSpc>
                <a:spcPts val="3100"/>
              </a:lnSpc>
              <a:buNone/>
            </a:pPr>
            <a:r>
              <a:rPr lang="uk-UA" sz="200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Керівник роботи: </a:t>
            </a:r>
            <a:r>
              <a:rPr lang="ru-RU" sz="200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доцент </a:t>
            </a:r>
            <a:r>
              <a:rPr lang="ru-RU" sz="2000" dirty="0" err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кафедри</a:t>
            </a:r>
            <a:r>
              <a:rPr lang="ru-RU" sz="200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ПІ</a:t>
            </a:r>
          </a:p>
          <a:p>
            <a:pPr marL="0" indent="0" algn="ctr">
              <a:lnSpc>
                <a:spcPts val="3100"/>
              </a:lnSpc>
              <a:buNone/>
            </a:pPr>
            <a:r>
              <a:rPr lang="uk-UA" sz="2000" dirty="0" err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Турута</a:t>
            </a:r>
            <a:r>
              <a:rPr lang="uk-UA" sz="200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Олексій Петрович</a:t>
            </a:r>
          </a:p>
          <a:p>
            <a:pPr marL="0" indent="0" algn="ctr">
              <a:lnSpc>
                <a:spcPts val="3100"/>
              </a:lnSpc>
              <a:buNone/>
            </a:pPr>
            <a:endParaRPr lang="uk-UA" sz="2000" dirty="0">
              <a:solidFill>
                <a:srgbClr val="272525"/>
              </a:solidFill>
              <a:latin typeface="Inter Bold" pitchFamily="34" charset="0"/>
              <a:ea typeface="Inter Bold" pitchFamily="34" charset="-122"/>
              <a:cs typeface="Inter Bold" pitchFamily="34" charset="-120"/>
            </a:endParaRPr>
          </a:p>
          <a:p>
            <a:pPr marL="0" indent="0" algn="ctr">
              <a:lnSpc>
                <a:spcPts val="3100"/>
              </a:lnSpc>
              <a:buNone/>
            </a:pPr>
            <a:r>
              <a:rPr lang="uk-UA" sz="2000" dirty="0">
                <a:solidFill>
                  <a:srgbClr val="272525"/>
                </a:solidFill>
                <a:ea typeface="Inter Bold" pitchFamily="34" charset="-122"/>
              </a:rPr>
              <a:t>Кафедра ПІ, ХНУРЕ</a:t>
            </a:r>
          </a:p>
          <a:p>
            <a:pPr marL="0" indent="0" algn="ctr">
              <a:lnSpc>
                <a:spcPts val="3100"/>
              </a:lnSpc>
              <a:buNone/>
            </a:pPr>
            <a:r>
              <a:rPr lang="uk-UA" sz="2000" dirty="0">
                <a:solidFill>
                  <a:srgbClr val="272525"/>
                </a:solidFill>
                <a:ea typeface="Inter Bold" pitchFamily="34" charset="-122"/>
              </a:rPr>
              <a:t>Харків 2025</a:t>
            </a:r>
            <a:endParaRPr lang="en-US" sz="2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8C18E2D-E75C-44DF-B487-491B8323FF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1" t="6230"/>
          <a:stretch/>
        </p:blipFill>
        <p:spPr>
          <a:xfrm>
            <a:off x="97971" y="922757"/>
            <a:ext cx="9055935" cy="6407905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DB85002-3D96-41FA-99E1-41AEF9BFF7AB}"/>
              </a:ext>
            </a:extLst>
          </p:cNvPr>
          <p:cNvSpPr/>
          <p:nvPr/>
        </p:nvSpPr>
        <p:spPr>
          <a:xfrm>
            <a:off x="9122229" y="898938"/>
            <a:ext cx="283028" cy="6141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4ADB26-3DA6-4272-A527-7D10031C8479}"/>
              </a:ext>
            </a:extLst>
          </p:cNvPr>
          <p:cNvSpPr txBox="1"/>
          <p:nvPr/>
        </p:nvSpPr>
        <p:spPr>
          <a:xfrm>
            <a:off x="13901057" y="315685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1</a:t>
            </a:r>
            <a:endParaRPr lang="ru-U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06743"/>
            <a:ext cx="913197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Алгоритм Голосового Введення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5548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Алгоритм реалізації голосового введення включає захоплення аудіо, конвертацію та розпізнавання мовлення.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E49907-9825-41AC-8A07-88869317F78F}"/>
              </a:ext>
            </a:extLst>
          </p:cNvPr>
          <p:cNvSpPr txBox="1"/>
          <p:nvPr/>
        </p:nvSpPr>
        <p:spPr>
          <a:xfrm>
            <a:off x="13901057" y="315685"/>
            <a:ext cx="42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UA" dirty="0"/>
              <a:t>10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708B9D3-1716-41A3-95A5-F4FB9BBC244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5897" y="2009885"/>
            <a:ext cx="9486644" cy="605907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5D30C4C-7DB2-4CA2-B86D-3D0851BE7832}"/>
              </a:ext>
            </a:extLst>
          </p:cNvPr>
          <p:cNvSpPr txBox="1"/>
          <p:nvPr/>
        </p:nvSpPr>
        <p:spPr>
          <a:xfrm>
            <a:off x="10602097" y="3425912"/>
            <a:ext cx="3509459" cy="3381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sz="180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Таким чином, за допомогою описаного алгоритму виконується робота моделі whisper-1 з конвертації голосу у текстове повідомлення у розроблюваному програмному забезпеченні.</a:t>
            </a:r>
            <a:endParaRPr lang="ru-UA" sz="1800" dirty="0">
              <a:effectLst/>
              <a:latin typeface="Artifakt Element Book" panose="020B0503050000020004" pitchFamily="34" charset="-52"/>
              <a:ea typeface="Artifakt Element Book" panose="020B0503050000020004" pitchFamily="34" charset="-5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64181" y="31568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Створення UI/UX для AI-асистента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464181" y="2073404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Розробка інтерфейсу користувача розпочалася зі створення прототипу чату на папері, дотримуючись принципів Material Design.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6280190" y="548401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92196F-CB5D-45B4-9E63-F61137C36F22}"/>
              </a:ext>
            </a:extLst>
          </p:cNvPr>
          <p:cNvSpPr txBox="1"/>
          <p:nvPr/>
        </p:nvSpPr>
        <p:spPr>
          <a:xfrm>
            <a:off x="13901057" y="315685"/>
            <a:ext cx="42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UA" dirty="0"/>
              <a:t>11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0326A98-DAAD-4728-9CAC-F6F136862A8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798" y="315685"/>
            <a:ext cx="47625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1">
            <a:extLst>
              <a:ext uri="{FF2B5EF4-FFF2-40B4-BE49-F238E27FC236}">
                <a16:creationId xmlns:a16="http://schemas.microsoft.com/office/drawing/2014/main" id="{FE98BF2D-FE9C-4BA2-8BFB-52789BAE253C}"/>
              </a:ext>
            </a:extLst>
          </p:cNvPr>
          <p:cNvSpPr/>
          <p:nvPr/>
        </p:nvSpPr>
        <p:spPr>
          <a:xfrm>
            <a:off x="8217465" y="5296943"/>
            <a:ext cx="589409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uk-UA" sz="2400" dirty="0">
                <a:solidFill>
                  <a:srgbClr val="272525"/>
                </a:solidFill>
                <a:ea typeface="Inter" pitchFamily="34" charset="-122"/>
              </a:rPr>
              <a:t>Згодом було втілено користувацький інтерфейс, використовуючи можливості 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</a:rPr>
              <a:t>WPF</a:t>
            </a:r>
            <a:r>
              <a:rPr lang="uk-UA" sz="2400" dirty="0">
                <a:solidFill>
                  <a:srgbClr val="272525"/>
                </a:solidFill>
                <a:ea typeface="Inter" pitchFamily="34" charset="-122"/>
              </a:rPr>
              <a:t>, що дозволило отримати високу швидкодію та блискавичний відгук на дії користувача.</a:t>
            </a:r>
            <a:endParaRPr lang="en-US" sz="24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B1EA6F7-23B3-4535-BF46-9811153E551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72102" y="3592285"/>
            <a:ext cx="5882626" cy="4434870"/>
          </a:xfrm>
          <a:prstGeom prst="rect">
            <a:avLst/>
          </a:prstGeom>
        </p:spPr>
      </p:pic>
      <p:cxnSp>
        <p:nvCxnSpPr>
          <p:cNvPr id="13" name="Соединитель: изогнутый 12">
            <a:extLst>
              <a:ext uri="{FF2B5EF4-FFF2-40B4-BE49-F238E27FC236}">
                <a16:creationId xmlns:a16="http://schemas.microsoft.com/office/drawing/2014/main" id="{CD69A06B-7EF7-4E6E-AA45-3BBFF23209F0}"/>
              </a:ext>
            </a:extLst>
          </p:cNvPr>
          <p:cNvCxnSpPr/>
          <p:nvPr/>
        </p:nvCxnSpPr>
        <p:spPr>
          <a:xfrm flipV="1">
            <a:off x="5943600" y="882502"/>
            <a:ext cx="2775098" cy="85074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: изогнутый 14">
            <a:extLst>
              <a:ext uri="{FF2B5EF4-FFF2-40B4-BE49-F238E27FC236}">
                <a16:creationId xmlns:a16="http://schemas.microsoft.com/office/drawing/2014/main" id="{41A4B504-4425-4DB3-B3BC-1BD16E65BFAC}"/>
              </a:ext>
            </a:extLst>
          </p:cNvPr>
          <p:cNvCxnSpPr/>
          <p:nvPr/>
        </p:nvCxnSpPr>
        <p:spPr>
          <a:xfrm rot="10800000" flipV="1">
            <a:off x="7091916" y="3763925"/>
            <a:ext cx="1803882" cy="15417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08374" y="471990"/>
            <a:ext cx="508233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Підключення</a:t>
            </a:r>
          </a:p>
          <a:p>
            <a:pPr marL="0" indent="0" algn="l">
              <a:lnSpc>
                <a:spcPts val="5550"/>
              </a:lnSpc>
              <a:buNone/>
            </a:pPr>
            <a:r>
              <a:rPr lang="en-US" sz="4450" b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OpenAI API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166" y="796866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847166" y="1590656"/>
            <a:ext cx="23298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Безпека API-ключа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847166" y="2435404"/>
            <a:ext cx="232981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Ключ API зберігається у змінних середовища для безпеки та гнучкості.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0469" y="796866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9460469" y="1590656"/>
            <a:ext cx="23298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Спеціалізовані клієнти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9460469" y="2435404"/>
            <a:ext cx="232981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Використано окремі клієнти для файлів, асистентів, аудіо та векторних сховищ.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73771" y="796866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2073771" y="1590656"/>
            <a:ext cx="23298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Підтримка Whisper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2073771" y="2435404"/>
            <a:ext cx="232981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AudioClient ініціалізується моделлю "whisper-1" для транскрипції українською.</a:t>
            </a:r>
            <a:endParaRPr lang="en-US" sz="17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41A1C8-692A-4E37-A200-E744DC37B719}"/>
              </a:ext>
            </a:extLst>
          </p:cNvPr>
          <p:cNvSpPr txBox="1"/>
          <p:nvPr/>
        </p:nvSpPr>
        <p:spPr>
          <a:xfrm>
            <a:off x="13901057" y="315685"/>
            <a:ext cx="42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UA" dirty="0"/>
              <a:t>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615743-85AC-46C0-B2D1-D4F59A4F9AB1}"/>
              </a:ext>
            </a:extLst>
          </p:cNvPr>
          <p:cNvSpPr txBox="1"/>
          <p:nvPr/>
        </p:nvSpPr>
        <p:spPr>
          <a:xfrm>
            <a:off x="308374" y="2616157"/>
            <a:ext cx="5637913" cy="4356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uk-UA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роботи з різними сервісами </a:t>
            </a:r>
            <a:r>
              <a:rPr lang="uk-UA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OpenAI</a:t>
            </a:r>
            <a:r>
              <a:rPr lang="uk-UA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використано кілька спеціалізованих клієнтів, кожен з яких відповідає за конкретну функціональність системи.</a:t>
            </a:r>
            <a:endParaRPr lang="ru-UA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uk-UA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Підключення до </a:t>
            </a:r>
            <a:r>
              <a:rPr lang="uk-UA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OpenAI</a:t>
            </a:r>
            <a:r>
              <a:rPr lang="uk-UA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здійснюється через набір приватних полів класу, які </a:t>
            </a:r>
            <a:r>
              <a:rPr lang="uk-UA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ініціалізуються</a:t>
            </a:r>
            <a:r>
              <a:rPr lang="uk-UA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при запуску додатку. Система включає </a:t>
            </a:r>
            <a:r>
              <a:rPr lang="uk-UA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OpenAIClient</a:t>
            </a:r>
            <a:r>
              <a:rPr lang="uk-UA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як основний клієнт, </a:t>
            </a:r>
            <a:r>
              <a:rPr lang="uk-UA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OpenAIFileClient</a:t>
            </a:r>
            <a:r>
              <a:rPr lang="uk-UA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для роботи з файлами, </a:t>
            </a:r>
            <a:r>
              <a:rPr lang="uk-UA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AssistantClient</a:t>
            </a:r>
            <a:r>
              <a:rPr lang="uk-UA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для управління асистентами, </a:t>
            </a:r>
            <a:r>
              <a:rPr lang="uk-UA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AudioClient</a:t>
            </a:r>
            <a:r>
              <a:rPr lang="uk-UA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для транскрипції аудіо та </a:t>
            </a:r>
            <a:r>
              <a:rPr lang="uk-UA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VectorStoreClient</a:t>
            </a:r>
            <a:r>
              <a:rPr lang="uk-UA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для роботи з векторними сховищами документів. </a:t>
            </a:r>
            <a:endParaRPr lang="ru-UA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94AC7A6-1315-4148-8C99-AABB77D65F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0409" y="4325066"/>
            <a:ext cx="7506586" cy="34630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1279" y="560308"/>
            <a:ext cx="6362224" cy="634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Збереження </a:t>
            </a:r>
            <a:r>
              <a:rPr lang="en-US" sz="4000" b="1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історії</a:t>
            </a:r>
            <a:r>
              <a:rPr lang="en-US" sz="4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чатів</a:t>
            </a:r>
            <a:r>
              <a:rPr lang="uk-UA" sz="4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та їх створення. Ключові моменти</a:t>
            </a:r>
            <a:endParaRPr lang="en-US" sz="4000" dirty="0"/>
          </a:p>
        </p:txBody>
      </p:sp>
      <p:sp>
        <p:nvSpPr>
          <p:cNvPr id="3" name="Shape 1"/>
          <p:cNvSpPr/>
          <p:nvPr/>
        </p:nvSpPr>
        <p:spPr>
          <a:xfrm>
            <a:off x="7303770" y="1601629"/>
            <a:ext cx="22860" cy="6067663"/>
          </a:xfrm>
          <a:prstGeom prst="roundRect">
            <a:avLst>
              <a:gd name="adj" fmla="val 373402"/>
            </a:avLst>
          </a:prstGeom>
          <a:solidFill>
            <a:srgbClr val="C0C1D7"/>
          </a:solidFill>
          <a:ln/>
        </p:spPr>
      </p:sp>
      <p:sp>
        <p:nvSpPr>
          <p:cNvPr id="4" name="Shape 2"/>
          <p:cNvSpPr/>
          <p:nvPr/>
        </p:nvSpPr>
        <p:spPr>
          <a:xfrm>
            <a:off x="6499860" y="1818799"/>
            <a:ext cx="609600" cy="22860"/>
          </a:xfrm>
          <a:prstGeom prst="roundRect">
            <a:avLst>
              <a:gd name="adj" fmla="val 373402"/>
            </a:avLst>
          </a:prstGeom>
          <a:solidFill>
            <a:srgbClr val="C0C1D7"/>
          </a:solidFill>
          <a:ln/>
        </p:spPr>
      </p:sp>
      <p:sp>
        <p:nvSpPr>
          <p:cNvPr id="5" name="Shape 3"/>
          <p:cNvSpPr/>
          <p:nvPr/>
        </p:nvSpPr>
        <p:spPr>
          <a:xfrm>
            <a:off x="7086600" y="1601629"/>
            <a:ext cx="457200" cy="457200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1639729"/>
            <a:ext cx="304800" cy="381000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3597235" y="1671399"/>
            <a:ext cx="2701885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Локальне зберігання</a:t>
            </a:r>
            <a:endParaRPr lang="en-US" sz="2800" dirty="0"/>
          </a:p>
        </p:txBody>
      </p:sp>
      <p:sp>
        <p:nvSpPr>
          <p:cNvPr id="8" name="Text 5"/>
          <p:cNvSpPr/>
          <p:nvPr/>
        </p:nvSpPr>
        <p:spPr>
          <a:xfrm>
            <a:off x="711279" y="2110859"/>
            <a:ext cx="5587841" cy="6503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Метадані чатів зберігаються у </a:t>
            </a:r>
            <a:r>
              <a:rPr lang="en-US" sz="20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файлі</a:t>
            </a: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threads.txt</a:t>
            </a:r>
            <a:endParaRPr lang="en-US" sz="2000" dirty="0"/>
          </a:p>
        </p:txBody>
      </p:sp>
      <p:sp>
        <p:nvSpPr>
          <p:cNvPr id="9" name="Shape 6"/>
          <p:cNvSpPr/>
          <p:nvPr/>
        </p:nvSpPr>
        <p:spPr>
          <a:xfrm>
            <a:off x="7520940" y="3037999"/>
            <a:ext cx="609600" cy="22860"/>
          </a:xfrm>
          <a:prstGeom prst="roundRect">
            <a:avLst>
              <a:gd name="adj" fmla="val 373402"/>
            </a:avLst>
          </a:prstGeom>
          <a:solidFill>
            <a:srgbClr val="C0C1D7"/>
          </a:solidFill>
          <a:ln/>
        </p:spPr>
      </p:sp>
      <p:sp>
        <p:nvSpPr>
          <p:cNvPr id="10" name="Shape 7"/>
          <p:cNvSpPr/>
          <p:nvPr/>
        </p:nvSpPr>
        <p:spPr>
          <a:xfrm>
            <a:off x="7086600" y="2820829"/>
            <a:ext cx="457200" cy="457200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2858929"/>
            <a:ext cx="304800" cy="381000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8331279" y="2890599"/>
            <a:ext cx="2982158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Створення нового чату</a:t>
            </a:r>
            <a:endParaRPr lang="en-US" sz="2800" dirty="0"/>
          </a:p>
        </p:txBody>
      </p:sp>
      <p:sp>
        <p:nvSpPr>
          <p:cNvPr id="13" name="Text 9"/>
          <p:cNvSpPr/>
          <p:nvPr/>
        </p:nvSpPr>
        <p:spPr>
          <a:xfrm>
            <a:off x="8331279" y="3330059"/>
            <a:ext cx="5587841" cy="6503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Створюється векторне сховище, асистент та потік повідомлень в OpenAI.</a:t>
            </a:r>
            <a:endParaRPr lang="en-US" sz="2000" dirty="0"/>
          </a:p>
        </p:txBody>
      </p:sp>
      <p:sp>
        <p:nvSpPr>
          <p:cNvPr id="14" name="Shape 10"/>
          <p:cNvSpPr/>
          <p:nvPr/>
        </p:nvSpPr>
        <p:spPr>
          <a:xfrm>
            <a:off x="6499860" y="4088963"/>
            <a:ext cx="609600" cy="22860"/>
          </a:xfrm>
          <a:prstGeom prst="roundRect">
            <a:avLst>
              <a:gd name="adj" fmla="val 373402"/>
            </a:avLst>
          </a:prstGeom>
          <a:solidFill>
            <a:srgbClr val="C0C1D7"/>
          </a:solidFill>
          <a:ln/>
        </p:spPr>
      </p:sp>
      <p:sp>
        <p:nvSpPr>
          <p:cNvPr id="15" name="Shape 11"/>
          <p:cNvSpPr/>
          <p:nvPr/>
        </p:nvSpPr>
        <p:spPr>
          <a:xfrm>
            <a:off x="7086600" y="3871793"/>
            <a:ext cx="457200" cy="457200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800" y="3909893"/>
            <a:ext cx="304800" cy="381000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3744992" y="3941564"/>
            <a:ext cx="2554129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Відображення чатів</a:t>
            </a:r>
            <a:endParaRPr lang="en-US" sz="2800" dirty="0"/>
          </a:p>
        </p:txBody>
      </p:sp>
      <p:sp>
        <p:nvSpPr>
          <p:cNvPr id="18" name="Text 13"/>
          <p:cNvSpPr/>
          <p:nvPr/>
        </p:nvSpPr>
        <p:spPr>
          <a:xfrm>
            <a:off x="711279" y="4381024"/>
            <a:ext cx="5587841" cy="6503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Список чатів завантажується з локального сховища та відображається.</a:t>
            </a:r>
            <a:endParaRPr lang="en-US" sz="2000" dirty="0"/>
          </a:p>
        </p:txBody>
      </p:sp>
      <p:sp>
        <p:nvSpPr>
          <p:cNvPr id="19" name="Shape 14"/>
          <p:cNvSpPr/>
          <p:nvPr/>
        </p:nvSpPr>
        <p:spPr>
          <a:xfrm>
            <a:off x="7520940" y="5139928"/>
            <a:ext cx="609600" cy="22860"/>
          </a:xfrm>
          <a:prstGeom prst="roundRect">
            <a:avLst>
              <a:gd name="adj" fmla="val 373402"/>
            </a:avLst>
          </a:prstGeom>
          <a:solidFill>
            <a:srgbClr val="C0C1D7"/>
          </a:solidFill>
          <a:ln/>
        </p:spPr>
      </p:sp>
      <p:sp>
        <p:nvSpPr>
          <p:cNvPr id="20" name="Shape 15"/>
          <p:cNvSpPr/>
          <p:nvPr/>
        </p:nvSpPr>
        <p:spPr>
          <a:xfrm>
            <a:off x="7086600" y="4922758"/>
            <a:ext cx="457200" cy="457200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2800" y="4960858"/>
            <a:ext cx="304800" cy="381000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8331279" y="4992529"/>
            <a:ext cx="2735223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Завантаження історії</a:t>
            </a:r>
            <a:endParaRPr lang="en-US" sz="2800" dirty="0"/>
          </a:p>
        </p:txBody>
      </p:sp>
      <p:sp>
        <p:nvSpPr>
          <p:cNvPr id="23" name="Text 17"/>
          <p:cNvSpPr/>
          <p:nvPr/>
        </p:nvSpPr>
        <p:spPr>
          <a:xfrm>
            <a:off x="8331280" y="5431988"/>
            <a:ext cx="2982158" cy="6503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 виборі чату завантажується повна історія повідомлень з OpenAI API.</a:t>
            </a:r>
            <a:endParaRPr lang="en-US" sz="2000" dirty="0"/>
          </a:p>
        </p:txBody>
      </p:sp>
      <p:sp>
        <p:nvSpPr>
          <p:cNvPr id="24" name="Shape 18"/>
          <p:cNvSpPr/>
          <p:nvPr/>
        </p:nvSpPr>
        <p:spPr>
          <a:xfrm>
            <a:off x="6499860" y="6190893"/>
            <a:ext cx="609600" cy="22860"/>
          </a:xfrm>
          <a:prstGeom prst="roundRect">
            <a:avLst>
              <a:gd name="adj" fmla="val 373402"/>
            </a:avLst>
          </a:prstGeom>
          <a:solidFill>
            <a:srgbClr val="C0C1D7"/>
          </a:solidFill>
          <a:ln/>
        </p:spPr>
      </p:sp>
      <p:sp>
        <p:nvSpPr>
          <p:cNvPr id="25" name="Shape 19"/>
          <p:cNvSpPr/>
          <p:nvPr/>
        </p:nvSpPr>
        <p:spPr>
          <a:xfrm>
            <a:off x="7086600" y="5973723"/>
            <a:ext cx="457200" cy="457200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2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2800" y="6011823"/>
            <a:ext cx="304800" cy="381000"/>
          </a:xfrm>
          <a:prstGeom prst="rect">
            <a:avLst/>
          </a:prstGeom>
        </p:spPr>
      </p:pic>
      <p:sp>
        <p:nvSpPr>
          <p:cNvPr id="27" name="Text 20"/>
          <p:cNvSpPr/>
          <p:nvPr/>
        </p:nvSpPr>
        <p:spPr>
          <a:xfrm>
            <a:off x="3758684" y="6043493"/>
            <a:ext cx="254043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Видалення чату</a:t>
            </a:r>
            <a:endParaRPr lang="en-US" sz="2800" dirty="0"/>
          </a:p>
        </p:txBody>
      </p:sp>
      <p:sp>
        <p:nvSpPr>
          <p:cNvPr id="28" name="Text 21"/>
          <p:cNvSpPr/>
          <p:nvPr/>
        </p:nvSpPr>
        <p:spPr>
          <a:xfrm>
            <a:off x="711279" y="6482953"/>
            <a:ext cx="5587841" cy="6503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Видалення асистента та потоку з OpenAI, оновлення локального файлу.</a:t>
            </a:r>
            <a:endParaRPr 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A4FEC6-14D6-4A37-974C-77235181EBD8}"/>
              </a:ext>
            </a:extLst>
          </p:cNvPr>
          <p:cNvSpPr txBox="1"/>
          <p:nvPr/>
        </p:nvSpPr>
        <p:spPr>
          <a:xfrm>
            <a:off x="13901057" y="315685"/>
            <a:ext cx="42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UA" dirty="0"/>
              <a:t>13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FBD8D58-A470-4F86-866A-A6691EE8F1F8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419721" y="1554079"/>
            <a:ext cx="5410955" cy="110505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641870D3-6C3B-4DE1-85A6-14CA477E6D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49026" y="4828628"/>
            <a:ext cx="2362530" cy="272453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2450" y="434102"/>
            <a:ext cx="6626900" cy="4932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50"/>
              </a:lnSpc>
              <a:buNone/>
            </a:pPr>
            <a:r>
              <a:rPr lang="en-US" sz="31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Тестування Back-end застосунку</a:t>
            </a:r>
            <a:endParaRPr lang="en-US" sz="31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968" y="1147320"/>
            <a:ext cx="10026763" cy="561498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48143" y="7237464"/>
            <a:ext cx="13525500" cy="252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Проведено навантажувальне тестування з використанням Stopwatch. Середній час генерації відповіді становить 10.30 секунд.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3D98A-BB56-43FB-AB1F-D293C4AF2AA7}"/>
              </a:ext>
            </a:extLst>
          </p:cNvPr>
          <p:cNvSpPr txBox="1"/>
          <p:nvPr/>
        </p:nvSpPr>
        <p:spPr>
          <a:xfrm>
            <a:off x="13901057" y="315685"/>
            <a:ext cx="42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UA" dirty="0"/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11875" y="448523"/>
            <a:ext cx="7624286" cy="635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Тестування UI/UX застосунку</a:t>
            </a:r>
            <a:endParaRPr lang="en-US" sz="4000" dirty="0"/>
          </a:p>
        </p:txBody>
      </p:sp>
      <p:sp>
        <p:nvSpPr>
          <p:cNvPr id="4" name="Shape 1"/>
          <p:cNvSpPr/>
          <p:nvPr/>
        </p:nvSpPr>
        <p:spPr>
          <a:xfrm>
            <a:off x="711875" y="1816894"/>
            <a:ext cx="457676" cy="457676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94" y="1855053"/>
            <a:ext cx="305038" cy="38135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372910" y="1886783"/>
            <a:ext cx="2683669" cy="3178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Висока інтуїтивність</a:t>
            </a:r>
            <a:endParaRPr lang="en-US" sz="2800" dirty="0"/>
          </a:p>
        </p:txBody>
      </p:sp>
      <p:sp>
        <p:nvSpPr>
          <p:cNvPr id="7" name="Text 3"/>
          <p:cNvSpPr/>
          <p:nvPr/>
        </p:nvSpPr>
        <p:spPr>
          <a:xfrm>
            <a:off x="1372910" y="2326719"/>
            <a:ext cx="7059216" cy="3252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90% користувачів виконали базові дії без сторонньої допомоги.</a:t>
            </a:r>
            <a:endParaRPr lang="en-US" sz="2000" dirty="0"/>
          </a:p>
        </p:txBody>
      </p:sp>
      <p:sp>
        <p:nvSpPr>
          <p:cNvPr id="8" name="Shape 4"/>
          <p:cNvSpPr/>
          <p:nvPr/>
        </p:nvSpPr>
        <p:spPr>
          <a:xfrm>
            <a:off x="711875" y="3058716"/>
            <a:ext cx="457676" cy="457676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194" y="3096875"/>
            <a:ext cx="305038" cy="38135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372910" y="3128605"/>
            <a:ext cx="2542699" cy="3178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Виявлені недоліки</a:t>
            </a:r>
            <a:endParaRPr lang="en-US" sz="2800" dirty="0"/>
          </a:p>
        </p:txBody>
      </p:sp>
      <p:sp>
        <p:nvSpPr>
          <p:cNvPr id="11" name="Text 6"/>
          <p:cNvSpPr/>
          <p:nvPr/>
        </p:nvSpPr>
        <p:spPr>
          <a:xfrm>
            <a:off x="1372910" y="3568541"/>
            <a:ext cx="7059216" cy="650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Деякі користувачі очікували підказки для кнопки завантаження та візуальний зворотний зв'язок.</a:t>
            </a:r>
            <a:endParaRPr lang="en-US" sz="2000" dirty="0"/>
          </a:p>
        </p:txBody>
      </p:sp>
      <p:sp>
        <p:nvSpPr>
          <p:cNvPr id="12" name="Shape 7"/>
          <p:cNvSpPr/>
          <p:nvPr/>
        </p:nvSpPr>
        <p:spPr>
          <a:xfrm>
            <a:off x="711875" y="4625816"/>
            <a:ext cx="457676" cy="457676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194" y="4663976"/>
            <a:ext cx="305038" cy="381357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372910" y="4695706"/>
            <a:ext cx="3185517" cy="3178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uk-UA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Виявлена п</a:t>
            </a:r>
            <a:r>
              <a:rPr lang="en-US" sz="2800" b="1" dirty="0" err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роблема</a:t>
            </a: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з мікрофоном</a:t>
            </a:r>
            <a:endParaRPr lang="en-US" sz="2800" dirty="0"/>
          </a:p>
        </p:txBody>
      </p:sp>
      <p:sp>
        <p:nvSpPr>
          <p:cNvPr id="15" name="Text 9"/>
          <p:cNvSpPr/>
          <p:nvPr/>
        </p:nvSpPr>
        <p:spPr>
          <a:xfrm>
            <a:off x="1372910" y="5135642"/>
            <a:ext cx="7059216" cy="650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Неможливість вибору мікрофону, використання віртуального за замовчуванням.</a:t>
            </a:r>
            <a:endParaRPr lang="en-US" sz="2000" dirty="0"/>
          </a:p>
        </p:txBody>
      </p:sp>
      <p:sp>
        <p:nvSpPr>
          <p:cNvPr id="16" name="Shape 10"/>
          <p:cNvSpPr/>
          <p:nvPr/>
        </p:nvSpPr>
        <p:spPr>
          <a:xfrm>
            <a:off x="711875" y="6192917"/>
            <a:ext cx="457676" cy="457676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194" y="6231076"/>
            <a:ext cx="305038" cy="381357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1372910" y="6262807"/>
            <a:ext cx="3061216" cy="3178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800" b="1" dirty="0" err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Блокування</a:t>
            </a: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</a:t>
            </a:r>
            <a:r>
              <a:rPr lang="en-US" sz="2800" b="1" dirty="0" err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інтерфейсу</a:t>
            </a:r>
            <a:r>
              <a:rPr lang="uk-UA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: надійність</a:t>
            </a:r>
            <a:endParaRPr lang="en-US" sz="2800" dirty="0"/>
          </a:p>
        </p:txBody>
      </p:sp>
      <p:sp>
        <p:nvSpPr>
          <p:cNvPr id="19" name="Text 12"/>
          <p:cNvSpPr/>
          <p:nvPr/>
        </p:nvSpPr>
        <p:spPr>
          <a:xfrm>
            <a:off x="1372910" y="6702742"/>
            <a:ext cx="7059216" cy="650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 завантаженні файлів блокування 100% надійне, при створенні чату – 85%.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024FA6-FF4C-4FAA-8635-053CA92717E6}"/>
              </a:ext>
            </a:extLst>
          </p:cNvPr>
          <p:cNvSpPr txBox="1"/>
          <p:nvPr/>
        </p:nvSpPr>
        <p:spPr>
          <a:xfrm>
            <a:off x="13901057" y="315685"/>
            <a:ext cx="42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17</a:t>
            </a:r>
            <a:endParaRPr lang="ru-UA" dirty="0">
              <a:solidFill>
                <a:schemeClr val="bg1"/>
              </a:solidFill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C28A74D-61E6-4D68-B90F-50FE97E62466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9676716" y="554355"/>
            <a:ext cx="4434840" cy="333946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050F9BF-D965-4DEB-A6F5-C815BF211AEA}"/>
              </a:ext>
            </a:extLst>
          </p:cNvPr>
          <p:cNvPicPr/>
          <p:nvPr/>
        </p:nvPicPr>
        <p:blipFill rotWithShape="1">
          <a:blip r:embed="rId8"/>
          <a:srcRect l="5684" t="54492" r="43773" b="11437"/>
          <a:stretch/>
        </p:blipFill>
        <p:spPr bwMode="auto">
          <a:xfrm>
            <a:off x="9676715" y="4114800"/>
            <a:ext cx="4809187" cy="36469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53A0DFB-0896-472D-8FB1-EF84E1AB545B}"/>
              </a:ext>
            </a:extLst>
          </p:cNvPr>
          <p:cNvSpPr txBox="1"/>
          <p:nvPr/>
        </p:nvSpPr>
        <p:spPr>
          <a:xfrm>
            <a:off x="13901057" y="315685"/>
            <a:ext cx="42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UA" dirty="0"/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00074" y="900351"/>
            <a:ext cx="10496294" cy="1218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4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Порівняльний аналіз продуктивності</a:t>
            </a:r>
            <a:endParaRPr lang="en-US" sz="4000" dirty="0"/>
          </a:p>
        </p:txBody>
      </p:sp>
      <p:sp>
        <p:nvSpPr>
          <p:cNvPr id="4" name="Shape 1"/>
          <p:cNvSpPr/>
          <p:nvPr/>
        </p:nvSpPr>
        <p:spPr>
          <a:xfrm>
            <a:off x="600075" y="1708529"/>
            <a:ext cx="7943850" cy="4358640"/>
          </a:xfrm>
          <a:prstGeom prst="roundRect">
            <a:avLst>
              <a:gd name="adj" fmla="val 165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07695" y="1716149"/>
            <a:ext cx="7928610" cy="104394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ru-UA" sz="2800"/>
          </a:p>
        </p:txBody>
      </p:sp>
      <p:sp>
        <p:nvSpPr>
          <p:cNvPr id="6" name="Text 3"/>
          <p:cNvSpPr/>
          <p:nvPr/>
        </p:nvSpPr>
        <p:spPr>
          <a:xfrm>
            <a:off x="779383" y="1826639"/>
            <a:ext cx="123896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Показник</a:t>
            </a:r>
            <a:endParaRPr lang="en-US" dirty="0"/>
          </a:p>
        </p:txBody>
      </p:sp>
      <p:sp>
        <p:nvSpPr>
          <p:cNvPr id="7" name="Text 4"/>
          <p:cNvSpPr/>
          <p:nvPr/>
        </p:nvSpPr>
        <p:spPr>
          <a:xfrm>
            <a:off x="2368868" y="1826639"/>
            <a:ext cx="1235154" cy="8229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Мій застосунок (GPT-4o)</a:t>
            </a:r>
            <a:endParaRPr lang="en-US" dirty="0"/>
          </a:p>
        </p:txBody>
      </p:sp>
      <p:sp>
        <p:nvSpPr>
          <p:cNvPr id="8" name="Text 5"/>
          <p:cNvSpPr/>
          <p:nvPr/>
        </p:nvSpPr>
        <p:spPr>
          <a:xfrm>
            <a:off x="3954542" y="1826639"/>
            <a:ext cx="123515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Claude 3.7</a:t>
            </a:r>
            <a:endParaRPr lang="en-US" dirty="0"/>
          </a:p>
        </p:txBody>
      </p:sp>
      <p:sp>
        <p:nvSpPr>
          <p:cNvPr id="9" name="Text 6"/>
          <p:cNvSpPr/>
          <p:nvPr/>
        </p:nvSpPr>
        <p:spPr>
          <a:xfrm>
            <a:off x="5540216" y="1826639"/>
            <a:ext cx="123515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GPT-4-turbo</a:t>
            </a:r>
            <a:endParaRPr lang="en-US" dirty="0"/>
          </a:p>
        </p:txBody>
      </p:sp>
      <p:sp>
        <p:nvSpPr>
          <p:cNvPr id="10" name="Text 7"/>
          <p:cNvSpPr/>
          <p:nvPr/>
        </p:nvSpPr>
        <p:spPr>
          <a:xfrm>
            <a:off x="7125891" y="1826639"/>
            <a:ext cx="123896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DeepSeek-V3</a:t>
            </a:r>
            <a:endParaRPr lang="en-US" dirty="0"/>
          </a:p>
        </p:txBody>
      </p:sp>
      <p:sp>
        <p:nvSpPr>
          <p:cNvPr id="11" name="Shape 8"/>
          <p:cNvSpPr/>
          <p:nvPr/>
        </p:nvSpPr>
        <p:spPr>
          <a:xfrm>
            <a:off x="607695" y="2760089"/>
            <a:ext cx="7928610" cy="76962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779382" y="2870579"/>
            <a:ext cx="1418035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Завантаження документу (с)</a:t>
            </a:r>
            <a:endParaRPr lang="en-US" dirty="0"/>
          </a:p>
        </p:txBody>
      </p:sp>
      <p:sp>
        <p:nvSpPr>
          <p:cNvPr id="13" name="Text 10"/>
          <p:cNvSpPr/>
          <p:nvPr/>
        </p:nvSpPr>
        <p:spPr>
          <a:xfrm>
            <a:off x="2368868" y="2870579"/>
            <a:ext cx="123515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1.5</a:t>
            </a:r>
            <a:endParaRPr lang="en-US" dirty="0"/>
          </a:p>
        </p:txBody>
      </p:sp>
      <p:sp>
        <p:nvSpPr>
          <p:cNvPr id="14" name="Text 11"/>
          <p:cNvSpPr/>
          <p:nvPr/>
        </p:nvSpPr>
        <p:spPr>
          <a:xfrm>
            <a:off x="3954542" y="2870579"/>
            <a:ext cx="123515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1.8</a:t>
            </a:r>
            <a:endParaRPr lang="en-US" dirty="0"/>
          </a:p>
        </p:txBody>
      </p:sp>
      <p:sp>
        <p:nvSpPr>
          <p:cNvPr id="15" name="Text 12"/>
          <p:cNvSpPr/>
          <p:nvPr/>
        </p:nvSpPr>
        <p:spPr>
          <a:xfrm>
            <a:off x="5540216" y="2870579"/>
            <a:ext cx="123515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5.3</a:t>
            </a:r>
            <a:endParaRPr lang="en-US" dirty="0"/>
          </a:p>
        </p:txBody>
      </p:sp>
      <p:sp>
        <p:nvSpPr>
          <p:cNvPr id="16" name="Text 13"/>
          <p:cNvSpPr/>
          <p:nvPr/>
        </p:nvSpPr>
        <p:spPr>
          <a:xfrm>
            <a:off x="7125891" y="2870579"/>
            <a:ext cx="123896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18.2</a:t>
            </a:r>
            <a:endParaRPr lang="en-US" dirty="0"/>
          </a:p>
        </p:txBody>
      </p:sp>
      <p:sp>
        <p:nvSpPr>
          <p:cNvPr id="17" name="Shape 14"/>
          <p:cNvSpPr/>
          <p:nvPr/>
        </p:nvSpPr>
        <p:spPr>
          <a:xfrm>
            <a:off x="607695" y="3529709"/>
            <a:ext cx="7928610" cy="76962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779383" y="3640199"/>
            <a:ext cx="1238964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Генерація відповіді (с)</a:t>
            </a:r>
            <a:endParaRPr lang="en-US" dirty="0"/>
          </a:p>
        </p:txBody>
      </p:sp>
      <p:sp>
        <p:nvSpPr>
          <p:cNvPr id="19" name="Text 16"/>
          <p:cNvSpPr/>
          <p:nvPr/>
        </p:nvSpPr>
        <p:spPr>
          <a:xfrm>
            <a:off x="2368868" y="3640199"/>
            <a:ext cx="123515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15.9</a:t>
            </a:r>
            <a:endParaRPr lang="en-US" dirty="0"/>
          </a:p>
        </p:txBody>
      </p:sp>
      <p:sp>
        <p:nvSpPr>
          <p:cNvPr id="20" name="Text 17"/>
          <p:cNvSpPr/>
          <p:nvPr/>
        </p:nvSpPr>
        <p:spPr>
          <a:xfrm>
            <a:off x="3954542" y="3640199"/>
            <a:ext cx="123515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23.2</a:t>
            </a:r>
            <a:endParaRPr lang="en-US" dirty="0"/>
          </a:p>
        </p:txBody>
      </p:sp>
      <p:sp>
        <p:nvSpPr>
          <p:cNvPr id="21" name="Text 18"/>
          <p:cNvSpPr/>
          <p:nvPr/>
        </p:nvSpPr>
        <p:spPr>
          <a:xfrm>
            <a:off x="5540216" y="3640199"/>
            <a:ext cx="123515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22.8</a:t>
            </a:r>
            <a:endParaRPr lang="en-US" dirty="0"/>
          </a:p>
        </p:txBody>
      </p:sp>
      <p:sp>
        <p:nvSpPr>
          <p:cNvPr id="22" name="Text 19"/>
          <p:cNvSpPr/>
          <p:nvPr/>
        </p:nvSpPr>
        <p:spPr>
          <a:xfrm>
            <a:off x="7125891" y="3640199"/>
            <a:ext cx="123896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30.8</a:t>
            </a:r>
            <a:endParaRPr lang="en-US" dirty="0"/>
          </a:p>
        </p:txBody>
      </p:sp>
      <p:sp>
        <p:nvSpPr>
          <p:cNvPr id="23" name="Shape 20"/>
          <p:cNvSpPr/>
          <p:nvPr/>
        </p:nvSpPr>
        <p:spPr>
          <a:xfrm>
            <a:off x="607695" y="4299329"/>
            <a:ext cx="7928610" cy="76962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4" name="Text 21"/>
          <p:cNvSpPr/>
          <p:nvPr/>
        </p:nvSpPr>
        <p:spPr>
          <a:xfrm>
            <a:off x="779383" y="4409819"/>
            <a:ext cx="1238964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Повний час взаємодії (с)</a:t>
            </a:r>
            <a:endParaRPr lang="en-US" dirty="0"/>
          </a:p>
        </p:txBody>
      </p:sp>
      <p:sp>
        <p:nvSpPr>
          <p:cNvPr id="25" name="Text 22"/>
          <p:cNvSpPr/>
          <p:nvPr/>
        </p:nvSpPr>
        <p:spPr>
          <a:xfrm>
            <a:off x="2368868" y="4409819"/>
            <a:ext cx="123515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17.3</a:t>
            </a:r>
            <a:endParaRPr lang="en-US" dirty="0"/>
          </a:p>
        </p:txBody>
      </p:sp>
      <p:sp>
        <p:nvSpPr>
          <p:cNvPr id="26" name="Text 23"/>
          <p:cNvSpPr/>
          <p:nvPr/>
        </p:nvSpPr>
        <p:spPr>
          <a:xfrm>
            <a:off x="3954542" y="4409819"/>
            <a:ext cx="123515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25.0</a:t>
            </a:r>
            <a:endParaRPr lang="en-US" dirty="0"/>
          </a:p>
        </p:txBody>
      </p:sp>
      <p:sp>
        <p:nvSpPr>
          <p:cNvPr id="27" name="Text 24"/>
          <p:cNvSpPr/>
          <p:nvPr/>
        </p:nvSpPr>
        <p:spPr>
          <a:xfrm>
            <a:off x="5540216" y="4409819"/>
            <a:ext cx="123515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28.2</a:t>
            </a:r>
            <a:endParaRPr lang="en-US" dirty="0"/>
          </a:p>
        </p:txBody>
      </p:sp>
      <p:sp>
        <p:nvSpPr>
          <p:cNvPr id="28" name="Text 25"/>
          <p:cNvSpPr/>
          <p:nvPr/>
        </p:nvSpPr>
        <p:spPr>
          <a:xfrm>
            <a:off x="7125891" y="4409819"/>
            <a:ext cx="123896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49.0</a:t>
            </a:r>
            <a:endParaRPr lang="en-US" dirty="0"/>
          </a:p>
        </p:txBody>
      </p:sp>
      <p:sp>
        <p:nvSpPr>
          <p:cNvPr id="29" name="Shape 26"/>
          <p:cNvSpPr/>
          <p:nvPr/>
        </p:nvSpPr>
        <p:spPr>
          <a:xfrm>
            <a:off x="607695" y="5068949"/>
            <a:ext cx="7928610" cy="49530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0" name="Text 27"/>
          <p:cNvSpPr/>
          <p:nvPr/>
        </p:nvSpPr>
        <p:spPr>
          <a:xfrm>
            <a:off x="779383" y="5179439"/>
            <a:ext cx="123896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Слів/сек</a:t>
            </a:r>
            <a:endParaRPr lang="en-US" dirty="0"/>
          </a:p>
        </p:txBody>
      </p:sp>
      <p:sp>
        <p:nvSpPr>
          <p:cNvPr id="31" name="Text 28"/>
          <p:cNvSpPr/>
          <p:nvPr/>
        </p:nvSpPr>
        <p:spPr>
          <a:xfrm>
            <a:off x="2368868" y="5179439"/>
            <a:ext cx="123515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8.2</a:t>
            </a:r>
            <a:endParaRPr lang="en-US" dirty="0"/>
          </a:p>
        </p:txBody>
      </p:sp>
      <p:sp>
        <p:nvSpPr>
          <p:cNvPr id="32" name="Text 29"/>
          <p:cNvSpPr/>
          <p:nvPr/>
        </p:nvSpPr>
        <p:spPr>
          <a:xfrm>
            <a:off x="3954542" y="5179439"/>
            <a:ext cx="123515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7.7</a:t>
            </a:r>
            <a:endParaRPr lang="en-US" dirty="0"/>
          </a:p>
        </p:txBody>
      </p:sp>
      <p:sp>
        <p:nvSpPr>
          <p:cNvPr id="33" name="Text 30"/>
          <p:cNvSpPr/>
          <p:nvPr/>
        </p:nvSpPr>
        <p:spPr>
          <a:xfrm>
            <a:off x="5540216" y="5179439"/>
            <a:ext cx="123515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6.9</a:t>
            </a:r>
            <a:endParaRPr lang="en-US" dirty="0"/>
          </a:p>
        </p:txBody>
      </p:sp>
      <p:sp>
        <p:nvSpPr>
          <p:cNvPr id="34" name="Text 31"/>
          <p:cNvSpPr/>
          <p:nvPr/>
        </p:nvSpPr>
        <p:spPr>
          <a:xfrm>
            <a:off x="7125891" y="5179439"/>
            <a:ext cx="123896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4.4</a:t>
            </a:r>
            <a:endParaRPr lang="en-US" dirty="0"/>
          </a:p>
        </p:txBody>
      </p:sp>
      <p:sp>
        <p:nvSpPr>
          <p:cNvPr id="35" name="Shape 32"/>
          <p:cNvSpPr/>
          <p:nvPr/>
        </p:nvSpPr>
        <p:spPr>
          <a:xfrm>
            <a:off x="607695" y="5564249"/>
            <a:ext cx="7928610" cy="49530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6" name="Text 33"/>
          <p:cNvSpPr/>
          <p:nvPr/>
        </p:nvSpPr>
        <p:spPr>
          <a:xfrm>
            <a:off x="779383" y="5674739"/>
            <a:ext cx="123896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Символів/сек</a:t>
            </a:r>
            <a:endParaRPr lang="en-US" dirty="0"/>
          </a:p>
        </p:txBody>
      </p:sp>
      <p:sp>
        <p:nvSpPr>
          <p:cNvPr id="37" name="Text 34"/>
          <p:cNvSpPr/>
          <p:nvPr/>
        </p:nvSpPr>
        <p:spPr>
          <a:xfrm>
            <a:off x="2368868" y="5674739"/>
            <a:ext cx="123515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59.1</a:t>
            </a:r>
            <a:endParaRPr lang="en-US" dirty="0"/>
          </a:p>
        </p:txBody>
      </p:sp>
      <p:sp>
        <p:nvSpPr>
          <p:cNvPr id="38" name="Text 35"/>
          <p:cNvSpPr/>
          <p:nvPr/>
        </p:nvSpPr>
        <p:spPr>
          <a:xfrm>
            <a:off x="3954542" y="5674739"/>
            <a:ext cx="123515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55.3</a:t>
            </a:r>
            <a:endParaRPr lang="en-US" dirty="0"/>
          </a:p>
        </p:txBody>
      </p:sp>
      <p:sp>
        <p:nvSpPr>
          <p:cNvPr id="39" name="Text 36"/>
          <p:cNvSpPr/>
          <p:nvPr/>
        </p:nvSpPr>
        <p:spPr>
          <a:xfrm>
            <a:off x="5540216" y="5674739"/>
            <a:ext cx="123515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51.5</a:t>
            </a:r>
            <a:endParaRPr lang="en-US" dirty="0"/>
          </a:p>
        </p:txBody>
      </p:sp>
      <p:sp>
        <p:nvSpPr>
          <p:cNvPr id="40" name="Text 37"/>
          <p:cNvSpPr/>
          <p:nvPr/>
        </p:nvSpPr>
        <p:spPr>
          <a:xfrm>
            <a:off x="7125891" y="5674739"/>
            <a:ext cx="123896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33.1</a:t>
            </a:r>
            <a:endParaRPr lang="en-US" dirty="0"/>
          </a:p>
        </p:txBody>
      </p:sp>
      <p:sp>
        <p:nvSpPr>
          <p:cNvPr id="41" name="Text 38"/>
          <p:cNvSpPr/>
          <p:nvPr/>
        </p:nvSpPr>
        <p:spPr>
          <a:xfrm>
            <a:off x="600074" y="6480020"/>
            <a:ext cx="7936231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8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Мій застосунок на базі GPT-4o демонструє значну перевагу у швидкості завантаження документів та генерації відповідей порівняно з аналогами.</a:t>
            </a:r>
            <a:endParaRPr lang="en-US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CC3E53-61FD-4401-93AC-6DCAF440C451}"/>
              </a:ext>
            </a:extLst>
          </p:cNvPr>
          <p:cNvSpPr txBox="1"/>
          <p:nvPr/>
        </p:nvSpPr>
        <p:spPr>
          <a:xfrm>
            <a:off x="13901057" y="315685"/>
            <a:ext cx="42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UA" dirty="0"/>
              <a:t>16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AA6ED2-B583-4F51-8B77-C1EF3D1F100B}"/>
              </a:ext>
            </a:extLst>
          </p:cNvPr>
          <p:cNvSpPr txBox="1"/>
          <p:nvPr/>
        </p:nvSpPr>
        <p:spPr>
          <a:xfrm>
            <a:off x="9614801" y="1347392"/>
            <a:ext cx="4707255" cy="66734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</a:pPr>
            <a:r>
              <a:rPr lang="uk-UA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Попри дещо менший обсяг відповідей (141.5 слова на відповідь проти 193–215 у конкурентів), </a:t>
            </a:r>
            <a:r>
              <a:rPr lang="uk-UA" sz="2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проєкт</a:t>
            </a:r>
            <a:r>
              <a:rPr lang="uk-UA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забезпечує оптимальне співвідношення інформативності та швидкодії. У сукупності всі показники свідчать про високий ступінь оптимізації та доцільність впровадження мого </a:t>
            </a:r>
            <a:r>
              <a:rPr lang="uk-UA" sz="2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проєкту</a:t>
            </a:r>
            <a:r>
              <a:rPr lang="uk-UA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в практичних сценаріях</a:t>
            </a:r>
            <a:r>
              <a:rPr lang="uk-UA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UA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15120" y="740791"/>
            <a:ext cx="7443311" cy="641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Висновки та подальші кроки</a:t>
            </a:r>
            <a:endParaRPr lang="en-US" sz="4000" dirty="0"/>
          </a:p>
        </p:txBody>
      </p:sp>
      <p:sp>
        <p:nvSpPr>
          <p:cNvPr id="4" name="Shape 1"/>
          <p:cNvSpPr/>
          <p:nvPr/>
        </p:nvSpPr>
        <p:spPr>
          <a:xfrm>
            <a:off x="7805410" y="1260733"/>
            <a:ext cx="6493907" cy="1526977"/>
          </a:xfrm>
          <a:prstGeom prst="roundRect">
            <a:avLst>
              <a:gd name="adj" fmla="val 564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8018294" y="1473616"/>
            <a:ext cx="3259812" cy="320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Розроблений застосунок</a:t>
            </a: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8018294" y="1917600"/>
            <a:ext cx="6068139" cy="657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Створено десктопний AI Assistant для аналізу юридичних угод з інтерактивним </a:t>
            </a: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чат-інтерфейсом</a:t>
            </a: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000" dirty="0"/>
          </a:p>
        </p:txBody>
      </p:sp>
      <p:sp>
        <p:nvSpPr>
          <p:cNvPr id="7" name="Shape 4"/>
          <p:cNvSpPr/>
          <p:nvPr/>
        </p:nvSpPr>
        <p:spPr>
          <a:xfrm>
            <a:off x="7805409" y="4729023"/>
            <a:ext cx="6493907" cy="1526977"/>
          </a:xfrm>
          <a:prstGeom prst="roundRect">
            <a:avLst>
              <a:gd name="adj" fmla="val 564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8018293" y="4941906"/>
            <a:ext cx="2915245" cy="320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Ключовий функціонал</a:t>
            </a:r>
            <a:endParaRPr lang="en-US" sz="2800" dirty="0"/>
          </a:p>
        </p:txBody>
      </p:sp>
      <p:sp>
        <p:nvSpPr>
          <p:cNvPr id="9" name="Text 6"/>
          <p:cNvSpPr/>
          <p:nvPr/>
        </p:nvSpPr>
        <p:spPr>
          <a:xfrm>
            <a:off x="8018293" y="5385890"/>
            <a:ext cx="6068139" cy="657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Зручне управління чатами, обробка документів, розпізнавання голосу, багатопоточність.</a:t>
            </a:r>
            <a:endParaRPr lang="en-US" sz="2000" dirty="0"/>
          </a:p>
        </p:txBody>
      </p:sp>
      <p:sp>
        <p:nvSpPr>
          <p:cNvPr id="10" name="Shape 7"/>
          <p:cNvSpPr/>
          <p:nvPr/>
        </p:nvSpPr>
        <p:spPr>
          <a:xfrm>
            <a:off x="7805410" y="2992973"/>
            <a:ext cx="6493907" cy="1526977"/>
          </a:xfrm>
          <a:prstGeom prst="roundRect">
            <a:avLst>
              <a:gd name="adj" fmla="val 564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8018294" y="3205857"/>
            <a:ext cx="2566749" cy="320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Технології</a:t>
            </a:r>
            <a:endParaRPr lang="en-US" sz="2800" dirty="0"/>
          </a:p>
        </p:txBody>
      </p:sp>
      <p:sp>
        <p:nvSpPr>
          <p:cNvPr id="12" name="Text 9"/>
          <p:cNvSpPr/>
          <p:nvPr/>
        </p:nvSpPr>
        <p:spPr>
          <a:xfrm>
            <a:off x="8018294" y="3649841"/>
            <a:ext cx="6068139" cy="657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.NET, WPF, C#, libmp3lame, OpenAI API для інтеграції мовних моделей.</a:t>
            </a:r>
            <a:endParaRPr lang="en-US" sz="2000" dirty="0"/>
          </a:p>
        </p:txBody>
      </p:sp>
      <p:sp>
        <p:nvSpPr>
          <p:cNvPr id="13" name="Shape 10"/>
          <p:cNvSpPr/>
          <p:nvPr/>
        </p:nvSpPr>
        <p:spPr>
          <a:xfrm>
            <a:off x="7805410" y="6371853"/>
            <a:ext cx="6493907" cy="1526977"/>
          </a:xfrm>
          <a:prstGeom prst="roundRect">
            <a:avLst>
              <a:gd name="adj" fmla="val 564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8018294" y="6584737"/>
            <a:ext cx="2566749" cy="320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Потенціал</a:t>
            </a:r>
            <a:endParaRPr lang="en-US" sz="2800" dirty="0"/>
          </a:p>
        </p:txBody>
      </p:sp>
      <p:sp>
        <p:nvSpPr>
          <p:cNvPr id="15" name="Text 12"/>
          <p:cNvSpPr/>
          <p:nvPr/>
        </p:nvSpPr>
        <p:spPr>
          <a:xfrm>
            <a:off x="8018294" y="7028721"/>
            <a:ext cx="6068139" cy="657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Подальше вдосконалення включає аналіз юридичних термінів, підсвічування порушень, багатомовність.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08C3E-809A-4B99-B6F3-0A39E0BA6672}"/>
              </a:ext>
            </a:extLst>
          </p:cNvPr>
          <p:cNvSpPr txBox="1"/>
          <p:nvPr/>
        </p:nvSpPr>
        <p:spPr>
          <a:xfrm>
            <a:off x="13901057" y="315685"/>
            <a:ext cx="42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19</a:t>
            </a:r>
            <a:endParaRPr lang="ru-UA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F1F86B-A313-4EF2-9C26-396D8FB6FB33}"/>
              </a:ext>
            </a:extLst>
          </p:cNvPr>
          <p:cNvSpPr txBox="1"/>
          <p:nvPr/>
        </p:nvSpPr>
        <p:spPr>
          <a:xfrm>
            <a:off x="815120" y="1820764"/>
            <a:ext cx="6269857" cy="3268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uk-UA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 результаті виконання кваліфікаційної роботи було розроблено </a:t>
            </a:r>
            <a:r>
              <a:rPr lang="uk-UA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десктопний</a:t>
            </a:r>
            <a:r>
              <a:rPr lang="uk-UA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застосунок «AI </a:t>
            </a:r>
            <a:r>
              <a:rPr lang="uk-UA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Assistant</a:t>
            </a:r>
            <a:r>
              <a:rPr lang="uk-UA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 для аналізу змісту юридичних угод з використанням можливостей великих </a:t>
            </a:r>
            <a:r>
              <a:rPr lang="uk-UA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мовних</a:t>
            </a:r>
            <a:r>
              <a:rPr lang="uk-UA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моделей. Програма призначена для персонального комп’ютера та реалізована у вигляді інтерактивного чату з підтримкою як текстової, так і голосової взаємодії.</a:t>
            </a:r>
            <a:endParaRPr lang="ru-UA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2CDAEB-79EE-4A91-A5A1-BAA59C09A799}"/>
              </a:ext>
            </a:extLst>
          </p:cNvPr>
          <p:cNvSpPr txBox="1"/>
          <p:nvPr/>
        </p:nvSpPr>
        <p:spPr>
          <a:xfrm>
            <a:off x="591070" y="5502509"/>
            <a:ext cx="6493907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uk-UA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Розроблений застосунок має потенціал до подальшого вдосконалення, зокрема — додавання розширеного аналізу юридичних термінів, підсвічування порушень у договорах та підтримки багатомовності.</a:t>
            </a:r>
            <a:endParaRPr lang="ru-UA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45579E-0A21-41C3-8121-2027CC5DFD04}"/>
              </a:ext>
            </a:extLst>
          </p:cNvPr>
          <p:cNvSpPr txBox="1"/>
          <p:nvPr/>
        </p:nvSpPr>
        <p:spPr>
          <a:xfrm>
            <a:off x="14053457" y="468085"/>
            <a:ext cx="42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UA" dirty="0"/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0">
            <a:extLst>
              <a:ext uri="{FF2B5EF4-FFF2-40B4-BE49-F238E27FC236}">
                <a16:creationId xmlns:a16="http://schemas.microsoft.com/office/drawing/2014/main" id="{B8AAF530-FC66-4685-9BDA-E1AD8DE0C528}"/>
              </a:ext>
            </a:extLst>
          </p:cNvPr>
          <p:cNvSpPr/>
          <p:nvPr/>
        </p:nvSpPr>
        <p:spPr>
          <a:xfrm>
            <a:off x="4630568" y="286002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uk-UA" sz="4450" b="1" dirty="0">
                <a:solidFill>
                  <a:srgbClr val="000000"/>
                </a:solidFill>
                <a:latin typeface="Franklin Gothic Medium" panose="020B0603020102020204" pitchFamily="34" charset="0"/>
                <a:ea typeface="Inter Bold" pitchFamily="34" charset="-122"/>
                <a:cs typeface="Inter Bold" pitchFamily="34" charset="-120"/>
              </a:rPr>
              <a:t>Дякую за увагу!</a:t>
            </a:r>
            <a:endParaRPr lang="en-US" sz="4450" dirty="0">
              <a:latin typeface="Franklin Gothic Medium" panose="020B0603020102020204" pitchFamily="34" charset="0"/>
            </a:endParaRPr>
          </a:p>
        </p:txBody>
      </p:sp>
      <p:sp>
        <p:nvSpPr>
          <p:cNvPr id="18" name="Text 0">
            <a:extLst>
              <a:ext uri="{FF2B5EF4-FFF2-40B4-BE49-F238E27FC236}">
                <a16:creationId xmlns:a16="http://schemas.microsoft.com/office/drawing/2014/main" id="{F7372C45-ED83-40AC-A2C3-1547017B01A1}"/>
              </a:ext>
            </a:extLst>
          </p:cNvPr>
          <p:cNvSpPr/>
          <p:nvPr/>
        </p:nvSpPr>
        <p:spPr>
          <a:xfrm>
            <a:off x="2545520" y="3623050"/>
            <a:ext cx="9840686" cy="1727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uk-UA" sz="2400" dirty="0">
                <a:solidFill>
                  <a:srgbClr val="000000"/>
                </a:solidFill>
                <a:latin typeface="Franklin Gothic Medium" panose="020B0603020102020204" pitchFamily="34" charset="0"/>
                <a:ea typeface="Inter Bold" pitchFamily="34" charset="-122"/>
                <a:cs typeface="Inter Bold" pitchFamily="34" charset="-120"/>
              </a:rPr>
              <a:t>Роботу виконано ст. гр. ПЗПІ-21-5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uk-UA" sz="2400" dirty="0" err="1">
                <a:solidFill>
                  <a:srgbClr val="000000"/>
                </a:solidFill>
                <a:latin typeface="Franklin Gothic Medium" panose="020B0603020102020204" pitchFamily="34" charset="0"/>
                <a:ea typeface="Inter Bold" pitchFamily="34" charset="-122"/>
                <a:cs typeface="Inter Bold" pitchFamily="34" charset="-120"/>
              </a:rPr>
              <a:t>Дульським</a:t>
            </a:r>
            <a:r>
              <a:rPr lang="uk-UA" sz="2400" dirty="0">
                <a:solidFill>
                  <a:srgbClr val="000000"/>
                </a:solidFill>
                <a:latin typeface="Franklin Gothic Medium" panose="020B0603020102020204" pitchFamily="34" charset="0"/>
                <a:ea typeface="Inter Bold" pitchFamily="34" charset="-122"/>
                <a:cs typeface="Inter Bold" pitchFamily="34" charset="-120"/>
              </a:rPr>
              <a:t> Дмитром Андрійовичем</a:t>
            </a:r>
            <a:endParaRPr lang="en-US" sz="2400" dirty="0">
              <a:latin typeface="Franklin Gothic Medium" panose="020B0603020102020204" pitchFamily="34" charset="0"/>
            </a:endParaRPr>
          </a:p>
        </p:txBody>
      </p:sp>
      <p:sp>
        <p:nvSpPr>
          <p:cNvPr id="19" name="Text 0">
            <a:extLst>
              <a:ext uri="{FF2B5EF4-FFF2-40B4-BE49-F238E27FC236}">
                <a16:creationId xmlns:a16="http://schemas.microsoft.com/office/drawing/2014/main" id="{CC6C540B-FC4C-49D6-947C-4216B619F271}"/>
              </a:ext>
            </a:extLst>
          </p:cNvPr>
          <p:cNvSpPr/>
          <p:nvPr/>
        </p:nvSpPr>
        <p:spPr>
          <a:xfrm>
            <a:off x="2394857" y="4898612"/>
            <a:ext cx="9840686" cy="1727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uk-UA" sz="2800" dirty="0">
                <a:solidFill>
                  <a:srgbClr val="000000"/>
                </a:solidFill>
                <a:ea typeface="Inter Bold" pitchFamily="34" charset="-122"/>
              </a:rPr>
              <a:t>Харків 2025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D6C686-C67E-42F4-BD77-7B555BBE1ABD}"/>
              </a:ext>
            </a:extLst>
          </p:cNvPr>
          <p:cNvSpPr txBox="1"/>
          <p:nvPr/>
        </p:nvSpPr>
        <p:spPr>
          <a:xfrm>
            <a:off x="13901057" y="315685"/>
            <a:ext cx="43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UA" dirty="0"/>
              <a:t>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89" y="126968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6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AI Assistant: Інтерактивна Взаємодія з ШІ</a:t>
            </a:r>
            <a:endParaRPr lang="en-US" sz="6000" dirty="0"/>
          </a:p>
        </p:txBody>
      </p:sp>
      <p:sp>
        <p:nvSpPr>
          <p:cNvPr id="4" name="Text 1"/>
          <p:cNvSpPr/>
          <p:nvPr/>
        </p:nvSpPr>
        <p:spPr>
          <a:xfrm>
            <a:off x="793790" y="4226007"/>
            <a:ext cx="7556421" cy="18929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 сучасному світі зростає потреба в нових підходах до аналізу даних. Особливо це стосується освітньої, наукової, бізнесової та адміністративної сфер. Системи на основі штучного інтелекту, зокрема великі мовні моделі (LLM), відіграють ключову роль.</a:t>
            </a:r>
            <a:endParaRPr lang="en-US" sz="3200" dirty="0"/>
          </a:p>
        </p:txBody>
      </p:sp>
      <p:sp>
        <p:nvSpPr>
          <p:cNvPr id="5" name="Shape 2"/>
          <p:cNvSpPr/>
          <p:nvPr/>
        </p:nvSpPr>
        <p:spPr>
          <a:xfrm>
            <a:off x="793790" y="566547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0C1C91-8F4A-4F44-970B-BCB8E8F1E1B6}"/>
              </a:ext>
            </a:extLst>
          </p:cNvPr>
          <p:cNvSpPr txBox="1"/>
          <p:nvPr/>
        </p:nvSpPr>
        <p:spPr>
          <a:xfrm>
            <a:off x="13901057" y="315685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2</a:t>
            </a:r>
            <a:endParaRPr lang="ru-UA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DC87610-E1CC-47F4-99E8-360C24193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329" y="0"/>
            <a:ext cx="5266299" cy="822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641488-8562-4E09-8836-2FFADBA4AF52}"/>
              </a:ext>
            </a:extLst>
          </p:cNvPr>
          <p:cNvSpPr txBox="1"/>
          <p:nvPr/>
        </p:nvSpPr>
        <p:spPr>
          <a:xfrm>
            <a:off x="14053457" y="468085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UA" dirty="0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7829" y="572929"/>
            <a:ext cx="13174742" cy="12996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0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Огляд Аналогів ШІ-Асистентів для Юридичного Аналізу</a:t>
            </a:r>
            <a:endParaRPr lang="en-US" sz="4050" dirty="0"/>
          </a:p>
        </p:txBody>
      </p:sp>
      <p:sp>
        <p:nvSpPr>
          <p:cNvPr id="3" name="Text 1"/>
          <p:cNvSpPr/>
          <p:nvPr/>
        </p:nvSpPr>
        <p:spPr>
          <a:xfrm>
            <a:off x="727829" y="1990933"/>
            <a:ext cx="259949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Anthropic Claude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727829" y="2523619"/>
            <a:ext cx="2913221" cy="166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Високоточний інструмент для юридичного аналізу. Модель Claude 3.7 Sonnet досягає F1-метрики понад 0.82.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727829" y="4776191"/>
            <a:ext cx="2913221" cy="665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Безпечне та етичне поводження</a:t>
            </a: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727829" y="5514498"/>
            <a:ext cx="2913221" cy="9983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Працює з великим контекстом (до 200 000 токенів)</a:t>
            </a: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727829" y="6585584"/>
            <a:ext cx="2913221" cy="9983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Доступна вартість: $3/млн вхідних, $15/млн вихідних токенів</a:t>
            </a: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4155877" y="1990933"/>
            <a:ext cx="259949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Lexion</a:t>
            </a:r>
            <a:endParaRPr lang="en-US" sz="2800" dirty="0"/>
          </a:p>
        </p:txBody>
      </p:sp>
      <p:sp>
        <p:nvSpPr>
          <p:cNvPr id="9" name="Text 7"/>
          <p:cNvSpPr/>
          <p:nvPr/>
        </p:nvSpPr>
        <p:spPr>
          <a:xfrm>
            <a:off x="4155877" y="2523619"/>
            <a:ext cx="2913221" cy="13311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Автоматизація юридичних та бізнес-процесів. Аналізує угоди, знаходить терміни, зобов’язання.</a:t>
            </a:r>
            <a:endParaRPr lang="en-US" sz="2000" dirty="0"/>
          </a:p>
        </p:txBody>
      </p:sp>
      <p:sp>
        <p:nvSpPr>
          <p:cNvPr id="10" name="Text 8"/>
          <p:cNvSpPr/>
          <p:nvPr/>
        </p:nvSpPr>
        <p:spPr>
          <a:xfrm>
            <a:off x="4155877" y="4776192"/>
            <a:ext cx="2913221" cy="665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Інтеграція з MS Word та Google Docs</a:t>
            </a: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4155877" y="5514498"/>
            <a:ext cx="2913221" cy="9983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Використовує вузькоспеціалізовані вибірки</a:t>
            </a: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4155877" y="6585584"/>
            <a:ext cx="2913221" cy="665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Зручна візуалізація положень контракту</a:t>
            </a: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7583924" y="1990933"/>
            <a:ext cx="259949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Kira Systems</a:t>
            </a:r>
            <a:endParaRPr lang="en-US" sz="2800" dirty="0"/>
          </a:p>
        </p:txBody>
      </p:sp>
      <p:sp>
        <p:nvSpPr>
          <p:cNvPr id="14" name="Text 12"/>
          <p:cNvSpPr/>
          <p:nvPr/>
        </p:nvSpPr>
        <p:spPr>
          <a:xfrm>
            <a:off x="7583924" y="2523619"/>
            <a:ext cx="2913221" cy="166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Можливість донавчання під конкретні задачі користувача. Натренована на мільйонах контрактних прикладів.</a:t>
            </a:r>
            <a:endParaRPr lang="en-US" sz="2000" dirty="0"/>
          </a:p>
        </p:txBody>
      </p:sp>
      <p:sp>
        <p:nvSpPr>
          <p:cNvPr id="15" name="Text 13"/>
          <p:cNvSpPr/>
          <p:nvPr/>
        </p:nvSpPr>
        <p:spPr>
          <a:xfrm>
            <a:off x="7583924" y="4766323"/>
            <a:ext cx="2913221" cy="665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Висока точність і гнучкість</a:t>
            </a:r>
            <a:endParaRPr lang="en-US" dirty="0"/>
          </a:p>
        </p:txBody>
      </p:sp>
      <p:sp>
        <p:nvSpPr>
          <p:cNvPr id="16" name="Text 14"/>
          <p:cNvSpPr/>
          <p:nvPr/>
        </p:nvSpPr>
        <p:spPr>
          <a:xfrm>
            <a:off x="7583924" y="5233200"/>
            <a:ext cx="2913221" cy="665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Вимагає участі аналітика на етапі налаштування</a:t>
            </a:r>
            <a:endParaRPr lang="en-US" dirty="0"/>
          </a:p>
        </p:txBody>
      </p:sp>
      <p:sp>
        <p:nvSpPr>
          <p:cNvPr id="17" name="Text 15"/>
          <p:cNvSpPr/>
          <p:nvPr/>
        </p:nvSpPr>
        <p:spPr>
          <a:xfrm>
            <a:off x="11011972" y="1990933"/>
            <a:ext cx="259949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LawGeex</a:t>
            </a:r>
            <a:endParaRPr lang="en-US" sz="2800" dirty="0"/>
          </a:p>
        </p:txBody>
      </p:sp>
      <p:sp>
        <p:nvSpPr>
          <p:cNvPr id="18" name="Text 16"/>
          <p:cNvSpPr/>
          <p:nvPr/>
        </p:nvSpPr>
        <p:spPr>
          <a:xfrm>
            <a:off x="11011972" y="2523619"/>
            <a:ext cx="2913221" cy="13311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Автоматизує перевірку угод шляхом порівняння з шаблонами політик компанії.</a:t>
            </a:r>
            <a:endParaRPr lang="en-US" sz="2000" dirty="0"/>
          </a:p>
        </p:txBody>
      </p:sp>
      <p:sp>
        <p:nvSpPr>
          <p:cNvPr id="19" name="Text 17"/>
          <p:cNvSpPr/>
          <p:nvPr/>
        </p:nvSpPr>
        <p:spPr>
          <a:xfrm>
            <a:off x="11011972" y="4776192"/>
            <a:ext cx="2913221" cy="665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Передналаштована логіка</a:t>
            </a:r>
            <a:endParaRPr lang="en-US" dirty="0"/>
          </a:p>
        </p:txBody>
      </p:sp>
      <p:sp>
        <p:nvSpPr>
          <p:cNvPr id="20" name="Text 18"/>
          <p:cNvSpPr/>
          <p:nvPr/>
        </p:nvSpPr>
        <p:spPr>
          <a:xfrm>
            <a:off x="11011972" y="5275360"/>
            <a:ext cx="2913221" cy="9983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Без можливості навчання на власних кейсах</a:t>
            </a:r>
            <a:endParaRPr lang="en-US" dirty="0"/>
          </a:p>
        </p:txBody>
      </p:sp>
      <p:sp>
        <p:nvSpPr>
          <p:cNvPr id="21" name="Text 19"/>
          <p:cNvSpPr/>
          <p:nvPr/>
        </p:nvSpPr>
        <p:spPr>
          <a:xfrm>
            <a:off x="11011972" y="6086414"/>
            <a:ext cx="2913221" cy="9983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Підходить для стандартизованих процесів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2D8EE8-D5D2-4214-95C6-3A18022698A9}"/>
              </a:ext>
            </a:extLst>
          </p:cNvPr>
          <p:cNvSpPr txBox="1"/>
          <p:nvPr/>
        </p:nvSpPr>
        <p:spPr>
          <a:xfrm>
            <a:off x="13901057" y="315685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3</a:t>
            </a:r>
            <a:endParaRPr lang="ru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33163" y="403753"/>
            <a:ext cx="7786926" cy="12115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Виявлення та Вирішення Проблем</a:t>
            </a:r>
            <a:endParaRPr lang="en-US" sz="3800" dirty="0"/>
          </a:p>
        </p:txBody>
      </p:sp>
      <p:sp>
        <p:nvSpPr>
          <p:cNvPr id="4" name="Text 1"/>
          <p:cNvSpPr/>
          <p:nvPr/>
        </p:nvSpPr>
        <p:spPr>
          <a:xfrm>
            <a:off x="533163" y="1303460"/>
            <a:ext cx="6530337" cy="930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Традиційні методи ручного аналізу документів неефективні. Зростання кількості та складності контрактів призводить до затримок і помилок. Це тягне за собою фінансові та репутаційні втрати.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533163" y="3267313"/>
            <a:ext cx="581500" cy="581500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1" y="3303568"/>
            <a:ext cx="436126" cy="54524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308497" y="3333869"/>
            <a:ext cx="4652963" cy="302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Відсутність Інтелектуального Аналізу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1308497" y="3752850"/>
            <a:ext cx="7156966" cy="310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Типові редактори не дозволяють ставити запитання до документів.</a:t>
            </a:r>
            <a:endParaRPr lang="en-US" dirty="0"/>
          </a:p>
        </p:txBody>
      </p:sp>
      <p:sp>
        <p:nvSpPr>
          <p:cNvPr id="9" name="Shape 5"/>
          <p:cNvSpPr/>
          <p:nvPr/>
        </p:nvSpPr>
        <p:spPr>
          <a:xfrm>
            <a:off x="533163" y="4450556"/>
            <a:ext cx="581500" cy="581500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1" y="4486811"/>
            <a:ext cx="436126" cy="54524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308497" y="4517112"/>
            <a:ext cx="4192429" cy="302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Складність Орієнтування в Даних</a:t>
            </a:r>
            <a:endParaRPr lang="en-US" sz="2400" dirty="0"/>
          </a:p>
        </p:txBody>
      </p:sp>
      <p:sp>
        <p:nvSpPr>
          <p:cNvPr id="12" name="Text 7"/>
          <p:cNvSpPr/>
          <p:nvPr/>
        </p:nvSpPr>
        <p:spPr>
          <a:xfrm>
            <a:off x="1308497" y="4936093"/>
            <a:ext cx="7156966" cy="310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Важко швидко знайти інформацію у великих угодах.</a:t>
            </a:r>
            <a:endParaRPr lang="en-US" dirty="0"/>
          </a:p>
        </p:txBody>
      </p:sp>
      <p:sp>
        <p:nvSpPr>
          <p:cNvPr id="13" name="Shape 8"/>
          <p:cNvSpPr/>
          <p:nvPr/>
        </p:nvSpPr>
        <p:spPr>
          <a:xfrm>
            <a:off x="533163" y="5633799"/>
            <a:ext cx="581500" cy="581500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91" y="5670054"/>
            <a:ext cx="436126" cy="545246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308497" y="5700355"/>
            <a:ext cx="2423279" cy="302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Мовний Бар'єр</a:t>
            </a:r>
            <a:endParaRPr lang="en-US" sz="2400" dirty="0"/>
          </a:p>
        </p:txBody>
      </p:sp>
      <p:sp>
        <p:nvSpPr>
          <p:cNvPr id="16" name="Text 10"/>
          <p:cNvSpPr/>
          <p:nvPr/>
        </p:nvSpPr>
        <p:spPr>
          <a:xfrm>
            <a:off x="1308497" y="6119336"/>
            <a:ext cx="7156966" cy="310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Юридична термінологія часто незрозуміла широкому колу користувачів.</a:t>
            </a:r>
            <a:endParaRPr lang="en-US" dirty="0"/>
          </a:p>
        </p:txBody>
      </p:sp>
      <p:sp>
        <p:nvSpPr>
          <p:cNvPr id="17" name="Shape 11"/>
          <p:cNvSpPr/>
          <p:nvPr/>
        </p:nvSpPr>
        <p:spPr>
          <a:xfrm>
            <a:off x="533163" y="6817043"/>
            <a:ext cx="581500" cy="581500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791" y="6853297"/>
            <a:ext cx="436126" cy="545246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1308497" y="6883598"/>
            <a:ext cx="4118967" cy="302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Відсутність Голосового Введення</a:t>
            </a:r>
            <a:endParaRPr lang="en-US" sz="2400" dirty="0"/>
          </a:p>
        </p:txBody>
      </p:sp>
      <p:sp>
        <p:nvSpPr>
          <p:cNvPr id="20" name="Text 13"/>
          <p:cNvSpPr/>
          <p:nvPr/>
        </p:nvSpPr>
        <p:spPr>
          <a:xfrm>
            <a:off x="1308497" y="7302579"/>
            <a:ext cx="7156966" cy="310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Незручно задавати питання без клавіатури.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B90751-4C7B-4253-A539-0712E646F935}"/>
              </a:ext>
            </a:extLst>
          </p:cNvPr>
          <p:cNvSpPr txBox="1"/>
          <p:nvPr/>
        </p:nvSpPr>
        <p:spPr>
          <a:xfrm>
            <a:off x="13901057" y="315685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UA" dirty="0"/>
              <a:t>4</a:t>
            </a:r>
            <a:endParaRPr lang="ru-UA" dirty="0">
              <a:solidFill>
                <a:schemeClr val="bg1"/>
              </a:solidFill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3B354094-5A3E-4551-919F-270B465F38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0319" y="879641"/>
            <a:ext cx="5144218" cy="3658111"/>
          </a:xfrm>
          <a:prstGeom prst="rect">
            <a:avLst/>
          </a:prstGeom>
        </p:spPr>
      </p:pic>
      <p:sp>
        <p:nvSpPr>
          <p:cNvPr id="28" name="Знак умножения 27">
            <a:extLst>
              <a:ext uri="{FF2B5EF4-FFF2-40B4-BE49-F238E27FC236}">
                <a16:creationId xmlns:a16="http://schemas.microsoft.com/office/drawing/2014/main" id="{648F1474-8429-4F8A-A832-9E87D9FACCD5}"/>
              </a:ext>
            </a:extLst>
          </p:cNvPr>
          <p:cNvSpPr/>
          <p:nvPr/>
        </p:nvSpPr>
        <p:spPr>
          <a:xfrm>
            <a:off x="10072359" y="1228116"/>
            <a:ext cx="3258695" cy="3258695"/>
          </a:xfrm>
          <a:prstGeom prst="mathMultiply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rgbClr val="C00000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D9E113D2-71BA-434A-AD92-B56D96CC9C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2662" y="4759434"/>
            <a:ext cx="5024575" cy="3060165"/>
          </a:xfrm>
          <a:prstGeom prst="rect">
            <a:avLst/>
          </a:prstGeom>
        </p:spPr>
      </p:pic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D9369530-FD62-42FE-9AF7-E4033F842F60}"/>
              </a:ext>
            </a:extLst>
          </p:cNvPr>
          <p:cNvGrpSpPr/>
          <p:nvPr/>
        </p:nvGrpSpPr>
        <p:grpSpPr>
          <a:xfrm rot="18689370">
            <a:off x="10787449" y="5420214"/>
            <a:ext cx="2080434" cy="1493282"/>
            <a:chOff x="7797113" y="4936093"/>
            <a:chExt cx="2080434" cy="1493282"/>
          </a:xfrm>
          <a:solidFill>
            <a:schemeClr val="accent6">
              <a:alpha val="69000"/>
            </a:schemeClr>
          </a:solidFill>
        </p:grpSpPr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D7A192E7-D41B-45C0-90CA-002DC9306058}"/>
                </a:ext>
              </a:extLst>
            </p:cNvPr>
            <p:cNvSpPr/>
            <p:nvPr/>
          </p:nvSpPr>
          <p:spPr>
            <a:xfrm>
              <a:off x="7797113" y="4936093"/>
              <a:ext cx="522975" cy="9831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A467CA27-B66B-40AC-9061-FDA5A8D02201}"/>
                </a:ext>
              </a:extLst>
            </p:cNvPr>
            <p:cNvSpPr/>
            <p:nvPr/>
          </p:nvSpPr>
          <p:spPr>
            <a:xfrm rot="5400000">
              <a:off x="8580262" y="5132091"/>
              <a:ext cx="522975" cy="20715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04969" y="597575"/>
            <a:ext cx="7734062" cy="12589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Функціональні Вимоги до Системи</a:t>
            </a:r>
            <a:endParaRPr lang="en-US" sz="3950" dirty="0"/>
          </a:p>
        </p:txBody>
      </p:sp>
      <p:sp>
        <p:nvSpPr>
          <p:cNvPr id="4" name="Text 1"/>
          <p:cNvSpPr/>
          <p:nvPr/>
        </p:nvSpPr>
        <p:spPr>
          <a:xfrm>
            <a:off x="704969" y="1413332"/>
            <a:ext cx="6165388" cy="10989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Система забезпечує повний цикл роботи з документом. Вона призначена для аналітиків та юристів.</a:t>
            </a:r>
            <a:endParaRPr lang="en-US" sz="24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69" y="3029783"/>
            <a:ext cx="503515" cy="50351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4969" y="3734633"/>
            <a:ext cx="2410182" cy="6293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Завантаження Документів</a:t>
            </a:r>
            <a:endParaRPr lang="en-US" sz="2800" dirty="0"/>
          </a:p>
        </p:txBody>
      </p:sp>
      <p:sp>
        <p:nvSpPr>
          <p:cNvPr id="7" name="Text 3"/>
          <p:cNvSpPr/>
          <p:nvPr/>
        </p:nvSpPr>
        <p:spPr>
          <a:xfrm>
            <a:off x="704969" y="4484846"/>
            <a:ext cx="2410182" cy="6446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Формати .docx, .pdf, .txt.</a:t>
            </a:r>
            <a:endParaRPr lang="en-US" sz="20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973" y="3029783"/>
            <a:ext cx="503515" cy="50351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3613972" y="3734633"/>
            <a:ext cx="2647437" cy="6293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Формулювання Запитів</a:t>
            </a:r>
            <a:endParaRPr lang="en-US" sz="2800" dirty="0"/>
          </a:p>
        </p:txBody>
      </p:sp>
      <p:sp>
        <p:nvSpPr>
          <p:cNvPr id="10" name="Text 5"/>
          <p:cNvSpPr/>
          <p:nvPr/>
        </p:nvSpPr>
        <p:spPr>
          <a:xfrm>
            <a:off x="3613973" y="4484846"/>
            <a:ext cx="2410182" cy="6446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Текстове поле для запитів до документа.</a:t>
            </a:r>
            <a:endParaRPr lang="en-US" sz="20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3973" y="5586374"/>
            <a:ext cx="503515" cy="503515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3613972" y="6291224"/>
            <a:ext cx="2647437" cy="6293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Відповіді </a:t>
            </a:r>
            <a:r>
              <a:rPr lang="en-US" sz="2800" b="1" dirty="0" err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від</a:t>
            </a: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GPT-</a:t>
            </a:r>
            <a:r>
              <a:rPr lang="uk-UA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2800" dirty="0"/>
          </a:p>
        </p:txBody>
      </p:sp>
      <p:sp>
        <p:nvSpPr>
          <p:cNvPr id="13" name="Text 7"/>
          <p:cNvSpPr/>
          <p:nvPr/>
        </p:nvSpPr>
        <p:spPr>
          <a:xfrm>
            <a:off x="3613972" y="6974723"/>
            <a:ext cx="2410182" cy="6446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Пояснення умов, ризиків, термінів.</a:t>
            </a:r>
            <a:endParaRPr lang="en-US" sz="200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969" y="5532239"/>
            <a:ext cx="503515" cy="503515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704969" y="6237089"/>
            <a:ext cx="2410182" cy="6293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Голосове Введення</a:t>
            </a:r>
            <a:endParaRPr lang="en-US" sz="2800" dirty="0"/>
          </a:p>
        </p:txBody>
      </p:sp>
      <p:sp>
        <p:nvSpPr>
          <p:cNvPr id="16" name="Text 9"/>
          <p:cNvSpPr/>
          <p:nvPr/>
        </p:nvSpPr>
        <p:spPr>
          <a:xfrm>
            <a:off x="704968" y="6987302"/>
            <a:ext cx="2520145" cy="6446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Speech-to-Text за допомогою Whisper-1.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D898BB-FC7B-4C2C-8A7E-CC99149E2BF0}"/>
              </a:ext>
            </a:extLst>
          </p:cNvPr>
          <p:cNvSpPr txBox="1"/>
          <p:nvPr/>
        </p:nvSpPr>
        <p:spPr>
          <a:xfrm>
            <a:off x="13901057" y="315685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  <a:endParaRPr lang="ru-UA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96957CB-4306-4F8F-9E49-1AF17B955EF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t="8029"/>
          <a:stretch/>
        </p:blipFill>
        <p:spPr>
          <a:xfrm>
            <a:off x="7281078" y="2057937"/>
            <a:ext cx="6982799" cy="5510957"/>
          </a:xfrm>
          <a:prstGeom prst="rect">
            <a:avLst/>
          </a:prstGeom>
          <a:effectLst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5CEAACB-E18A-4490-B8D8-E2D72941D2CC}"/>
              </a:ext>
            </a:extLst>
          </p:cNvPr>
          <p:cNvSpPr txBox="1"/>
          <p:nvPr/>
        </p:nvSpPr>
        <p:spPr>
          <a:xfrm>
            <a:off x="14053457" y="468085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UA" dirty="0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60571"/>
            <a:ext cx="723697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Нефункціональні Вимоги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29" y="171182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Визначено ключові нефункціональні вимоги для розробки. Вони охоплюють технології, архітектуру, інтерфейс, надійність та безпеку.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2197418" y="36695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Технології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793790" y="4159924"/>
            <a:ext cx="42388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C#, WPF, </a:t>
            </a:r>
            <a:r>
              <a:rPr lang="en-US" sz="24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OpenAI</a:t>
            </a: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API</a:t>
            </a:r>
            <a:endParaRPr lang="en-US" sz="240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903934"/>
            <a:ext cx="4564975" cy="4564975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362" y="4155877"/>
            <a:ext cx="318968" cy="39862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9597509" y="36695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Інтерфейс</a:t>
            </a:r>
            <a:endParaRPr lang="en-US" sz="3200" dirty="0"/>
          </a:p>
        </p:txBody>
      </p:sp>
      <p:sp>
        <p:nvSpPr>
          <p:cNvPr id="9" name="Text 5"/>
          <p:cNvSpPr/>
          <p:nvPr/>
        </p:nvSpPr>
        <p:spPr>
          <a:xfrm>
            <a:off x="9597509" y="4159924"/>
            <a:ext cx="42389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Дружній, інтуїтивний, підтримка української мови, гарячі клавіші.</a:t>
            </a:r>
            <a:endParaRPr lang="en-US" sz="24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903934"/>
            <a:ext cx="4564975" cy="4564975"/>
          </a:xfrm>
          <a:prstGeom prst="rect">
            <a:avLst/>
          </a:prstGeom>
        </p:spPr>
      </p:pic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6713" y="4155877"/>
            <a:ext cx="318968" cy="39862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597628" y="550208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Безпека</a:t>
            </a:r>
            <a:endParaRPr lang="en-US" sz="3200" dirty="0"/>
          </a:p>
        </p:txBody>
      </p:sp>
      <p:sp>
        <p:nvSpPr>
          <p:cNvPr id="13" name="Text 7"/>
          <p:cNvSpPr/>
          <p:nvPr/>
        </p:nvSpPr>
        <p:spPr>
          <a:xfrm>
            <a:off x="9597628" y="5992504"/>
            <a:ext cx="42389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Локальна обробка, шифрування API-ключів.</a:t>
            </a:r>
            <a:endParaRPr lang="en-US" sz="240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903934"/>
            <a:ext cx="4564975" cy="4564975"/>
          </a:xfrm>
          <a:prstGeom prst="rect">
            <a:avLst/>
          </a:prstGeom>
        </p:spPr>
      </p:pic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6713" y="5818227"/>
            <a:ext cx="318968" cy="398621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2197418" y="53659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Надійність</a:t>
            </a:r>
            <a:endParaRPr lang="en-US" sz="3200" dirty="0"/>
          </a:p>
        </p:txBody>
      </p:sp>
      <p:sp>
        <p:nvSpPr>
          <p:cNvPr id="17" name="Text 9"/>
          <p:cNvSpPr/>
          <p:nvPr/>
        </p:nvSpPr>
        <p:spPr>
          <a:xfrm>
            <a:off x="793790" y="5856416"/>
            <a:ext cx="423886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Обробка помилок API, </a:t>
            </a:r>
            <a:r>
              <a:rPr lang="en-US" sz="24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збереження</a:t>
            </a: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сесі</a:t>
            </a:r>
            <a:r>
              <a:rPr lang="uk-UA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й</a:t>
            </a: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швидкість відповіді.</a:t>
            </a:r>
            <a:endParaRPr lang="en-US" sz="2400" dirty="0"/>
          </a:p>
        </p:txBody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903934"/>
            <a:ext cx="4564975" cy="4564975"/>
          </a:xfrm>
          <a:prstGeom prst="rect">
            <a:avLst/>
          </a:prstGeom>
        </p:spPr>
      </p:pic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24362" y="5818227"/>
            <a:ext cx="318968" cy="39862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B03DE43-F8E1-4CBB-B774-D02A5C9E5434}"/>
              </a:ext>
            </a:extLst>
          </p:cNvPr>
          <p:cNvSpPr txBox="1"/>
          <p:nvPr/>
        </p:nvSpPr>
        <p:spPr>
          <a:xfrm>
            <a:off x="13901057" y="315685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UA" dirty="0"/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15483" y="540601"/>
            <a:ext cx="7704296" cy="12853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UML Проєктування ПЗ: Діаграма Прецедентів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9568543" y="801683"/>
            <a:ext cx="4495799" cy="10912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Діаграма прецедентів визначає основні функції застосунку. Користувач може переглядати, створювати та видаляти чати.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9650346" y="3055111"/>
            <a:ext cx="45719" cy="4229695"/>
          </a:xfrm>
          <a:prstGeom prst="roundRect">
            <a:avLst>
              <a:gd name="adj" fmla="val 377904"/>
            </a:avLst>
          </a:prstGeom>
          <a:solidFill>
            <a:srgbClr val="C0C1D7"/>
          </a:solidFill>
          <a:ln/>
        </p:spPr>
      </p:sp>
      <p:sp>
        <p:nvSpPr>
          <p:cNvPr id="6" name="Shape 3"/>
          <p:cNvSpPr/>
          <p:nvPr/>
        </p:nvSpPr>
        <p:spPr>
          <a:xfrm>
            <a:off x="9858885" y="3275018"/>
            <a:ext cx="254257" cy="45719"/>
          </a:xfrm>
          <a:prstGeom prst="roundRect">
            <a:avLst>
              <a:gd name="adj" fmla="val 377904"/>
            </a:avLst>
          </a:prstGeom>
          <a:solidFill>
            <a:srgbClr val="C0C1D7"/>
          </a:solidFill>
          <a:ln/>
        </p:spPr>
      </p:sp>
      <p:sp>
        <p:nvSpPr>
          <p:cNvPr id="7" name="Shape 4"/>
          <p:cNvSpPr/>
          <p:nvPr/>
        </p:nvSpPr>
        <p:spPr>
          <a:xfrm>
            <a:off x="9418949" y="3055111"/>
            <a:ext cx="462796" cy="462796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042" y="3093627"/>
            <a:ext cx="308491" cy="38564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0208232" y="3125715"/>
            <a:ext cx="2571036" cy="3212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Перегляд Чатів</a:t>
            </a:r>
            <a:endParaRPr lang="en-US" sz="2800" dirty="0"/>
          </a:p>
        </p:txBody>
      </p:sp>
      <p:sp>
        <p:nvSpPr>
          <p:cNvPr id="10" name="Text 6"/>
          <p:cNvSpPr/>
          <p:nvPr/>
        </p:nvSpPr>
        <p:spPr>
          <a:xfrm>
            <a:off x="10208232" y="3454804"/>
            <a:ext cx="3548819" cy="5445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Можливість </a:t>
            </a:r>
            <a:r>
              <a:rPr lang="en-US" sz="20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видалення</a:t>
            </a: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або</a:t>
            </a:r>
            <a:endParaRPr lang="uk-UA" sz="2000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 algn="l">
              <a:lnSpc>
                <a:spcPts val="2550"/>
              </a:lnSpc>
              <a:buNone/>
            </a:pPr>
            <a:r>
              <a:rPr lang="en-US" sz="20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відкриття</a:t>
            </a: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чату.</a:t>
            </a:r>
            <a:endParaRPr lang="en-US" sz="2000" dirty="0"/>
          </a:p>
        </p:txBody>
      </p:sp>
      <p:sp>
        <p:nvSpPr>
          <p:cNvPr id="11" name="Shape 7"/>
          <p:cNvSpPr/>
          <p:nvPr/>
        </p:nvSpPr>
        <p:spPr>
          <a:xfrm>
            <a:off x="9858885" y="4530651"/>
            <a:ext cx="254257" cy="45719"/>
          </a:xfrm>
          <a:prstGeom prst="roundRect">
            <a:avLst>
              <a:gd name="adj" fmla="val 377904"/>
            </a:avLst>
          </a:prstGeom>
          <a:solidFill>
            <a:srgbClr val="C0C1D7"/>
          </a:solidFill>
          <a:ln/>
        </p:spPr>
      </p:sp>
      <p:sp>
        <p:nvSpPr>
          <p:cNvPr id="12" name="Shape 8"/>
          <p:cNvSpPr/>
          <p:nvPr/>
        </p:nvSpPr>
        <p:spPr>
          <a:xfrm>
            <a:off x="9418949" y="4310744"/>
            <a:ext cx="462796" cy="462796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9"/>
          <p:cNvSpPr/>
          <p:nvPr/>
        </p:nvSpPr>
        <p:spPr>
          <a:xfrm>
            <a:off x="10208232" y="4381348"/>
            <a:ext cx="3078242" cy="3212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Створення Нового Чату</a:t>
            </a:r>
            <a:endParaRPr lang="en-US" sz="2800" dirty="0"/>
          </a:p>
        </p:txBody>
      </p:sp>
      <p:sp>
        <p:nvSpPr>
          <p:cNvPr id="15" name="Text 10"/>
          <p:cNvSpPr/>
          <p:nvPr/>
        </p:nvSpPr>
        <p:spPr>
          <a:xfrm>
            <a:off x="10208232" y="4742622"/>
            <a:ext cx="6444496" cy="329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Відкриття чату одразу після створення.</a:t>
            </a:r>
            <a:endParaRPr lang="en-US" sz="2000" dirty="0"/>
          </a:p>
        </p:txBody>
      </p:sp>
      <p:sp>
        <p:nvSpPr>
          <p:cNvPr id="16" name="Shape 11"/>
          <p:cNvSpPr/>
          <p:nvPr/>
        </p:nvSpPr>
        <p:spPr>
          <a:xfrm>
            <a:off x="9858885" y="5786284"/>
            <a:ext cx="254257" cy="45719"/>
          </a:xfrm>
          <a:prstGeom prst="roundRect">
            <a:avLst>
              <a:gd name="adj" fmla="val 377904"/>
            </a:avLst>
          </a:prstGeom>
          <a:solidFill>
            <a:srgbClr val="C0C1D7"/>
          </a:solidFill>
          <a:ln/>
        </p:spPr>
      </p:sp>
      <p:sp>
        <p:nvSpPr>
          <p:cNvPr id="17" name="Shape 12"/>
          <p:cNvSpPr/>
          <p:nvPr/>
        </p:nvSpPr>
        <p:spPr>
          <a:xfrm>
            <a:off x="9418949" y="5566377"/>
            <a:ext cx="462796" cy="462796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6042" y="5604893"/>
            <a:ext cx="308491" cy="385643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10208232" y="5636981"/>
            <a:ext cx="3368754" cy="3212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Надсилання Повідомлень</a:t>
            </a:r>
            <a:endParaRPr lang="en-US" sz="2800" dirty="0"/>
          </a:p>
        </p:txBody>
      </p:sp>
      <p:sp>
        <p:nvSpPr>
          <p:cNvPr id="20" name="Text 14"/>
          <p:cNvSpPr/>
          <p:nvPr/>
        </p:nvSpPr>
        <p:spPr>
          <a:xfrm>
            <a:off x="10208232" y="6081560"/>
            <a:ext cx="6444496" cy="329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Текстові або голосові запити.</a:t>
            </a:r>
            <a:endParaRPr lang="en-US" sz="2000" dirty="0"/>
          </a:p>
        </p:txBody>
      </p:sp>
      <p:sp>
        <p:nvSpPr>
          <p:cNvPr id="21" name="Shape 15"/>
          <p:cNvSpPr/>
          <p:nvPr/>
        </p:nvSpPr>
        <p:spPr>
          <a:xfrm>
            <a:off x="9858885" y="7041917"/>
            <a:ext cx="254257" cy="45719"/>
          </a:xfrm>
          <a:prstGeom prst="roundRect">
            <a:avLst>
              <a:gd name="adj" fmla="val 377904"/>
            </a:avLst>
          </a:prstGeom>
          <a:solidFill>
            <a:srgbClr val="C0C1D7"/>
          </a:solidFill>
          <a:ln/>
        </p:spPr>
      </p:sp>
      <p:sp>
        <p:nvSpPr>
          <p:cNvPr id="22" name="Shape 16"/>
          <p:cNvSpPr/>
          <p:nvPr/>
        </p:nvSpPr>
        <p:spPr>
          <a:xfrm>
            <a:off x="9418949" y="6822010"/>
            <a:ext cx="462796" cy="462796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23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6042" y="6860527"/>
            <a:ext cx="308491" cy="385643"/>
          </a:xfrm>
          <a:prstGeom prst="rect">
            <a:avLst/>
          </a:prstGeom>
        </p:spPr>
      </p:pic>
      <p:sp>
        <p:nvSpPr>
          <p:cNvPr id="24" name="Text 17"/>
          <p:cNvSpPr/>
          <p:nvPr/>
        </p:nvSpPr>
        <p:spPr>
          <a:xfrm>
            <a:off x="10208232" y="6892614"/>
            <a:ext cx="2787610" cy="3212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Прикріплення Файлів</a:t>
            </a:r>
            <a:endParaRPr lang="en-US" sz="2800" dirty="0"/>
          </a:p>
        </p:txBody>
      </p:sp>
      <p:sp>
        <p:nvSpPr>
          <p:cNvPr id="25" name="Text 18"/>
          <p:cNvSpPr/>
          <p:nvPr/>
        </p:nvSpPr>
        <p:spPr>
          <a:xfrm>
            <a:off x="10208232" y="7337193"/>
            <a:ext cx="6444496" cy="329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Документи для аналізу.</a:t>
            </a:r>
            <a:endParaRPr lang="en-US" sz="2000" dirty="0"/>
          </a:p>
        </p:txBody>
      </p:sp>
      <p:pic>
        <p:nvPicPr>
          <p:cNvPr id="26" name="Image 1" descr="preencoded.png">
            <a:extLst>
              <a:ext uri="{FF2B5EF4-FFF2-40B4-BE49-F238E27FC236}">
                <a16:creationId xmlns:a16="http://schemas.microsoft.com/office/drawing/2014/main" id="{760D8409-6E96-4C7F-B551-2168449BE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301" y="4337830"/>
            <a:ext cx="308491" cy="38564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0CD98C7-7AEC-4CA8-83CA-1CA8258EE380}"/>
              </a:ext>
            </a:extLst>
          </p:cNvPr>
          <p:cNvSpPr txBox="1"/>
          <p:nvPr/>
        </p:nvSpPr>
        <p:spPr>
          <a:xfrm>
            <a:off x="13901057" y="315685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UA" dirty="0"/>
              <a:t>7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4250C1FC-7757-442D-8AE6-36AF196059BA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02772" y="2534697"/>
            <a:ext cx="8329719" cy="48024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179344" y="544473"/>
            <a:ext cx="7758113" cy="12372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8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Проєктування Архітектури ПЗ: Singleton</a:t>
            </a:r>
            <a:endParaRPr lang="en-US" sz="3850" dirty="0"/>
          </a:p>
        </p:txBody>
      </p:sp>
      <p:sp>
        <p:nvSpPr>
          <p:cNvPr id="4" name="Text 1"/>
          <p:cNvSpPr/>
          <p:nvPr/>
        </p:nvSpPr>
        <p:spPr>
          <a:xfrm>
            <a:off x="6179344" y="1952025"/>
            <a:ext cx="7758113" cy="6334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Обрано синглтон-архітектуру для простоти та швидкості розробки. Більшість класів існують у єдиному екземплярі.</a:t>
            </a:r>
            <a:endParaRPr lang="en-US" sz="24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344" y="2934772"/>
            <a:ext cx="989886" cy="118788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466171" y="3132653"/>
            <a:ext cx="2481977" cy="309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Простота Взаємодії</a:t>
            </a:r>
            <a:endParaRPr lang="en-US" sz="2800" dirty="0"/>
          </a:p>
        </p:txBody>
      </p:sp>
      <p:sp>
        <p:nvSpPr>
          <p:cNvPr id="7" name="Text 3"/>
          <p:cNvSpPr/>
          <p:nvPr/>
        </p:nvSpPr>
        <p:spPr>
          <a:xfrm>
            <a:off x="7466171" y="3560683"/>
            <a:ext cx="647128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Пряма взаємодія між компонентами.</a:t>
            </a:r>
            <a:endParaRPr lang="en-US" sz="20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344" y="4122658"/>
            <a:ext cx="989886" cy="118788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466171" y="4320540"/>
            <a:ext cx="3170753" cy="309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Мінімізація Залежностей</a:t>
            </a:r>
            <a:endParaRPr lang="en-US" sz="2800" dirty="0"/>
          </a:p>
        </p:txBody>
      </p:sp>
      <p:sp>
        <p:nvSpPr>
          <p:cNvPr id="10" name="Text 5"/>
          <p:cNvSpPr/>
          <p:nvPr/>
        </p:nvSpPr>
        <p:spPr>
          <a:xfrm>
            <a:off x="7466171" y="4748570"/>
            <a:ext cx="647128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Зменшення зв'язаності компонентів.</a:t>
            </a:r>
            <a:endParaRPr lang="en-US" sz="20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9344" y="5310545"/>
            <a:ext cx="989886" cy="118788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66171" y="5508427"/>
            <a:ext cx="3428881" cy="309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Централізований Контроль</a:t>
            </a:r>
            <a:endParaRPr lang="en-US" sz="2800" dirty="0"/>
          </a:p>
        </p:txBody>
      </p:sp>
      <p:sp>
        <p:nvSpPr>
          <p:cNvPr id="13" name="Text 7"/>
          <p:cNvSpPr/>
          <p:nvPr/>
        </p:nvSpPr>
        <p:spPr>
          <a:xfrm>
            <a:off x="7466171" y="5936456"/>
            <a:ext cx="647128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Над збереженням та видаленням чатів.</a:t>
            </a:r>
            <a:endParaRPr lang="en-US" sz="200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9344" y="6498431"/>
            <a:ext cx="989886" cy="1187887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7466171" y="6696313"/>
            <a:ext cx="4134564" cy="309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Простіший Механізм Тестування</a:t>
            </a:r>
            <a:endParaRPr lang="en-US" sz="2800" dirty="0"/>
          </a:p>
        </p:txBody>
      </p:sp>
      <p:sp>
        <p:nvSpPr>
          <p:cNvPr id="16" name="Text 9"/>
          <p:cNvSpPr/>
          <p:nvPr/>
        </p:nvSpPr>
        <p:spPr>
          <a:xfrm>
            <a:off x="7466171" y="7124343"/>
            <a:ext cx="647128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Легке тестування окремих функцій.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3E50AA-881D-40F2-8900-95333B91D240}"/>
              </a:ext>
            </a:extLst>
          </p:cNvPr>
          <p:cNvSpPr txBox="1"/>
          <p:nvPr/>
        </p:nvSpPr>
        <p:spPr>
          <a:xfrm>
            <a:off x="13901057" y="315685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UA" dirty="0"/>
              <a:t>8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9502D61-B922-4F68-8871-1D11B566CC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749" y="1108200"/>
            <a:ext cx="5253438" cy="61368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40068" y="309047"/>
            <a:ext cx="7637145" cy="13454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Проєктування Структури Зберігання Даних</a:t>
            </a:r>
            <a:endParaRPr lang="en-US" sz="4200" dirty="0"/>
          </a:p>
        </p:txBody>
      </p:sp>
      <p:sp>
        <p:nvSpPr>
          <p:cNvPr id="4" name="Text 1"/>
          <p:cNvSpPr/>
          <p:nvPr/>
        </p:nvSpPr>
        <p:spPr>
          <a:xfrm>
            <a:off x="459343" y="1948511"/>
            <a:ext cx="7637145" cy="6886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Використано текстовий файл для локального зберігання метаданих чатів. Це забезпечує легкість реалізації та </a:t>
            </a:r>
            <a:r>
              <a:rPr lang="en-US" sz="20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прозорість</a:t>
            </a: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</a:t>
            </a:r>
            <a:r>
              <a:rPr lang="uk-UA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Вся історія спілкувань та файли зберігаються у хмарному сховищі на серверах </a:t>
            </a:r>
            <a:r>
              <a:rPr lang="en-US" sz="20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OpenAI</a:t>
            </a:r>
            <a:endParaRPr lang="en-US" sz="2000" dirty="0"/>
          </a:p>
        </p:txBody>
      </p:sp>
      <p:sp>
        <p:nvSpPr>
          <p:cNvPr id="5" name="Shape 2"/>
          <p:cNvSpPr/>
          <p:nvPr/>
        </p:nvSpPr>
        <p:spPr>
          <a:xfrm>
            <a:off x="8823008" y="1361512"/>
            <a:ext cx="161449" cy="809744"/>
          </a:xfrm>
          <a:prstGeom prst="roundRect">
            <a:avLst>
              <a:gd name="adj" fmla="val 56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9307354" y="1361512"/>
            <a:ext cx="2690812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Локальне Сховище</a:t>
            </a:r>
            <a:endParaRPr lang="en-US" sz="3200" dirty="0"/>
          </a:p>
        </p:txBody>
      </p:sp>
      <p:sp>
        <p:nvSpPr>
          <p:cNvPr id="7" name="Text 4"/>
          <p:cNvSpPr/>
          <p:nvPr/>
        </p:nvSpPr>
        <p:spPr>
          <a:xfrm>
            <a:off x="9307354" y="1826927"/>
            <a:ext cx="7152799" cy="3443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Файл threads.txt для метаданих чатів.</a:t>
            </a:r>
            <a:endParaRPr lang="en-US" sz="2400" dirty="0"/>
          </a:p>
        </p:txBody>
      </p:sp>
      <p:sp>
        <p:nvSpPr>
          <p:cNvPr id="8" name="Shape 5"/>
          <p:cNvSpPr/>
          <p:nvPr/>
        </p:nvSpPr>
        <p:spPr>
          <a:xfrm>
            <a:off x="8823008" y="2988976"/>
            <a:ext cx="161449" cy="809744"/>
          </a:xfrm>
          <a:prstGeom prst="roundRect">
            <a:avLst>
              <a:gd name="adj" fmla="val 56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9307354" y="2988976"/>
            <a:ext cx="2690812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Структура Даних</a:t>
            </a:r>
            <a:endParaRPr lang="en-US" sz="3200" dirty="0"/>
          </a:p>
        </p:txBody>
      </p:sp>
      <p:sp>
        <p:nvSpPr>
          <p:cNvPr id="10" name="Text 7"/>
          <p:cNvSpPr/>
          <p:nvPr/>
        </p:nvSpPr>
        <p:spPr>
          <a:xfrm>
            <a:off x="9307354" y="3454391"/>
            <a:ext cx="6829901" cy="3443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Ідентифікатор асистента, </a:t>
            </a:r>
            <a:r>
              <a:rPr lang="en-US" sz="24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потоку</a:t>
            </a: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</a:t>
            </a:r>
            <a:endParaRPr lang="uk-UA" sz="2400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 algn="l">
              <a:lnSpc>
                <a:spcPts val="2700"/>
              </a:lnSpc>
              <a:buNone/>
            </a:pPr>
            <a:r>
              <a:rPr lang="en-US" sz="24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ім'я</a:t>
            </a: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чату</a:t>
            </a: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sp>
        <p:nvSpPr>
          <p:cNvPr id="11" name="Shape 8"/>
          <p:cNvSpPr/>
          <p:nvPr/>
        </p:nvSpPr>
        <p:spPr>
          <a:xfrm>
            <a:off x="8823008" y="4746292"/>
            <a:ext cx="161449" cy="809744"/>
          </a:xfrm>
          <a:prstGeom prst="roundRect">
            <a:avLst>
              <a:gd name="adj" fmla="val 56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307354" y="4746292"/>
            <a:ext cx="3074551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Динамічне Оновлення</a:t>
            </a:r>
            <a:endParaRPr lang="en-US" sz="3200" dirty="0"/>
          </a:p>
        </p:txBody>
      </p:sp>
      <p:sp>
        <p:nvSpPr>
          <p:cNvPr id="13" name="Text 10"/>
          <p:cNvSpPr/>
          <p:nvPr/>
        </p:nvSpPr>
        <p:spPr>
          <a:xfrm>
            <a:off x="9307354" y="5211707"/>
            <a:ext cx="6507004" cy="3443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Додавання/</a:t>
            </a:r>
            <a:r>
              <a:rPr lang="en-US" sz="24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видалення</a:t>
            </a: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інформації</a:t>
            </a:r>
            <a:endParaRPr lang="uk-UA" sz="2400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 algn="l">
              <a:lnSpc>
                <a:spcPts val="2700"/>
              </a:lnSpc>
              <a:buNone/>
            </a:pPr>
            <a:r>
              <a:rPr lang="en-US" sz="24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</a:t>
            </a: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змінах.</a:t>
            </a:r>
            <a:endParaRPr lang="en-US" sz="2400" dirty="0"/>
          </a:p>
        </p:txBody>
      </p:sp>
      <p:sp>
        <p:nvSpPr>
          <p:cNvPr id="14" name="Shape 11"/>
          <p:cNvSpPr/>
          <p:nvPr/>
        </p:nvSpPr>
        <p:spPr>
          <a:xfrm>
            <a:off x="8823008" y="6531736"/>
            <a:ext cx="161449" cy="809744"/>
          </a:xfrm>
          <a:prstGeom prst="roundRect">
            <a:avLst>
              <a:gd name="adj" fmla="val 56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307354" y="6531736"/>
            <a:ext cx="2979896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Віддалене Зберігання</a:t>
            </a:r>
            <a:endParaRPr lang="en-US" sz="3200" dirty="0"/>
          </a:p>
        </p:txBody>
      </p:sp>
      <p:sp>
        <p:nvSpPr>
          <p:cNvPr id="16" name="Text 13"/>
          <p:cNvSpPr/>
          <p:nvPr/>
        </p:nvSpPr>
        <p:spPr>
          <a:xfrm>
            <a:off x="9307354" y="6997152"/>
            <a:ext cx="6184106" cy="3443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Повідомлення та історія </a:t>
            </a:r>
            <a:r>
              <a:rPr lang="en-US" sz="24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діалогу</a:t>
            </a: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на</a:t>
            </a:r>
            <a:endParaRPr lang="uk-UA" sz="2400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 algn="l">
              <a:lnSpc>
                <a:spcPts val="2700"/>
              </a:lnSpc>
              <a:buNone/>
            </a:pPr>
            <a:r>
              <a:rPr lang="en-US" sz="24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серверах</a:t>
            </a: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OpenAI.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35ACDC-6273-4E55-A8F1-8F1AC9645679}"/>
              </a:ext>
            </a:extLst>
          </p:cNvPr>
          <p:cNvSpPr txBox="1"/>
          <p:nvPr/>
        </p:nvSpPr>
        <p:spPr>
          <a:xfrm>
            <a:off x="13901057" y="315685"/>
            <a:ext cx="43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UA" dirty="0"/>
              <a:t>9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6AA5A5F-9AD7-4436-98B7-41422489F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88" y="3455581"/>
            <a:ext cx="8329722" cy="42652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1218</Words>
  <Application>Microsoft Office PowerPoint</Application>
  <PresentationFormat>Произвольный</PresentationFormat>
  <Paragraphs>221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7" baseType="lpstr">
      <vt:lpstr>Arial</vt:lpstr>
      <vt:lpstr>Artifakt Element Book</vt:lpstr>
      <vt:lpstr>Calibri</vt:lpstr>
      <vt:lpstr>Cambria Math</vt:lpstr>
      <vt:lpstr>Franklin Gothic Medium</vt:lpstr>
      <vt:lpstr>Inter</vt:lpstr>
      <vt:lpstr>Inter Bold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underwtrs</cp:lastModifiedBy>
  <cp:revision>44</cp:revision>
  <dcterms:created xsi:type="dcterms:W3CDTF">2025-06-01T11:11:00Z</dcterms:created>
  <dcterms:modified xsi:type="dcterms:W3CDTF">2025-06-11T08:21:33Z</dcterms:modified>
</cp:coreProperties>
</file>