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73" r:id="rId10"/>
    <p:sldId id="262" r:id="rId11"/>
    <p:sldId id="263" r:id="rId12"/>
    <p:sldId id="264" r:id="rId13"/>
    <p:sldId id="265" r:id="rId14"/>
    <p:sldId id="270" r:id="rId15"/>
    <p:sldId id="266" r:id="rId16"/>
    <p:sldId id="267" r:id="rId17"/>
    <p:sldId id="271" r:id="rId18"/>
    <p:sldId id="272" r:id="rId19"/>
  </p:sldIdLst>
  <p:sldSz cx="9144000" cy="5143500" type="screen16x9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Economic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4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10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070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42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91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77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1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37100" y="1532500"/>
            <a:ext cx="50988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/>
              <a:t>«Агент </a:t>
            </a:r>
            <a:r>
              <a:rPr lang="ru-RU" sz="2400" dirty="0" err="1"/>
              <a:t>зі</a:t>
            </a:r>
            <a:r>
              <a:rPr lang="ru-RU" sz="2400" dirty="0"/>
              <a:t> </a:t>
            </a:r>
            <a:r>
              <a:rPr lang="ru-RU" sz="2400" dirty="0" err="1"/>
              <a:t>штучним</a:t>
            </a:r>
            <a:r>
              <a:rPr lang="ru-RU" sz="2400" dirty="0"/>
              <a:t> </a:t>
            </a:r>
            <a:r>
              <a:rPr lang="ru-RU" sz="2400" dirty="0" err="1"/>
              <a:t>інтелектом</a:t>
            </a:r>
            <a:r>
              <a:rPr lang="ru-RU" sz="2400" dirty="0"/>
              <a:t> для автоматичної маршрутизації</a:t>
            </a:r>
            <a:br>
              <a:rPr lang="ru-RU" sz="2400" dirty="0"/>
            </a:br>
            <a:r>
              <a:rPr lang="ru-RU" sz="2400" dirty="0"/>
              <a:t>заявок у </a:t>
            </a:r>
            <a:r>
              <a:rPr lang="ru-RU" sz="2400" dirty="0" err="1"/>
              <a:t>сервісній</a:t>
            </a:r>
            <a:r>
              <a:rPr lang="ru-RU" sz="2400" dirty="0"/>
              <a:t> </a:t>
            </a:r>
            <a:r>
              <a:rPr lang="ru-RU" sz="2400" dirty="0" err="1"/>
              <a:t>компанії</a:t>
            </a:r>
            <a:r>
              <a:rPr lang="ru-RU" sz="2400" dirty="0"/>
              <a:t>»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Дзюба Максим Олегович</a:t>
            </a:r>
            <a:r>
              <a:rPr lang="uk" dirty="0" smtClean="0"/>
              <a:t>, ПЗПІ-21-6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</a:t>
            </a:r>
            <a:r>
              <a:rPr lang="uk" dirty="0" smtClean="0"/>
              <a:t>доц. Каук В.І.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23 </a:t>
            </a:r>
            <a:r>
              <a:rPr lang="uk" dirty="0"/>
              <a:t>червня </a:t>
            </a:r>
            <a:r>
              <a:rPr lang="uk" dirty="0" smtClean="0"/>
              <a:t>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Архітектура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826126"/>
            <a:ext cx="4838698" cy="353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err="1" smtClean="0"/>
              <a:t>Паттерн</a:t>
            </a:r>
            <a:r>
              <a:rPr lang="uk-UA" sz="3200" dirty="0" smtClean="0"/>
              <a:t> </a:t>
            </a:r>
            <a:r>
              <a:rPr lang="uk-UA" sz="3200" dirty="0" err="1" smtClean="0"/>
              <a:t>репозіторій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778" y="835062"/>
            <a:ext cx="1394859" cy="37712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142238"/>
            <a:ext cx="3529044" cy="3156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Авторізація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856855" y="678302"/>
            <a:ext cx="2767965" cy="15529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" y="2506402"/>
            <a:ext cx="3911333" cy="13484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716" y="578267"/>
            <a:ext cx="4230524" cy="3609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sz="3200" dirty="0"/>
              <a:t>Особистий кабінет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125" y="877904"/>
            <a:ext cx="6980272" cy="32656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950" y="985992"/>
            <a:ext cx="180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Вигляд особистого кабінету для адміністраторів та клієнтів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-UA" sz="3200" dirty="0" smtClean="0"/>
              <a:t>Особистий кабінет</a:t>
            </a:r>
            <a:endParaRPr lang="uk-UA"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954" y="985992"/>
            <a:ext cx="7104312" cy="30459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950" y="985992"/>
            <a:ext cx="1803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Вигляд особистого кабінету для спеціалістів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ru-RU" sz="3200" dirty="0"/>
              <a:t>Екран управління фахівцями та департаментами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50" y="618996"/>
            <a:ext cx="6964400" cy="2051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040" y="2813051"/>
            <a:ext cx="7568546" cy="17370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sz="3200" dirty="0" err="1"/>
              <a:t>Управління</a:t>
            </a:r>
            <a:r>
              <a:rPr lang="ru-RU" sz="3200" dirty="0"/>
              <a:t> </a:t>
            </a:r>
            <a:r>
              <a:rPr lang="ru-RU" sz="3200" dirty="0" smtClean="0"/>
              <a:t>заявками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620" y="876126"/>
            <a:ext cx="5943600" cy="3177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sz="3200" dirty="0"/>
              <a:t>Створення та </a:t>
            </a:r>
            <a:r>
              <a:rPr lang="ru-RU" sz="3200" dirty="0" err="1"/>
              <a:t>призначення</a:t>
            </a:r>
            <a:r>
              <a:rPr lang="ru-RU" sz="3200" dirty="0"/>
              <a:t> </a:t>
            </a:r>
            <a:r>
              <a:rPr lang="ru-RU" sz="3200" dirty="0" smtClean="0"/>
              <a:t>заявок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361" y="1135271"/>
            <a:ext cx="3303958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sz="3200" dirty="0"/>
              <a:t>Висновки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99666" y="9585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В</a:t>
            </a:r>
            <a:r>
              <a:rPr lang="ru-RU" dirty="0" smtClean="0"/>
              <a:t>проваджено </a:t>
            </a:r>
            <a:r>
              <a:rPr lang="ru-RU" dirty="0"/>
              <a:t>автоматизовану маршрутизацію звернень, що суттєво зменшило витрати часу на ручну обробку та підвищило якість </a:t>
            </a:r>
            <a:r>
              <a:rPr lang="ru-RU" dirty="0" smtClean="0"/>
              <a:t>обслуговування. Забезпечено </a:t>
            </a:r>
            <a:r>
              <a:rPr lang="ru-RU" dirty="0"/>
              <a:t>зручну систему авторизації та можливість редагування профілю </a:t>
            </a:r>
            <a:r>
              <a:rPr lang="ru-RU" dirty="0" smtClean="0"/>
              <a:t>користувача. Реалізовано </a:t>
            </a:r>
            <a:r>
              <a:rPr lang="ru-RU" dirty="0"/>
              <a:t>інструменти для керування фахівцями й </a:t>
            </a:r>
            <a:r>
              <a:rPr lang="ru-RU" dirty="0" smtClean="0"/>
              <a:t>департаментами, </a:t>
            </a:r>
            <a:r>
              <a:rPr lang="ru-RU" dirty="0"/>
              <a:t>а також створено гнучкі механізми управління тикетами з глибокими налаштуваннями і </a:t>
            </a:r>
            <a:r>
              <a:rPr lang="ru-RU" dirty="0" err="1" smtClean="0"/>
              <a:t>взаємодією</a:t>
            </a:r>
            <a:r>
              <a:rPr lang="ru-RU" dirty="0" smtClean="0"/>
              <a:t>, </a:t>
            </a:r>
            <a:r>
              <a:rPr lang="uk-UA" dirty="0" smtClean="0"/>
              <a:t>також було проведено тестування системи.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18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38700" y="1005500"/>
            <a:ext cx="77401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ru-RU" dirty="0"/>
              <a:t>Розробити </a:t>
            </a:r>
            <a:r>
              <a:rPr lang="en-US" dirty="0" smtClean="0"/>
              <a:t>AI-</a:t>
            </a:r>
            <a:r>
              <a:rPr lang="ru-RU" dirty="0" smtClean="0"/>
              <a:t>агент </a:t>
            </a:r>
            <a:r>
              <a:rPr lang="ru-RU" dirty="0"/>
              <a:t>для автоматичної маршрутизації </a:t>
            </a:r>
            <a:r>
              <a:rPr lang="ru-RU" dirty="0" smtClean="0"/>
              <a:t>заявок, </a:t>
            </a:r>
            <a:r>
              <a:rPr lang="ru-RU" dirty="0"/>
              <a:t>здатного </a:t>
            </a:r>
            <a:r>
              <a:rPr lang="ru-RU" dirty="0" smtClean="0"/>
              <a:t>аналізувати </a:t>
            </a:r>
            <a:r>
              <a:rPr lang="ru-RU" dirty="0" err="1"/>
              <a:t>вміст</a:t>
            </a:r>
            <a:r>
              <a:rPr lang="ru-RU" dirty="0"/>
              <a:t> </a:t>
            </a:r>
            <a:r>
              <a:rPr lang="ru-RU" dirty="0" smtClean="0"/>
              <a:t>заявок, </a:t>
            </a:r>
            <a:r>
              <a:rPr lang="ru-RU" dirty="0" err="1" smtClean="0"/>
              <a:t>визначати</a:t>
            </a:r>
            <a:r>
              <a:rPr lang="ru-RU" dirty="0" smtClean="0"/>
              <a:t> </a:t>
            </a:r>
            <a:r>
              <a:rPr lang="ru-RU" dirty="0" err="1" smtClean="0"/>
              <a:t>категорію</a:t>
            </a:r>
            <a:r>
              <a:rPr lang="ru-RU" dirty="0" smtClean="0"/>
              <a:t> </a:t>
            </a:r>
            <a:r>
              <a:rPr lang="ru-RU" dirty="0"/>
              <a:t>і </a:t>
            </a:r>
            <a:r>
              <a:rPr lang="ru-RU" dirty="0" smtClean="0"/>
              <a:t> </a:t>
            </a:r>
            <a:r>
              <a:rPr lang="ru-RU" dirty="0"/>
              <a:t>перенаправляти їх до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 smtClean="0"/>
              <a:t>придатного</a:t>
            </a:r>
            <a:r>
              <a:rPr lang="ru-RU" dirty="0" smtClean="0"/>
              <a:t> спеціаліста </a:t>
            </a:r>
            <a:r>
              <a:rPr lang="ru-RU" dirty="0"/>
              <a:t>або </a:t>
            </a:r>
            <a:r>
              <a:rPr lang="ru-RU" dirty="0" smtClean="0"/>
              <a:t>підрозділу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Актуальність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Зростання попиту на HelpDesk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</a:rPr>
              <a:t>системи</a:t>
            </a:r>
          </a:p>
          <a:p>
            <a:pPr marL="285750" indent="-285750">
              <a:spcBef>
                <a:spcPts val="1500"/>
              </a:spcBef>
            </a:pPr>
            <a:r>
              <a:rPr lang="ru-RU" dirty="0"/>
              <a:t>Обмежена ефективність традиційних Help Desk-платформ із-за ручного розподілу та тривалих </a:t>
            </a:r>
            <a:r>
              <a:rPr lang="ru-RU" dirty="0" smtClean="0"/>
              <a:t>очікувань</a:t>
            </a:r>
            <a:endParaRPr lang="ru-RU" dirty="0"/>
          </a:p>
          <a:p>
            <a:pPr marL="285750" indent="-285750">
              <a:spcBef>
                <a:spcPts val="1500"/>
              </a:spcBef>
            </a:pPr>
            <a:r>
              <a:rPr lang="ru-RU" dirty="0"/>
              <a:t>Поява нових технологій здатних прискорити весь процес автоматичної класифікації та маршрутизації заявок</a:t>
            </a: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аналогів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5" y="1137972"/>
            <a:ext cx="2326725" cy="579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2011702"/>
            <a:ext cx="2501900" cy="844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653" y="3295650"/>
            <a:ext cx="2419894" cy="927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60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68924" y="720086"/>
            <a:ext cx="759237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 smtClean="0">
                <a:latin typeface="Economica" panose="020B0604020202020204" charset="0"/>
              </a:rPr>
              <a:t>Очікувані результати:</a:t>
            </a:r>
          </a:p>
          <a:p>
            <a:pPr marL="285750" indent="-285750">
              <a:lnSpc>
                <a:spcPct val="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400" dirty="0" smtClean="0">
                <a:latin typeface="Economica" panose="020B0604020202020204" charset="0"/>
              </a:rPr>
              <a:t>Зменшення </a:t>
            </a:r>
            <a:r>
              <a:rPr lang="ru-RU" sz="1400" dirty="0">
                <a:latin typeface="Economica" panose="020B0604020202020204" charset="0"/>
              </a:rPr>
              <a:t>витрат часу на ручну обробку звернень та підвищення якості </a:t>
            </a:r>
            <a:r>
              <a:rPr lang="ru-RU" sz="1400" dirty="0" smtClean="0">
                <a:latin typeface="Economica" panose="020B0604020202020204" charset="0"/>
              </a:rPr>
              <a:t>сервісу</a:t>
            </a:r>
          </a:p>
          <a:p>
            <a:pPr marL="285750" indent="-285750">
              <a:lnSpc>
                <a:spcPct val="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400" dirty="0" smtClean="0">
                <a:latin typeface="Economica" panose="020B0604020202020204" charset="0"/>
              </a:rPr>
              <a:t>Зручна </a:t>
            </a:r>
            <a:r>
              <a:rPr lang="ru-RU" sz="1400" dirty="0">
                <a:latin typeface="Economica" panose="020B0604020202020204" charset="0"/>
              </a:rPr>
              <a:t>авторизація</a:t>
            </a:r>
            <a:endParaRPr lang="ru-RU" sz="1400" dirty="0" smtClean="0">
              <a:latin typeface="Economica" panose="020B0604020202020204" charset="0"/>
            </a:endParaRPr>
          </a:p>
          <a:p>
            <a:pPr marL="285750" indent="-285750">
              <a:lnSpc>
                <a:spcPct val="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400" dirty="0">
                <a:latin typeface="Economica" panose="020B0604020202020204" charset="0"/>
              </a:rPr>
              <a:t>Можливість редагувати профіль </a:t>
            </a:r>
            <a:r>
              <a:rPr lang="ru-RU" sz="1400" dirty="0" smtClean="0">
                <a:latin typeface="Economica" panose="020B0604020202020204" charset="0"/>
              </a:rPr>
              <a:t>користувача</a:t>
            </a:r>
          </a:p>
          <a:p>
            <a:pPr marL="285750" indent="-285750">
              <a:lnSpc>
                <a:spcPct val="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400" dirty="0">
                <a:latin typeface="Economica" panose="020B0604020202020204" charset="0"/>
              </a:rPr>
              <a:t>Доступ до управління </a:t>
            </a:r>
            <a:r>
              <a:rPr lang="ru-RU" sz="1400" dirty="0" smtClean="0">
                <a:latin typeface="Economica" panose="020B0604020202020204" charset="0"/>
              </a:rPr>
              <a:t>спеціалістами </a:t>
            </a:r>
            <a:r>
              <a:rPr lang="ru-RU" sz="1400" dirty="0">
                <a:latin typeface="Economica" panose="020B0604020202020204" charset="0"/>
              </a:rPr>
              <a:t>та </a:t>
            </a:r>
            <a:r>
              <a:rPr lang="ru-RU" sz="1400" dirty="0" smtClean="0">
                <a:latin typeface="Economica" panose="020B0604020202020204" charset="0"/>
              </a:rPr>
              <a:t>департаментами</a:t>
            </a:r>
          </a:p>
          <a:p>
            <a:pPr marL="285750" indent="-285750">
              <a:lnSpc>
                <a:spcPct val="20000"/>
              </a:lnSpc>
              <a:spcBef>
                <a:spcPts val="1500"/>
              </a:spcBef>
              <a:spcAft>
                <a:spcPts val="1200"/>
              </a:spcAft>
            </a:pPr>
            <a:r>
              <a:rPr lang="ru-RU" sz="1400" dirty="0" err="1" smtClean="0">
                <a:latin typeface="Economica" panose="020B0604020202020204" charset="0"/>
              </a:rPr>
              <a:t>Управління</a:t>
            </a:r>
            <a:r>
              <a:rPr lang="ru-RU" sz="1400" dirty="0" smtClean="0">
                <a:latin typeface="Economica" panose="020B0604020202020204" charset="0"/>
              </a:rPr>
              <a:t> заявками та </a:t>
            </a:r>
            <a:r>
              <a:rPr lang="ru-RU" sz="1400" dirty="0">
                <a:latin typeface="Economica" panose="020B0604020202020204" charset="0"/>
              </a:rPr>
              <a:t>можливість глибокого </a:t>
            </a:r>
            <a:r>
              <a:rPr lang="ru-RU" sz="1400" dirty="0" err="1">
                <a:latin typeface="Economica" panose="020B0604020202020204" charset="0"/>
              </a:rPr>
              <a:t>налаштування</a:t>
            </a:r>
            <a:r>
              <a:rPr lang="ru-RU" sz="1400" dirty="0">
                <a:latin typeface="Economica" panose="020B0604020202020204" charset="0"/>
              </a:rPr>
              <a:t> </a:t>
            </a:r>
            <a:r>
              <a:rPr lang="uk-UA" sz="1400" dirty="0" smtClean="0">
                <a:latin typeface="Economica" panose="020B0604020202020204" charset="0"/>
              </a:rPr>
              <a:t>й</a:t>
            </a:r>
            <a:r>
              <a:rPr lang="ru-RU" sz="1400" dirty="0" smtClean="0">
                <a:latin typeface="Economica" panose="020B0604020202020204" charset="0"/>
              </a:rPr>
              <a:t> </a:t>
            </a:r>
            <a:r>
              <a:rPr lang="ru-RU" sz="1400" dirty="0">
                <a:latin typeface="Economica" panose="020B0604020202020204" charset="0"/>
              </a:rPr>
              <a:t>взаємодії з ними</a:t>
            </a:r>
            <a:endParaRPr sz="140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25" y="790656"/>
            <a:ext cx="2485864" cy="11537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25" y="2290734"/>
            <a:ext cx="4221480" cy="17224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738" y="154372"/>
            <a:ext cx="2722095" cy="2039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5943" y="2460367"/>
            <a:ext cx="3335931" cy="18991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39385" y="1210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Проєктування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947456" y="344031"/>
            <a:ext cx="5972810" cy="4570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1210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" sz="3200" dirty="0"/>
              <a:t>Проєктування</a:t>
            </a:r>
            <a:r>
              <a:rPr lang="en-US" sz="3200" dirty="0"/>
              <a:t> - </a:t>
            </a:r>
            <a:r>
              <a:rPr lang="uk-UA" sz="3200" dirty="0"/>
              <a:t>Діаграма послідовності 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46775" y="1280160"/>
            <a:ext cx="4811630" cy="3404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10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 smtClean="0"/>
              <a:t>Схема </a:t>
            </a:r>
            <a:r>
              <a:rPr lang="uk" sz="3200" dirty="0"/>
              <a:t>б</a:t>
            </a:r>
            <a:r>
              <a:rPr lang="uk" sz="3200" dirty="0" smtClean="0"/>
              <a:t>ази даних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60" y="801283"/>
            <a:ext cx="5775960" cy="38490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02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991</TotalTime>
  <Words>233</Words>
  <Application>Microsoft Office PowerPoint</Application>
  <PresentationFormat>Экран (16:9)</PresentationFormat>
  <Paragraphs>54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Open Sans</vt:lpstr>
      <vt:lpstr>Arial</vt:lpstr>
      <vt:lpstr>Economica</vt:lpstr>
      <vt:lpstr>Luxe</vt:lpstr>
      <vt:lpstr>«Агент зі штучним інтелектом для автоматичної маршрутизації заявок у сервісній компанії»</vt:lpstr>
      <vt:lpstr>Мета роботи</vt:lpstr>
      <vt:lpstr>Актуальність</vt:lpstr>
      <vt:lpstr>Аналіз аналогів</vt:lpstr>
      <vt:lpstr>Постановка задачі</vt:lpstr>
      <vt:lpstr>Вибір технологій</vt:lpstr>
      <vt:lpstr>Проєктування</vt:lpstr>
      <vt:lpstr>Проєктування - Діаграма послідовності </vt:lpstr>
      <vt:lpstr>Схема бази даних</vt:lpstr>
      <vt:lpstr>Архітектура</vt:lpstr>
      <vt:lpstr>Паттерн репозіторій</vt:lpstr>
      <vt:lpstr>Авторізація</vt:lpstr>
      <vt:lpstr>Особистий кабінет</vt:lpstr>
      <vt:lpstr>Особистий кабінет</vt:lpstr>
      <vt:lpstr>Екран управління фахівцями та департаментами</vt:lpstr>
      <vt:lpstr>Управління заявками</vt:lpstr>
      <vt:lpstr>Створення та призначення заявок</vt:lpstr>
      <vt:lpstr>Висновки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«Агент зі штучним інтелектом для автоматичної маршрутизації заявок у сервісній компанії»</dc:title>
  <dc:creator>Admin</dc:creator>
  <cp:lastModifiedBy>Admin</cp:lastModifiedBy>
  <cp:revision>34</cp:revision>
  <dcterms:created xsi:type="dcterms:W3CDTF">2025-06-22T00:52:30Z</dcterms:created>
  <dcterms:modified xsi:type="dcterms:W3CDTF">2025-06-23T09:33:31Z</dcterms:modified>
</cp:coreProperties>
</file>