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8" r:id="rId13"/>
    <p:sldId id="267" r:id="rId14"/>
  </p:sldIdLst>
  <p:sldSz cx="9144000" cy="5143500" type="screen16x9"/>
  <p:notesSz cx="6858000" cy="9144000"/>
  <p:embeddedFontLst>
    <p:embeddedFont>
      <p:font typeface="Economica" panose="020B0604020202020204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814" y="13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874FF4A4-5FA0-037B-21C6-13B6B5AA3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80076996-B2FF-7E37-42AB-2C1D23510F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99FED684-15FE-347A-7DBF-7E3008D41E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949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791802" y="1508375"/>
            <a:ext cx="3281100" cy="4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u="sng" dirty="0">
                <a:effectLst/>
                <a:latin typeface="+mj-lt"/>
                <a:ea typeface="Times New Roman" panose="02020603050405020304" pitchFamily="18" charset="0"/>
              </a:rPr>
              <a:t>Веб-додаток для управління особистим гардеробом та     створення образів “</a:t>
            </a:r>
            <a:r>
              <a:rPr lang="uk-UA" sz="1800" u="sng" dirty="0" err="1">
                <a:effectLst/>
                <a:latin typeface="+mj-lt"/>
                <a:ea typeface="Times New Roman" panose="02020603050405020304" pitchFamily="18" charset="0"/>
              </a:rPr>
              <a:t>SmartStyle</a:t>
            </a:r>
            <a:r>
              <a:rPr lang="uk-UA" sz="1800" u="sng" dirty="0">
                <a:effectLst/>
                <a:latin typeface="+mj-lt"/>
                <a:ea typeface="Times New Roman" panose="02020603050405020304" pitchFamily="18" charset="0"/>
              </a:rPr>
              <a:t>”</a:t>
            </a:r>
            <a:endParaRPr sz="2400" dirty="0">
              <a:latin typeface="+mj-lt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888652" y="3345565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>
                <a:latin typeface="+mj-lt"/>
                <a:cs typeface="Times New Roman" panose="02020603050405020304" pitchFamily="18" charset="0"/>
              </a:rPr>
              <a:t>	ПІБ, група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+mj-lt"/>
                <a:cs typeface="Times New Roman" panose="02020603050405020304" pitchFamily="18" charset="0"/>
              </a:rPr>
              <a:t>	Філатов Артем Дмитрович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+mj-lt"/>
                <a:cs typeface="Times New Roman" panose="02020603050405020304" pitchFamily="18" charset="0"/>
              </a:rPr>
              <a:t>	ПЗПІ-22-9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dirty="0">
              <a:latin typeface="+mj-lt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>
                <a:latin typeface="+mj-lt"/>
                <a:cs typeface="Times New Roman" panose="02020603050405020304" pitchFamily="18" charset="0"/>
              </a:rPr>
              <a:t>	Керівник: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uk-UA" dirty="0" err="1">
                <a:latin typeface="+mj-lt"/>
                <a:cs typeface="Times New Roman" panose="02020603050405020304" pitchFamily="18" charset="0"/>
              </a:rPr>
              <a:t>ст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арший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викладач</a:t>
            </a:r>
            <a:r>
              <a:rPr lang="uk-UA" dirty="0">
                <a:latin typeface="+mj-lt"/>
                <a:cs typeface="Times New Roman" panose="02020603050405020304" pitchFamily="18" charset="0"/>
              </a:rPr>
              <a:t> Кафедри ПІ Олександр </a:t>
            </a:r>
            <a:r>
              <a:rPr lang="uk-UA" dirty="0" err="1">
                <a:latin typeface="+mj-lt"/>
                <a:cs typeface="Times New Roman" panose="02020603050405020304" pitchFamily="18" charset="0"/>
              </a:rPr>
              <a:t>Вечур</a:t>
            </a:r>
            <a:endParaRPr dirty="0">
              <a:latin typeface="+mj-lt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>
              <a:latin typeface="+mj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>
                <a:latin typeface="+mj-lt"/>
              </a:rPr>
              <a:t>20 червня 2025</a:t>
            </a:r>
            <a:endParaRPr dirty="0">
              <a:latin typeface="+mj-lt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5" name="Рисунок 4" descr="Изображение выглядит как текст, снимок экран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CACFC46-AC56-C4C0-E33B-99E61DA74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75" y="687680"/>
            <a:ext cx="4698365" cy="319788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633B3A8-EDCB-873B-ED67-DB257ED15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391" y="590020"/>
            <a:ext cx="3514724" cy="32955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B3FBE8B2-C1F5-9555-7402-2B1F38963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8100F70F-A6F0-ABF9-450F-BE62D98CCA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FCECB6B6-70B2-FD31-C584-DDE3120CD7A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81D22F-DD50-5F92-494C-246BFB36BD81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376A84-0311-25D1-E7BA-0B850DC2C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615" y="670082"/>
            <a:ext cx="6740925" cy="424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97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41284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09F9BE6-0C28-BD2D-CFDF-76EBAAB72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016501"/>
              </p:ext>
            </p:extLst>
          </p:nvPr>
        </p:nvGraphicFramePr>
        <p:xfrm>
          <a:off x="121612" y="612794"/>
          <a:ext cx="8815226" cy="373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290">
                  <a:extLst>
                    <a:ext uri="{9D8B030D-6E8A-4147-A177-3AD203B41FA5}">
                      <a16:colId xmlns:a16="http://schemas.microsoft.com/office/drawing/2014/main" val="339208111"/>
                    </a:ext>
                  </a:extLst>
                </a:gridCol>
                <a:gridCol w="1711734">
                  <a:extLst>
                    <a:ext uri="{9D8B030D-6E8A-4147-A177-3AD203B41FA5}">
                      <a16:colId xmlns:a16="http://schemas.microsoft.com/office/drawing/2014/main" val="3715214772"/>
                    </a:ext>
                  </a:extLst>
                </a:gridCol>
                <a:gridCol w="1711734">
                  <a:extLst>
                    <a:ext uri="{9D8B030D-6E8A-4147-A177-3AD203B41FA5}">
                      <a16:colId xmlns:a16="http://schemas.microsoft.com/office/drawing/2014/main" val="2231784347"/>
                    </a:ext>
                  </a:extLst>
                </a:gridCol>
                <a:gridCol w="1711734">
                  <a:extLst>
                    <a:ext uri="{9D8B030D-6E8A-4147-A177-3AD203B41FA5}">
                      <a16:colId xmlns:a16="http://schemas.microsoft.com/office/drawing/2014/main" val="97218663"/>
                    </a:ext>
                  </a:extLst>
                </a:gridCol>
                <a:gridCol w="1711734">
                  <a:extLst>
                    <a:ext uri="{9D8B030D-6E8A-4147-A177-3AD203B41FA5}">
                      <a16:colId xmlns:a16="http://schemas.microsoft.com/office/drawing/2014/main" val="331973206"/>
                    </a:ext>
                  </a:extLst>
                </a:gridCol>
              </a:tblGrid>
              <a:tr h="409632">
                <a:tc>
                  <a:txBody>
                    <a:bodyPr/>
                    <a:lstStyle/>
                    <a:p>
                      <a:pPr lvl="2">
                        <a:lnSpc>
                          <a:spcPts val="1500"/>
                        </a:lnSpc>
                      </a:pPr>
                      <a:r>
                        <a:rPr lang="uk-UA" sz="1000" dirty="0"/>
                        <a:t>Код</a:t>
                      </a:r>
                    </a:p>
                  </a:txBody>
                  <a:tcPr marL="114300" marR="114300" marT="57150" marB="57150" anchor="ctr"/>
                </a:tc>
                <a:tc>
                  <a:txBody>
                    <a:bodyPr/>
                    <a:lstStyle/>
                    <a:p>
                      <a:pPr lvl="2">
                        <a:lnSpc>
                          <a:spcPts val="1500"/>
                        </a:lnSpc>
                      </a:pPr>
                      <a:r>
                        <a:rPr lang="uk-UA" sz="1000"/>
                        <a:t>Сценарій</a:t>
                      </a:r>
                    </a:p>
                  </a:txBody>
                  <a:tcPr marL="114300" marR="114300" marT="57150" marB="57150" anchor="ctr"/>
                </a:tc>
                <a:tc>
                  <a:txBody>
                    <a:bodyPr/>
                    <a:lstStyle/>
                    <a:p>
                      <a:pPr lvl="2">
                        <a:lnSpc>
                          <a:spcPts val="1500"/>
                        </a:lnSpc>
                      </a:pPr>
                      <a:r>
                        <a:rPr lang="uk-UA" sz="1000"/>
                        <a:t>Послідовність дій</a:t>
                      </a:r>
                    </a:p>
                  </a:txBody>
                  <a:tcPr marL="114300" marR="114300" marT="57150" marB="57150" anchor="ctr"/>
                </a:tc>
                <a:tc>
                  <a:txBody>
                    <a:bodyPr/>
                    <a:lstStyle/>
                    <a:p>
                      <a:pPr lvl="2">
                        <a:lnSpc>
                          <a:spcPts val="1500"/>
                        </a:lnSpc>
                      </a:pPr>
                      <a:r>
                        <a:rPr lang="uk-UA" sz="1000"/>
                        <a:t>Очікуваний результат</a:t>
                      </a:r>
                    </a:p>
                  </a:txBody>
                  <a:tcPr marL="114300" marR="114300" marT="57150" marB="57150" anchor="ctr"/>
                </a:tc>
                <a:tc>
                  <a:txBody>
                    <a:bodyPr/>
                    <a:lstStyle/>
                    <a:p>
                      <a:pPr lvl="2">
                        <a:lnSpc>
                          <a:spcPts val="1500"/>
                        </a:lnSpc>
                      </a:pPr>
                      <a:r>
                        <a:rPr lang="uk-UA" sz="1000"/>
                        <a:t>Статус</a:t>
                      </a:r>
                    </a:p>
                  </a:txBody>
                  <a:tcPr marL="114300" marR="114300" marT="57150" marB="57150" anchor="ctr"/>
                </a:tc>
                <a:extLst>
                  <a:ext uri="{0D108BD9-81ED-4DB2-BD59-A6C34878D82A}">
                    <a16:rowId xmlns:a16="http://schemas.microsoft.com/office/drawing/2014/main" val="407726828"/>
                  </a:ext>
                </a:extLst>
              </a:tr>
              <a:tr h="1007456">
                <a:tc>
                  <a:txBody>
                    <a:bodyPr/>
                    <a:lstStyle/>
                    <a:p>
                      <a:pPr lvl="2">
                        <a:lnSpc>
                          <a:spcPts val="1500"/>
                        </a:lnSpc>
                      </a:pPr>
                      <a:r>
                        <a:rPr lang="en-CA" sz="1000" baseline="0" dirty="0">
                          <a:latin typeface="Economica" panose="020B0604020202020204" charset="0"/>
                        </a:rPr>
                        <a:t>ST-01</a:t>
                      </a:r>
                    </a:p>
                  </a:txBody>
                  <a:tcPr marL="114300" marR="114300" marT="57150" marB="57150" anchor="ctr"/>
                </a:tc>
                <a:tc>
                  <a:txBody>
                    <a:bodyPr/>
                    <a:lstStyle/>
                    <a:p>
                      <a:pPr lvl="2">
                        <a:lnSpc>
                          <a:spcPts val="1500"/>
                        </a:lnSpc>
                      </a:pPr>
                      <a:r>
                        <a:rPr lang="uk-UA" sz="1000" baseline="0"/>
                        <a:t>Реєстрація нового користувача</a:t>
                      </a:r>
                    </a:p>
                  </a:txBody>
                  <a:tcPr marL="114300" marR="114300" marT="57150" marB="57150" anchor="ctr"/>
                </a:tc>
                <a:tc>
                  <a:txBody>
                    <a:bodyPr/>
                    <a:lstStyle/>
                    <a:p>
                      <a:pPr lvl="2">
                        <a:lnSpc>
                          <a:spcPts val="1500"/>
                        </a:lnSpc>
                      </a:pPr>
                      <a:r>
                        <a:rPr lang="ru-RU" sz="1000" baseline="0"/>
                        <a:t>1. Заповнити форму реєстрації унікальними даними. 2. Натиснути "Зареєструватися".</a:t>
                      </a:r>
                    </a:p>
                  </a:txBody>
                  <a:tcPr marL="114300" marR="114300" marT="57150" marB="57150" anchor="ctr"/>
                </a:tc>
                <a:tc>
                  <a:txBody>
                    <a:bodyPr/>
                    <a:lstStyle/>
                    <a:p>
                      <a:pPr lvl="2">
                        <a:lnSpc>
                          <a:spcPts val="1500"/>
                        </a:lnSpc>
                      </a:pPr>
                      <a:r>
                        <a:rPr lang="ru-RU" sz="1000" baseline="0"/>
                        <a:t>Успішна автентифікація та перенаправлення на головну сторінку.</a:t>
                      </a:r>
                    </a:p>
                  </a:txBody>
                  <a:tcPr marL="114300" marR="114300" marT="57150" marB="57150" anchor="ctr"/>
                </a:tc>
                <a:tc>
                  <a:txBody>
                    <a:bodyPr/>
                    <a:lstStyle/>
                    <a:p>
                      <a:pPr lvl="2">
                        <a:lnSpc>
                          <a:spcPts val="1500"/>
                        </a:lnSpc>
                      </a:pPr>
                      <a:r>
                        <a:rPr lang="uk-UA" sz="1000" baseline="0"/>
                        <a:t>Виконано</a:t>
                      </a:r>
                    </a:p>
                  </a:txBody>
                  <a:tcPr marL="114300" marR="114300" marT="57150" marB="57150" anchor="ctr"/>
                </a:tc>
                <a:extLst>
                  <a:ext uri="{0D108BD9-81ED-4DB2-BD59-A6C34878D82A}">
                    <a16:rowId xmlns:a16="http://schemas.microsoft.com/office/drawing/2014/main" val="3155095777"/>
                  </a:ext>
                </a:extLst>
              </a:tr>
              <a:tr h="1312746">
                <a:tc>
                  <a:txBody>
                    <a:bodyPr/>
                    <a:lstStyle/>
                    <a:p>
                      <a:pPr lvl="2">
                        <a:lnSpc>
                          <a:spcPts val="1500"/>
                        </a:lnSpc>
                      </a:pPr>
                      <a:r>
                        <a:rPr lang="en-CA" sz="1000" baseline="0">
                          <a:latin typeface="Economica" panose="020B0604020202020204" charset="0"/>
                        </a:rPr>
                        <a:t>ST-02</a:t>
                      </a:r>
                    </a:p>
                  </a:txBody>
                  <a:tcPr marL="114300" marR="114300" marT="57150" marB="57150" anchor="ctr"/>
                </a:tc>
                <a:tc>
                  <a:txBody>
                    <a:bodyPr/>
                    <a:lstStyle/>
                    <a:p>
                      <a:pPr lvl="2">
                        <a:lnSpc>
                          <a:spcPts val="1500"/>
                        </a:lnSpc>
                      </a:pPr>
                      <a:r>
                        <a:rPr lang="uk-UA" sz="1000" baseline="0"/>
                        <a:t>Додавання одягу в гардероб</a:t>
                      </a:r>
                    </a:p>
                  </a:txBody>
                  <a:tcPr marL="114300" marR="114300" marT="57150" marB="57150" anchor="ctr"/>
                </a:tc>
                <a:tc>
                  <a:txBody>
                    <a:bodyPr/>
                    <a:lstStyle/>
                    <a:p>
                      <a:pPr lvl="2">
                        <a:lnSpc>
                          <a:spcPts val="1500"/>
                        </a:lnSpc>
                      </a:pPr>
                      <a:r>
                        <a:rPr lang="ru-RU" sz="1000" baseline="0" dirty="0"/>
                        <a:t>1. Перейти в "Гардероб", </a:t>
                      </a:r>
                      <a:r>
                        <a:rPr lang="ru-RU" sz="1000" baseline="0" dirty="0" err="1"/>
                        <a:t>натиснути</a:t>
                      </a:r>
                      <a:r>
                        <a:rPr lang="ru-RU" sz="1000" baseline="0" dirty="0"/>
                        <a:t> "</a:t>
                      </a:r>
                      <a:r>
                        <a:rPr lang="ru-RU" sz="1000" baseline="0" dirty="0" err="1"/>
                        <a:t>Додати</a:t>
                      </a:r>
                      <a:r>
                        <a:rPr lang="ru-RU" sz="1000" baseline="0" dirty="0"/>
                        <a:t>". 2. </a:t>
                      </a:r>
                      <a:r>
                        <a:rPr lang="ru-RU" sz="1000" baseline="0" dirty="0" err="1"/>
                        <a:t>Завантажити</a:t>
                      </a:r>
                      <a:r>
                        <a:rPr lang="ru-RU" sz="1000" baseline="0" dirty="0"/>
                        <a:t> фото, </a:t>
                      </a:r>
                      <a:r>
                        <a:rPr lang="ru-RU" sz="1000" baseline="0" dirty="0" err="1"/>
                        <a:t>заповнити</a:t>
                      </a:r>
                      <a:r>
                        <a:rPr lang="ru-RU" sz="1000" baseline="0" dirty="0"/>
                        <a:t> </a:t>
                      </a:r>
                      <a:r>
                        <a:rPr lang="ru-RU" sz="1000" baseline="0" dirty="0" err="1"/>
                        <a:t>атрибути</a:t>
                      </a:r>
                      <a:r>
                        <a:rPr lang="ru-RU" sz="1000" baseline="0" dirty="0"/>
                        <a:t> та </a:t>
                      </a:r>
                      <a:r>
                        <a:rPr lang="ru-RU" sz="1000" baseline="0" dirty="0" err="1"/>
                        <a:t>зберегти</a:t>
                      </a:r>
                      <a:r>
                        <a:rPr lang="ru-RU" sz="1000" baseline="0" dirty="0"/>
                        <a:t>.</a:t>
                      </a:r>
                    </a:p>
                  </a:txBody>
                  <a:tcPr marL="114300" marR="114300" marT="57150" marB="57150" anchor="ctr"/>
                </a:tc>
                <a:tc>
                  <a:txBody>
                    <a:bodyPr/>
                    <a:lstStyle/>
                    <a:p>
                      <a:pPr lvl="2">
                        <a:lnSpc>
                          <a:spcPts val="1500"/>
                        </a:lnSpc>
                      </a:pPr>
                      <a:r>
                        <a:rPr lang="ru-RU" sz="1000" baseline="0" dirty="0" err="1"/>
                        <a:t>Новий</a:t>
                      </a:r>
                      <a:r>
                        <a:rPr lang="ru-RU" sz="1000" baseline="0" dirty="0"/>
                        <a:t> предмет </a:t>
                      </a:r>
                      <a:r>
                        <a:rPr lang="ru-RU" sz="1000" baseline="0" dirty="0" err="1"/>
                        <a:t>відображається</a:t>
                      </a:r>
                      <a:r>
                        <a:rPr lang="ru-RU" sz="1000" baseline="0" dirty="0"/>
                        <a:t> у списку гардеробу.</a:t>
                      </a:r>
                    </a:p>
                  </a:txBody>
                  <a:tcPr marL="114300" marR="114300" marT="57150" marB="57150" anchor="ctr"/>
                </a:tc>
                <a:tc>
                  <a:txBody>
                    <a:bodyPr/>
                    <a:lstStyle/>
                    <a:p>
                      <a:pPr lvl="2">
                        <a:lnSpc>
                          <a:spcPts val="1500"/>
                        </a:lnSpc>
                      </a:pPr>
                      <a:r>
                        <a:rPr lang="uk-UA" sz="1000" baseline="0" dirty="0"/>
                        <a:t>Виконано</a:t>
                      </a:r>
                    </a:p>
                  </a:txBody>
                  <a:tcPr marL="114300" marR="114300" marT="57150" marB="57150" anchor="ctr"/>
                </a:tc>
                <a:extLst>
                  <a:ext uri="{0D108BD9-81ED-4DB2-BD59-A6C34878D82A}">
                    <a16:rowId xmlns:a16="http://schemas.microsoft.com/office/drawing/2014/main" val="1375532525"/>
                  </a:ext>
                </a:extLst>
              </a:tr>
              <a:tr h="1007456">
                <a:tc>
                  <a:txBody>
                    <a:bodyPr/>
                    <a:lstStyle/>
                    <a:p>
                      <a:pPr lvl="2">
                        <a:lnSpc>
                          <a:spcPts val="1500"/>
                        </a:lnSpc>
                      </a:pPr>
                      <a:r>
                        <a:rPr lang="en-CA" sz="1000" baseline="0">
                          <a:latin typeface="Economica" panose="020B0604020202020204" charset="0"/>
                        </a:rPr>
                        <a:t>ST-03</a:t>
                      </a:r>
                    </a:p>
                  </a:txBody>
                  <a:tcPr marL="114300" marR="114300" marT="57150" marB="57150" anchor="ctr"/>
                </a:tc>
                <a:tc>
                  <a:txBody>
                    <a:bodyPr/>
                    <a:lstStyle/>
                    <a:p>
                      <a:pPr lvl="2">
                        <a:lnSpc>
                          <a:spcPts val="1500"/>
                        </a:lnSpc>
                      </a:pPr>
                      <a:r>
                        <a:rPr lang="uk-UA" sz="1000" baseline="0"/>
                        <a:t>Створення та збереження образу</a:t>
                      </a:r>
                    </a:p>
                  </a:txBody>
                  <a:tcPr marL="114300" marR="114300" marT="57150" marB="57150" anchor="ctr"/>
                </a:tc>
                <a:tc>
                  <a:txBody>
                    <a:bodyPr/>
                    <a:lstStyle/>
                    <a:p>
                      <a:pPr lvl="2">
                        <a:lnSpc>
                          <a:spcPts val="1500"/>
                        </a:lnSpc>
                      </a:pPr>
                      <a:r>
                        <a:rPr lang="ru-RU" sz="1000" baseline="0" dirty="0"/>
                        <a:t>1. </a:t>
                      </a:r>
                      <a:r>
                        <a:rPr lang="ru-RU" sz="1000" baseline="0" dirty="0" err="1"/>
                        <a:t>Скомпонувати</a:t>
                      </a:r>
                      <a:r>
                        <a:rPr lang="ru-RU" sz="1000" baseline="0" dirty="0"/>
                        <a:t> образ на </a:t>
                      </a:r>
                      <a:r>
                        <a:rPr lang="ru-RU" sz="1000" baseline="0" dirty="0" err="1"/>
                        <a:t>манекені</a:t>
                      </a:r>
                      <a:r>
                        <a:rPr lang="ru-RU" sz="1000" baseline="0" dirty="0"/>
                        <a:t>. 2. Ввести </a:t>
                      </a:r>
                      <a:r>
                        <a:rPr lang="ru-RU" sz="1000" baseline="0" dirty="0" err="1"/>
                        <a:t>назву</a:t>
                      </a:r>
                      <a:r>
                        <a:rPr lang="ru-RU" sz="1000" baseline="0" dirty="0"/>
                        <a:t> для набору. 3. </a:t>
                      </a:r>
                      <a:r>
                        <a:rPr lang="ru-RU" sz="1000" baseline="0" dirty="0" err="1"/>
                        <a:t>Натиснути</a:t>
                      </a:r>
                      <a:r>
                        <a:rPr lang="ru-RU" sz="1000" baseline="0" dirty="0"/>
                        <a:t> "</a:t>
                      </a:r>
                      <a:r>
                        <a:rPr lang="ru-RU" sz="1000" baseline="0" dirty="0" err="1"/>
                        <a:t>Зберегти</a:t>
                      </a:r>
                      <a:r>
                        <a:rPr lang="ru-RU" sz="1000" baseline="0" dirty="0"/>
                        <a:t>".</a:t>
                      </a:r>
                    </a:p>
                  </a:txBody>
                  <a:tcPr marL="114300" marR="114300" marT="57150" marB="57150" anchor="ctr"/>
                </a:tc>
                <a:tc>
                  <a:txBody>
                    <a:bodyPr/>
                    <a:lstStyle/>
                    <a:p>
                      <a:pPr lvl="2">
                        <a:lnSpc>
                          <a:spcPts val="1500"/>
                        </a:lnSpc>
                      </a:pPr>
                      <a:r>
                        <a:rPr lang="ru-RU" sz="1000" baseline="0"/>
                        <a:t>Система підтверджує збереження, набір доступний у списку пресетів.</a:t>
                      </a:r>
                    </a:p>
                  </a:txBody>
                  <a:tcPr marL="114300" marR="114300" marT="57150" marB="57150" anchor="ctr"/>
                </a:tc>
                <a:tc>
                  <a:txBody>
                    <a:bodyPr/>
                    <a:lstStyle/>
                    <a:p>
                      <a:pPr lvl="2">
                        <a:lnSpc>
                          <a:spcPts val="1500"/>
                        </a:lnSpc>
                      </a:pPr>
                      <a:r>
                        <a:rPr lang="uk-UA" sz="1000" baseline="0" dirty="0"/>
                        <a:t>Виконано</a:t>
                      </a:r>
                    </a:p>
                  </a:txBody>
                  <a:tcPr marL="114300" marR="114300" marT="57150" marB="57150" anchor="ctr"/>
                </a:tc>
                <a:extLst>
                  <a:ext uri="{0D108BD9-81ED-4DB2-BD59-A6C34878D82A}">
                    <a16:rowId xmlns:a16="http://schemas.microsoft.com/office/drawing/2014/main" val="2849255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268925" y="894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b="0" i="0" dirty="0">
                <a:solidFill>
                  <a:srgbClr val="1A1C1E"/>
                </a:solidFill>
                <a:effectLst/>
                <a:latin typeface="Google Sans Text"/>
              </a:rPr>
              <a:t>У рамках даної роботи було </a:t>
            </a:r>
            <a:r>
              <a:rPr lang="uk-UA" b="0" i="0" dirty="0" err="1">
                <a:solidFill>
                  <a:srgbClr val="1A1C1E"/>
                </a:solidFill>
                <a:effectLst/>
                <a:latin typeface="Google Sans Text"/>
              </a:rPr>
              <a:t>спроєктовано</a:t>
            </a:r>
            <a:r>
              <a:rPr lang="uk-UA" b="0" i="0" dirty="0">
                <a:solidFill>
                  <a:srgbClr val="1A1C1E"/>
                </a:solidFill>
                <a:effectLst/>
                <a:latin typeface="Google Sans Text"/>
              </a:rPr>
              <a:t> та реалізовано веб-додаток "</a:t>
            </a:r>
            <a:r>
              <a:rPr lang="en-CA" b="0" i="0" dirty="0" err="1">
                <a:solidFill>
                  <a:srgbClr val="1A1C1E"/>
                </a:solidFill>
                <a:effectLst/>
                <a:latin typeface="Google Sans Text"/>
              </a:rPr>
              <a:t>SmartStyle</a:t>
            </a:r>
            <a:r>
              <a:rPr lang="en-CA" b="0" i="0" dirty="0">
                <a:solidFill>
                  <a:srgbClr val="1A1C1E"/>
                </a:solidFill>
                <a:effectLst/>
                <a:latin typeface="Google Sans Text"/>
              </a:rPr>
              <a:t>", </a:t>
            </a:r>
            <a:r>
              <a:rPr lang="uk-UA" b="0" i="0" dirty="0">
                <a:solidFill>
                  <a:srgbClr val="1A1C1E"/>
                </a:solidFill>
                <a:effectLst/>
                <a:latin typeface="Google Sans Text"/>
              </a:rPr>
              <a:t>що є завершеним програмним продуктом, який вирішує поставлені задачі. Створена система надає користувачам ефективний інструментарій для управління особистим гардеробом та отримання інтелектуальних рекомендацій, що підтверджує досягнення мети </a:t>
            </a:r>
            <a:r>
              <a:rPr lang="uk-UA" b="0" i="0" dirty="0" err="1">
                <a:solidFill>
                  <a:srgbClr val="1A1C1E"/>
                </a:solidFill>
                <a:effectLst/>
                <a:latin typeface="Google Sans Text"/>
              </a:rPr>
              <a:t>проєкту</a:t>
            </a:r>
            <a:r>
              <a:rPr lang="uk-UA" b="0" i="0" dirty="0">
                <a:solidFill>
                  <a:srgbClr val="1A1C1E"/>
                </a:solidFill>
                <a:effectLst/>
                <a:latin typeface="Google Sans Text"/>
              </a:rPr>
              <a:t>. Продукт є практично корисним, має значний потенціал для подальшого розвитку та може слугувати основою для майбутніх комерційних чи наукових розробок у сфері </a:t>
            </a:r>
            <a:r>
              <a:rPr lang="en-CA" b="0" i="0" dirty="0">
                <a:solidFill>
                  <a:srgbClr val="1A1C1E"/>
                </a:solidFill>
                <a:effectLst/>
                <a:latin typeface="Google Sans Text"/>
              </a:rPr>
              <a:t>Fashion Tech.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0" y="9184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lnSpc>
                <a:spcPts val="1500"/>
              </a:lnSpc>
              <a:spcAft>
                <a:spcPts val="225"/>
              </a:spcAft>
              <a:buNone/>
            </a:pPr>
            <a:endParaRPr lang="uk-UA" sz="1600" b="0" i="0" dirty="0">
              <a:solidFill>
                <a:srgbClr val="1A1C1E"/>
              </a:solidFill>
              <a:effectLst/>
              <a:latin typeface="+mn-lt"/>
            </a:endParaRPr>
          </a:p>
          <a:p>
            <a:pPr>
              <a:lnSpc>
                <a:spcPts val="1500"/>
              </a:lnSpc>
              <a:spcAft>
                <a:spcPts val="225"/>
              </a:spcAft>
            </a:pPr>
            <a:r>
              <a:rPr lang="uk-UA" sz="1600" b="0" i="0" dirty="0">
                <a:solidFill>
                  <a:srgbClr val="1A1C1E"/>
                </a:solidFill>
                <a:effectLst/>
                <a:latin typeface="+mn-lt"/>
              </a:rPr>
              <a:t>Розробити інтерактивний веб-додаток "</a:t>
            </a:r>
            <a:r>
              <a:rPr lang="en-CA" sz="1600" b="0" i="0" dirty="0" err="1">
                <a:solidFill>
                  <a:srgbClr val="1A1C1E"/>
                </a:solidFill>
                <a:effectLst/>
                <a:latin typeface="Economica" panose="020B0604020202020204" charset="0"/>
              </a:rPr>
              <a:t>SmartStyle</a:t>
            </a:r>
            <a:r>
              <a:rPr lang="en-CA" sz="1600" b="0" i="0" dirty="0">
                <a:solidFill>
                  <a:srgbClr val="1A1C1E"/>
                </a:solidFill>
                <a:effectLst/>
                <a:latin typeface="Economica" panose="020B0604020202020204" charset="0"/>
              </a:rPr>
              <a:t>", </a:t>
            </a:r>
            <a:r>
              <a:rPr lang="uk-UA" sz="1600" b="0" i="0" dirty="0">
                <a:solidFill>
                  <a:srgbClr val="1A1C1E"/>
                </a:solidFill>
                <a:effectLst/>
                <a:latin typeface="+mn-lt"/>
              </a:rPr>
              <a:t>що функціонує як персональний помічник з управління гардеробом. Ключова мета — надати користувачам інструменти для цифрової каталогізації одягу та отримання інтелектуальних рекомендацій щодо створення образів, адаптованих до погодних умов та особистих уподобань.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uk-UA" sz="1600" b="0" i="0" dirty="0">
                <a:solidFill>
                  <a:srgbClr val="1A1C1E"/>
                </a:solidFill>
                <a:effectLst/>
                <a:latin typeface="+mn-lt"/>
              </a:rPr>
              <a:t>   Проблема "втоми від вибору" та неефективного використання гардеробу є            надзвичайно поширеною. Існуючі рішення часто або занадто складні, або не враховують динамічних факторів, як-от погода. "</a:t>
            </a:r>
            <a:r>
              <a:rPr lang="en-CA" sz="1600" b="0" i="0" dirty="0" err="1">
                <a:solidFill>
                  <a:srgbClr val="1A1C1E"/>
                </a:solidFill>
                <a:effectLst/>
                <a:latin typeface="Economica" panose="020B0604020202020204" charset="0"/>
              </a:rPr>
              <a:t>SmartStyle</a:t>
            </a:r>
            <a:r>
              <a:rPr lang="en-CA" sz="1600" b="0" i="0" dirty="0">
                <a:solidFill>
                  <a:srgbClr val="1A1C1E"/>
                </a:solidFill>
                <a:effectLst/>
                <a:latin typeface="Economica" panose="020B0604020202020204" charset="0"/>
              </a:rPr>
              <a:t>" </a:t>
            </a:r>
            <a:r>
              <a:rPr lang="uk-UA" sz="1600" b="0" i="0" dirty="0">
                <a:solidFill>
                  <a:srgbClr val="1A1C1E"/>
                </a:solidFill>
                <a:effectLst/>
                <a:latin typeface="+mn-lt"/>
              </a:rPr>
              <a:t>вирішує цю проблему, пропонуючи зручний та розумний інструмент, що сприяє усвідомленому споживанню та економить час користувача.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9B8F5A-0634-6565-803A-405E3A2EDDD8}"/>
              </a:ext>
            </a:extLst>
          </p:cNvPr>
          <p:cNvSpPr txBox="1"/>
          <p:nvPr/>
        </p:nvSpPr>
        <p:spPr>
          <a:xfrm>
            <a:off x="381000" y="906780"/>
            <a:ext cx="7383780" cy="2115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/>
              <a:t>Були досліджені та знайдені такі конкуренти</a:t>
            </a:r>
            <a:r>
              <a:rPr lang="en-CA" sz="1600" dirty="0">
                <a:latin typeface="Economica" panose="020B0604020202020204" charset="0"/>
              </a:rPr>
              <a:t>:</a:t>
            </a:r>
            <a:br>
              <a:rPr lang="en-CA" sz="1600" dirty="0">
                <a:latin typeface="Economica" panose="020B0604020202020204" charset="0"/>
              </a:rPr>
            </a:br>
            <a:endParaRPr lang="en-CA" sz="1600" dirty="0">
              <a:latin typeface="Economica" panose="020B0604020202020204" charset="0"/>
            </a:endParaRPr>
          </a:p>
          <a:p>
            <a:pPr marL="285750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CA" sz="1600" b="1" i="0" dirty="0">
                <a:solidFill>
                  <a:srgbClr val="1A1C1E"/>
                </a:solidFill>
                <a:effectLst/>
                <a:latin typeface="Economica" panose="020B0604020202020204" charset="0"/>
              </a:rPr>
              <a:t>Stylebook:</a:t>
            </a:r>
            <a:r>
              <a:rPr lang="en-CA" sz="1600" b="0" i="0" dirty="0">
                <a:solidFill>
                  <a:srgbClr val="1A1C1E"/>
                </a:solidFill>
                <a:effectLst/>
                <a:latin typeface="Economica" panose="020B0604020202020204" charset="0"/>
              </a:rPr>
              <a:t> </a:t>
            </a:r>
            <a:r>
              <a:rPr lang="uk-UA" sz="1600" b="0" i="0" dirty="0">
                <a:solidFill>
                  <a:srgbClr val="1A1C1E"/>
                </a:solidFill>
                <a:effectLst/>
                <a:latin typeface="Google Sans Text"/>
              </a:rPr>
              <a:t>Потужний інструмент для ручної каталогізації та статистики.</a:t>
            </a:r>
          </a:p>
          <a:p>
            <a:pPr marL="285750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CA" sz="1600" b="1" i="0" dirty="0" err="1">
                <a:solidFill>
                  <a:srgbClr val="1A1C1E"/>
                </a:solidFill>
                <a:effectLst/>
                <a:latin typeface="Economica" panose="020B0604020202020204" charset="0"/>
              </a:rPr>
              <a:t>Cladwell</a:t>
            </a:r>
            <a:r>
              <a:rPr lang="en-CA" sz="1600" b="1" i="0" dirty="0">
                <a:solidFill>
                  <a:srgbClr val="1A1C1E"/>
                </a:solidFill>
                <a:effectLst/>
                <a:latin typeface="Economica" panose="020B0604020202020204" charset="0"/>
              </a:rPr>
              <a:t>:</a:t>
            </a:r>
            <a:r>
              <a:rPr lang="en-CA" sz="1600" b="0" i="0" dirty="0">
                <a:solidFill>
                  <a:srgbClr val="1A1C1E"/>
                </a:solidFill>
                <a:effectLst/>
                <a:latin typeface="Economica" panose="020B0604020202020204" charset="0"/>
              </a:rPr>
              <a:t> </a:t>
            </a:r>
            <a:r>
              <a:rPr lang="uk-UA" sz="1600" b="0" i="0" dirty="0">
                <a:solidFill>
                  <a:srgbClr val="1A1C1E"/>
                </a:solidFill>
                <a:effectLst/>
                <a:latin typeface="Google Sans Text"/>
              </a:rPr>
              <a:t>Фокусується на концепції "капсульного гардеробу" та щоденних готових образах.</a:t>
            </a:r>
          </a:p>
          <a:p>
            <a:pPr marL="285750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CA" sz="1600" b="1" i="0" dirty="0">
                <a:solidFill>
                  <a:srgbClr val="1A1C1E"/>
                </a:solidFill>
                <a:effectLst/>
                <a:latin typeface="Economica" panose="020B0604020202020204" charset="0"/>
              </a:rPr>
              <a:t>Pinterest:</a:t>
            </a:r>
            <a:r>
              <a:rPr lang="en-CA" sz="1600" b="0" i="0" dirty="0">
                <a:solidFill>
                  <a:srgbClr val="1A1C1E"/>
                </a:solidFill>
                <a:effectLst/>
                <a:latin typeface="Economica" panose="020B0604020202020204" charset="0"/>
              </a:rPr>
              <a:t> </a:t>
            </a:r>
            <a:r>
              <a:rPr lang="uk-UA" sz="1600" b="0" i="0" dirty="0">
                <a:solidFill>
                  <a:srgbClr val="1A1C1E"/>
                </a:solidFill>
                <a:effectLst/>
                <a:latin typeface="Google Sans Text"/>
              </a:rPr>
              <a:t>Джерело візуального натхнення, не прив'язане до реального гардеробу.</a:t>
            </a:r>
          </a:p>
          <a:p>
            <a:endParaRPr lang="en-CA" sz="1600" dirty="0">
              <a:latin typeface="Economica" panose="020B0604020202020204" charset="0"/>
            </a:endParaRPr>
          </a:p>
          <a:p>
            <a:endParaRPr lang="en-150" sz="1600" dirty="0">
              <a:latin typeface="Economica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F2B3FC-CAF6-43E2-671C-077C1DE3F156}"/>
              </a:ext>
            </a:extLst>
          </p:cNvPr>
          <p:cNvSpPr txBox="1"/>
          <p:nvPr/>
        </p:nvSpPr>
        <p:spPr>
          <a:xfrm>
            <a:off x="311700" y="2748603"/>
            <a:ext cx="7383780" cy="1060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uk-UA" sz="1600" b="0" i="0" dirty="0">
                <a:solidFill>
                  <a:srgbClr val="1A1C1E"/>
                </a:solidFill>
                <a:effectLst/>
                <a:latin typeface="Google Sans Text"/>
              </a:rPr>
              <a:t>Більшість аналогів або вимагають надмірних ручних зусиль (</a:t>
            </a:r>
            <a:r>
              <a:rPr lang="en-CA" sz="1600" b="0" i="0" dirty="0">
                <a:solidFill>
                  <a:srgbClr val="1A1C1E"/>
                </a:solidFill>
                <a:effectLst/>
                <a:latin typeface="Economica" panose="020B0604020202020204" charset="0"/>
              </a:rPr>
              <a:t>Stylebook), </a:t>
            </a:r>
            <a:r>
              <a:rPr lang="uk-UA" sz="1600" b="0" i="0" dirty="0">
                <a:solidFill>
                  <a:srgbClr val="1A1C1E"/>
                </a:solidFill>
                <a:effectLst/>
                <a:latin typeface="Google Sans Text"/>
              </a:rPr>
              <a:t>або пропонують занадто жорсткі та негнучкі рішення (</a:t>
            </a:r>
            <a:r>
              <a:rPr lang="en-CA" sz="1600" b="0" i="0" dirty="0" err="1">
                <a:solidFill>
                  <a:srgbClr val="1A1C1E"/>
                </a:solidFill>
                <a:effectLst/>
                <a:latin typeface="Economica" panose="020B0604020202020204" charset="0"/>
              </a:rPr>
              <a:t>Cladwell</a:t>
            </a:r>
            <a:r>
              <a:rPr lang="en-CA" sz="1600" b="0" i="0" dirty="0">
                <a:solidFill>
                  <a:srgbClr val="1A1C1E"/>
                </a:solidFill>
                <a:effectLst/>
                <a:latin typeface="Economica" panose="020B0604020202020204" charset="0"/>
              </a:rPr>
              <a:t>). </a:t>
            </a:r>
            <a:r>
              <a:rPr lang="uk-UA" sz="1600" b="0" i="0" dirty="0">
                <a:solidFill>
                  <a:srgbClr val="1A1C1E"/>
                </a:solidFill>
                <a:effectLst/>
                <a:latin typeface="Google Sans Text"/>
              </a:rPr>
              <a:t>Жоден з них не поєднує ефективно персональний гардероб користувача з динамічними зовнішніми даними (погодою) та гнучкими </a:t>
            </a:r>
            <a:r>
              <a:rPr lang="en-CA" sz="1600" b="0" i="0" dirty="0">
                <a:solidFill>
                  <a:srgbClr val="1A1C1E"/>
                </a:solidFill>
                <a:effectLst/>
                <a:latin typeface="Economica" panose="020B0604020202020204" charset="0"/>
              </a:rPr>
              <a:t>AI-</a:t>
            </a:r>
            <a:r>
              <a:rPr lang="uk-UA" sz="1600" b="0" i="0" dirty="0">
                <a:solidFill>
                  <a:srgbClr val="1A1C1E"/>
                </a:solidFill>
                <a:effectLst/>
                <a:latin typeface="Google Sans Text"/>
              </a:rPr>
              <a:t>рекомендаціями. "</a:t>
            </a:r>
            <a:r>
              <a:rPr lang="en-CA" sz="1600" b="0" i="0" dirty="0" err="1">
                <a:solidFill>
                  <a:srgbClr val="1A1C1E"/>
                </a:solidFill>
                <a:effectLst/>
                <a:latin typeface="Economica" panose="020B0604020202020204" charset="0"/>
              </a:rPr>
              <a:t>SmartStyle</a:t>
            </a:r>
            <a:r>
              <a:rPr lang="en-CA" sz="1600" b="0" i="0" dirty="0">
                <a:solidFill>
                  <a:srgbClr val="1A1C1E"/>
                </a:solidFill>
                <a:effectLst/>
                <a:latin typeface="Economica" panose="020B0604020202020204" charset="0"/>
              </a:rPr>
              <a:t>" </a:t>
            </a:r>
            <a:r>
              <a:rPr lang="uk-UA" sz="1600" b="0" i="0" dirty="0">
                <a:solidFill>
                  <a:srgbClr val="1A1C1E"/>
                </a:solidFill>
                <a:effectLst/>
                <a:latin typeface="Google Sans Text"/>
              </a:rPr>
              <a:t>заповнює саме цю нішу.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182160" y="634728"/>
            <a:ext cx="8520600" cy="1648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indent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b="0" i="0" dirty="0">
                <a:solidFill>
                  <a:srgbClr val="1A1C1E"/>
                </a:solidFill>
                <a:effectLst/>
                <a:latin typeface="Google Sans Text"/>
              </a:rPr>
              <a:t>Створити програмний продукт, що вирішує проблему щоденного вибору одягу шляхом автоматизації процесу створення образів. Система повинна аналізувати гардероб користувача, погодні умови та вказану мету, щоб генерувати </a:t>
            </a:r>
            <a:r>
              <a:rPr lang="uk-UA" b="0" i="0" dirty="0" err="1">
                <a:solidFill>
                  <a:srgbClr val="1A1C1E"/>
                </a:solidFill>
                <a:effectLst/>
                <a:latin typeface="Google Sans Text"/>
              </a:rPr>
              <a:t>логічно</a:t>
            </a:r>
            <a:r>
              <a:rPr lang="uk-UA" b="0" i="0" dirty="0">
                <a:solidFill>
                  <a:srgbClr val="1A1C1E"/>
                </a:solidFill>
                <a:effectLst/>
                <a:latin typeface="Google Sans Text"/>
              </a:rPr>
              <a:t> обґрунтовані та стильні рекомендації.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3E1E8-E0BB-E090-E225-92B06FD378BE}"/>
              </a:ext>
            </a:extLst>
          </p:cNvPr>
          <p:cNvSpPr txBox="1"/>
          <p:nvPr/>
        </p:nvSpPr>
        <p:spPr>
          <a:xfrm>
            <a:off x="311700" y="2293620"/>
            <a:ext cx="7285440" cy="1595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uk-UA" sz="1600" b="0" i="0" dirty="0">
                <a:solidFill>
                  <a:srgbClr val="1A1C1E"/>
                </a:solidFill>
                <a:effectLst/>
                <a:latin typeface="Google Sans Text"/>
              </a:rPr>
              <a:t>Повністю функціональний веб-додаток з можливістю реєстрації користувачів.</a:t>
            </a:r>
          </a:p>
          <a:p>
            <a:pPr marL="285750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uk-UA" sz="1600" b="0" i="0" dirty="0">
                <a:solidFill>
                  <a:srgbClr val="1A1C1E"/>
                </a:solidFill>
                <a:effectLst/>
                <a:latin typeface="Google Sans Text"/>
              </a:rPr>
              <a:t>Реалізований інтерфейс для управління цифровим гардеробом (додавання, </a:t>
            </a:r>
            <a:r>
              <a:rPr lang="uk-UA" sz="1600" b="0" i="0" dirty="0" err="1">
                <a:solidFill>
                  <a:srgbClr val="1A1C1E"/>
                </a:solidFill>
                <a:effectLst/>
                <a:latin typeface="Google Sans Text"/>
              </a:rPr>
              <a:t>тегування</a:t>
            </a:r>
            <a:r>
              <a:rPr lang="uk-UA" sz="1600" b="0" i="0" dirty="0">
                <a:solidFill>
                  <a:srgbClr val="1A1C1E"/>
                </a:solidFill>
                <a:effectLst/>
                <a:latin typeface="Google Sans Text"/>
              </a:rPr>
              <a:t>, видалення одягу).</a:t>
            </a:r>
          </a:p>
          <a:p>
            <a:pPr marL="285750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uk-UA" sz="1600" b="0" i="0" dirty="0">
                <a:solidFill>
                  <a:srgbClr val="1A1C1E"/>
                </a:solidFill>
                <a:effectLst/>
                <a:latin typeface="Google Sans Text"/>
              </a:rPr>
              <a:t>Інтерактивний інструмент для візуального конструювання та збереження образів.</a:t>
            </a:r>
          </a:p>
          <a:p>
            <a:pPr marL="285750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uk-UA" sz="1600" b="0" i="0" dirty="0">
                <a:solidFill>
                  <a:srgbClr val="1A1C1E"/>
                </a:solidFill>
                <a:effectLst/>
                <a:latin typeface="Google Sans Text"/>
              </a:rPr>
              <a:t>Інтегрована система </a:t>
            </a:r>
            <a:r>
              <a:rPr lang="en-CA" sz="1600" b="0" i="0" dirty="0">
                <a:solidFill>
                  <a:srgbClr val="1A1C1E"/>
                </a:solidFill>
                <a:effectLst/>
                <a:latin typeface="Economica" panose="020B0604020202020204" charset="0"/>
              </a:rPr>
              <a:t>AI-</a:t>
            </a:r>
            <a:r>
              <a:rPr lang="uk-UA" sz="1600" b="0" i="0" dirty="0">
                <a:solidFill>
                  <a:srgbClr val="1A1C1E"/>
                </a:solidFill>
                <a:effectLst/>
                <a:latin typeface="Google Sans Text"/>
              </a:rPr>
              <a:t>рекомендацій, що працює на основі погодних даних.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150" sz="1600" dirty="0">
              <a:latin typeface="Economica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182160" y="682991"/>
            <a:ext cx="8520600" cy="1693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CA" sz="1600" b="1" i="0" dirty="0">
                <a:solidFill>
                  <a:srgbClr val="1A1C1E"/>
                </a:solidFill>
                <a:effectLst/>
                <a:latin typeface="Economica" panose="020B0604020202020204" charset="0"/>
              </a:rPr>
              <a:t>Frontend:</a:t>
            </a:r>
            <a:r>
              <a:rPr lang="en-CA" sz="1600" b="0" i="0" dirty="0">
                <a:solidFill>
                  <a:srgbClr val="1A1C1E"/>
                </a:solidFill>
                <a:effectLst/>
                <a:latin typeface="Economica" panose="020B0604020202020204" charset="0"/>
              </a:rPr>
              <a:t> React (</a:t>
            </a:r>
            <a:r>
              <a:rPr lang="uk-UA" sz="1600" b="0" i="0" dirty="0">
                <a:solidFill>
                  <a:srgbClr val="1A1C1E"/>
                </a:solidFill>
                <a:effectLst/>
                <a:latin typeface="Google Sans Text"/>
              </a:rPr>
              <a:t>для створення динамічного інтерфейсу), </a:t>
            </a:r>
            <a:r>
              <a:rPr lang="en-CA" sz="1600" b="0" i="0" dirty="0">
                <a:solidFill>
                  <a:srgbClr val="1A1C1E"/>
                </a:solidFill>
                <a:effectLst/>
                <a:latin typeface="Economica" panose="020B0604020202020204" charset="0"/>
              </a:rPr>
              <a:t>Material-UI (</a:t>
            </a:r>
            <a:r>
              <a:rPr lang="uk-UA" sz="1600" b="0" i="0" dirty="0">
                <a:solidFill>
                  <a:srgbClr val="1A1C1E"/>
                </a:solidFill>
                <a:effectLst/>
                <a:latin typeface="Google Sans Text"/>
              </a:rPr>
              <a:t>для візуальних компонентів), </a:t>
            </a:r>
            <a:r>
              <a:rPr lang="en-CA" sz="1600" b="0" i="0" dirty="0">
                <a:solidFill>
                  <a:srgbClr val="1A1C1E"/>
                </a:solidFill>
                <a:effectLst/>
                <a:latin typeface="Economica" panose="020B0604020202020204" charset="0"/>
              </a:rPr>
              <a:t>React Router (</a:t>
            </a:r>
            <a:r>
              <a:rPr lang="uk-UA" sz="1600" b="0" i="0" dirty="0">
                <a:solidFill>
                  <a:srgbClr val="1A1C1E"/>
                </a:solidFill>
                <a:effectLst/>
                <a:latin typeface="Google Sans Text"/>
              </a:rPr>
              <a:t>для навігації).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CA" sz="1600" b="1" i="0" dirty="0">
                <a:solidFill>
                  <a:srgbClr val="1A1C1E"/>
                </a:solidFill>
                <a:effectLst/>
                <a:latin typeface="Economica" panose="020B0604020202020204" charset="0"/>
              </a:rPr>
              <a:t>Backend:</a:t>
            </a:r>
            <a:r>
              <a:rPr lang="en-CA" sz="1600" b="0" i="0" dirty="0">
                <a:solidFill>
                  <a:srgbClr val="1A1C1E"/>
                </a:solidFill>
                <a:effectLst/>
                <a:latin typeface="Economica" panose="020B0604020202020204" charset="0"/>
              </a:rPr>
              <a:t> Node.js </a:t>
            </a:r>
            <a:r>
              <a:rPr lang="uk-UA" sz="1600" b="0" i="0" dirty="0">
                <a:solidFill>
                  <a:srgbClr val="1A1C1E"/>
                </a:solidFill>
                <a:effectLst/>
                <a:latin typeface="Google Sans Text"/>
              </a:rPr>
              <a:t>та фреймворк </a:t>
            </a:r>
            <a:r>
              <a:rPr lang="en-CA" sz="1600" b="0" i="0" dirty="0">
                <a:solidFill>
                  <a:srgbClr val="1A1C1E"/>
                </a:solidFill>
                <a:effectLst/>
                <a:latin typeface="Economica" panose="020B0604020202020204" charset="0"/>
              </a:rPr>
              <a:t>Express.js (</a:t>
            </a:r>
            <a:r>
              <a:rPr lang="uk-UA" sz="1600" b="0" i="0" dirty="0">
                <a:solidFill>
                  <a:srgbClr val="1A1C1E"/>
                </a:solidFill>
                <a:effectLst/>
                <a:latin typeface="Google Sans Text"/>
              </a:rPr>
              <a:t>для створення </a:t>
            </a:r>
            <a:r>
              <a:rPr lang="en-CA" sz="1600" b="0" i="0" dirty="0">
                <a:solidFill>
                  <a:srgbClr val="1A1C1E"/>
                </a:solidFill>
                <a:effectLst/>
                <a:latin typeface="Economica" panose="020B0604020202020204" charset="0"/>
              </a:rPr>
              <a:t>RESTful API).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uk-UA" sz="1600" b="1" i="0" dirty="0">
                <a:solidFill>
                  <a:srgbClr val="1A1C1E"/>
                </a:solidFill>
                <a:effectLst/>
                <a:latin typeface="Google Sans Text"/>
              </a:rPr>
              <a:t>База даних:</a:t>
            </a:r>
            <a:r>
              <a:rPr lang="uk-UA" sz="1600" b="0" i="0" dirty="0">
                <a:solidFill>
                  <a:srgbClr val="1A1C1E"/>
                </a:solidFill>
                <a:effectLst/>
                <a:latin typeface="Google Sans Text"/>
              </a:rPr>
              <a:t> </a:t>
            </a:r>
            <a:r>
              <a:rPr lang="en-CA" sz="1600" b="0" i="0" dirty="0">
                <a:solidFill>
                  <a:srgbClr val="1A1C1E"/>
                </a:solidFill>
                <a:effectLst/>
                <a:latin typeface="Economica" panose="020B0604020202020204" charset="0"/>
              </a:rPr>
              <a:t>PostgreSQL (</a:t>
            </a:r>
            <a:r>
              <a:rPr lang="uk-UA" sz="1600" b="0" i="0" dirty="0">
                <a:solidFill>
                  <a:srgbClr val="1A1C1E"/>
                </a:solidFill>
                <a:effectLst/>
                <a:latin typeface="Google Sans Text"/>
              </a:rPr>
              <a:t>для надійного зберігання структурованих даних).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uk-UA" sz="1600" b="1" i="0" dirty="0">
                <a:solidFill>
                  <a:srgbClr val="1A1C1E"/>
                </a:solidFill>
                <a:effectLst/>
                <a:latin typeface="Google Sans Text"/>
              </a:rPr>
              <a:t>Зовнішні сервіси:</a:t>
            </a:r>
            <a:r>
              <a:rPr lang="uk-UA" sz="1600" b="0" i="0" dirty="0">
                <a:solidFill>
                  <a:srgbClr val="1A1C1E"/>
                </a:solidFill>
                <a:effectLst/>
                <a:latin typeface="Google Sans Text"/>
              </a:rPr>
              <a:t> </a:t>
            </a:r>
            <a:r>
              <a:rPr lang="en-CA" sz="1600" b="0" i="0" dirty="0">
                <a:solidFill>
                  <a:srgbClr val="1A1C1E"/>
                </a:solidFill>
                <a:effectLst/>
                <a:latin typeface="Economica" panose="020B0604020202020204" charset="0"/>
              </a:rPr>
              <a:t>OpenWeatherMap API (</a:t>
            </a:r>
            <a:r>
              <a:rPr lang="uk-UA" sz="1600" b="0" i="0" dirty="0">
                <a:solidFill>
                  <a:srgbClr val="1A1C1E"/>
                </a:solidFill>
                <a:effectLst/>
                <a:latin typeface="Google Sans Text"/>
              </a:rPr>
              <a:t>для даних про погоду), </a:t>
            </a:r>
            <a:r>
              <a:rPr lang="en-CA" sz="1600" b="0" i="0" dirty="0">
                <a:solidFill>
                  <a:srgbClr val="1A1C1E"/>
                </a:solidFill>
                <a:effectLst/>
                <a:latin typeface="Economica" panose="020B0604020202020204" charset="0"/>
              </a:rPr>
              <a:t>Google Gemini API (</a:t>
            </a:r>
            <a:r>
              <a:rPr lang="uk-UA" sz="1600" b="0" i="0" dirty="0">
                <a:solidFill>
                  <a:srgbClr val="1A1C1E"/>
                </a:solidFill>
                <a:effectLst/>
                <a:latin typeface="Google Sans Text"/>
              </a:rPr>
              <a:t>для генерації </a:t>
            </a:r>
            <a:r>
              <a:rPr lang="en-CA" sz="1600" b="0" i="0" dirty="0">
                <a:solidFill>
                  <a:srgbClr val="1A1C1E"/>
                </a:solidFill>
                <a:effectLst/>
                <a:latin typeface="Economica" panose="020B0604020202020204" charset="0"/>
              </a:rPr>
              <a:t>AI-</a:t>
            </a:r>
            <a:r>
              <a:rPr lang="uk-UA" sz="1600" b="0" i="0" dirty="0">
                <a:solidFill>
                  <a:srgbClr val="1A1C1E"/>
                </a:solidFill>
                <a:effectLst/>
                <a:latin typeface="Google Sans Text"/>
              </a:rPr>
              <a:t>рекомендацій).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uk-UA" sz="1600" b="1" i="0" dirty="0">
                <a:solidFill>
                  <a:srgbClr val="1A1C1E"/>
                </a:solidFill>
                <a:effectLst/>
                <a:latin typeface="Google Sans Text"/>
              </a:rPr>
              <a:t>Середовище розробки:</a:t>
            </a:r>
            <a:r>
              <a:rPr lang="uk-UA" sz="1600" b="0" i="0" dirty="0">
                <a:solidFill>
                  <a:srgbClr val="1A1C1E"/>
                </a:solidFill>
                <a:effectLst/>
                <a:latin typeface="Google Sans Text"/>
              </a:rPr>
              <a:t> </a:t>
            </a:r>
            <a:r>
              <a:rPr lang="en-CA" sz="1600" b="0" i="0" dirty="0">
                <a:solidFill>
                  <a:srgbClr val="1A1C1E"/>
                </a:solidFill>
                <a:effectLst/>
                <a:latin typeface="Economica" panose="020B0604020202020204" charset="0"/>
              </a:rPr>
              <a:t>Visual Studio Code, Git Bash.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pic>
        <p:nvPicPr>
          <p:cNvPr id="2050" name="Picture 2" descr="Hire Node.js Developers, Nodejs Development Company - Curotec">
            <a:extLst>
              <a:ext uri="{FF2B5EF4-FFF2-40B4-BE49-F238E27FC236}">
                <a16:creationId xmlns:a16="http://schemas.microsoft.com/office/drawing/2014/main" id="{797B5B79-1661-23D5-CD9E-215E31D3A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40" y="2358742"/>
            <a:ext cx="3966569" cy="1062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Hub - juansedev/react: 🧙 In this repository I will share my react  projects, some concepts around react and my experience with this library. 🚀">
            <a:extLst>
              <a:ext uri="{FF2B5EF4-FFF2-40B4-BE49-F238E27FC236}">
                <a16:creationId xmlns:a16="http://schemas.microsoft.com/office/drawing/2014/main" id="{1E67F500-6F57-5D4A-4207-5362B478D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310" y="3514839"/>
            <a:ext cx="2507969" cy="138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ostgreSQL vs. SQL Server: Which Is Better For You? | Airbyte">
            <a:extLst>
              <a:ext uri="{FF2B5EF4-FFF2-40B4-BE49-F238E27FC236}">
                <a16:creationId xmlns:a16="http://schemas.microsoft.com/office/drawing/2014/main" id="{537EC185-27CD-E490-02B9-6EEB1A79A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651" y="2483168"/>
            <a:ext cx="1968553" cy="197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emini vector logo (svg, eps) free download - Brandlogos.net">
            <a:extLst>
              <a:ext uri="{FF2B5EF4-FFF2-40B4-BE49-F238E27FC236}">
                <a16:creationId xmlns:a16="http://schemas.microsoft.com/office/drawing/2014/main" id="{70656804-FE62-A350-C110-52DB62ACD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820" y="2604678"/>
            <a:ext cx="1855831" cy="185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DEBB395-AA4B-D8B2-FC71-CDE9D7CE5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110" y="1074669"/>
            <a:ext cx="4641024" cy="39316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99BE6C-D1E1-8A55-42B7-BF49AC16D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784" y="1215390"/>
            <a:ext cx="6345117" cy="32270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3551BE-84E1-3BE0-6937-D0B8CA0EA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904" y="672197"/>
            <a:ext cx="4405796" cy="42690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81708" y="749034"/>
            <a:ext cx="5372820" cy="3857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CA" sz="1100" dirty="0">
                <a:latin typeface="+mj-lt"/>
                <a:cs typeface="Courier New" panose="02070309020205020404" pitchFamily="49" charset="0"/>
              </a:rPr>
              <a:t>// backend/</a:t>
            </a:r>
            <a:r>
              <a:rPr lang="en-CA" sz="1100" dirty="0" err="1">
                <a:latin typeface="+mj-lt"/>
                <a:cs typeface="Courier New" panose="02070309020205020404" pitchFamily="49" charset="0"/>
              </a:rPr>
              <a:t>src</a:t>
            </a:r>
            <a:r>
              <a:rPr lang="en-CA" sz="1100" dirty="0">
                <a:latin typeface="+mj-lt"/>
                <a:cs typeface="Courier New" panose="02070309020205020404" pitchFamily="49" charset="0"/>
              </a:rPr>
              <a:t>/controllers/clothingController.js </a:t>
            </a:r>
          </a:p>
          <a:p>
            <a:pPr>
              <a:buNone/>
            </a:pPr>
            <a:r>
              <a:rPr lang="en-CA" sz="1100" dirty="0">
                <a:latin typeface="+mj-lt"/>
                <a:cs typeface="Courier New" panose="02070309020205020404" pitchFamily="49" charset="0"/>
              </a:rPr>
              <a:t>import pool from '../database/db.js'; </a:t>
            </a:r>
          </a:p>
          <a:p>
            <a:pPr>
              <a:buNone/>
            </a:pPr>
            <a:r>
              <a:rPr lang="en-CA" sz="1100" dirty="0">
                <a:latin typeface="+mj-lt"/>
                <a:cs typeface="Courier New" panose="02070309020205020404" pitchFamily="49" charset="0"/>
              </a:rPr>
              <a:t>// </a:t>
            </a:r>
            <a:r>
              <a:rPr lang="uk-UA" sz="1100" dirty="0">
                <a:latin typeface="+mj-lt"/>
                <a:cs typeface="Courier New" panose="02070309020205020404" pitchFamily="49" charset="0"/>
              </a:rPr>
              <a:t>Функція для додавання нового предмету одягу </a:t>
            </a:r>
          </a:p>
          <a:p>
            <a:pPr>
              <a:buNone/>
            </a:pPr>
            <a:r>
              <a:rPr lang="en-CA" sz="1100" dirty="0">
                <a:latin typeface="+mj-lt"/>
                <a:cs typeface="Courier New" panose="02070309020205020404" pitchFamily="49" charset="0"/>
              </a:rPr>
              <a:t>export const </a:t>
            </a:r>
            <a:r>
              <a:rPr lang="en-CA" sz="1100" dirty="0" err="1">
                <a:latin typeface="+mj-lt"/>
                <a:cs typeface="Courier New" panose="02070309020205020404" pitchFamily="49" charset="0"/>
              </a:rPr>
              <a:t>addClothingItem</a:t>
            </a:r>
            <a:r>
              <a:rPr lang="en-CA" sz="1100" dirty="0">
                <a:latin typeface="+mj-lt"/>
                <a:cs typeface="Courier New" panose="02070309020205020404" pitchFamily="49" charset="0"/>
              </a:rPr>
              <a:t> = async (req, res) =&gt; { </a:t>
            </a:r>
          </a:p>
          <a:p>
            <a:pPr>
              <a:buNone/>
            </a:pPr>
            <a:r>
              <a:rPr lang="en-CA" sz="1100" dirty="0">
                <a:latin typeface="+mj-lt"/>
                <a:cs typeface="Courier New" panose="02070309020205020404" pitchFamily="49" charset="0"/>
              </a:rPr>
              <a:t>// </a:t>
            </a:r>
            <a:r>
              <a:rPr lang="uk-UA" sz="1100" dirty="0">
                <a:latin typeface="+mj-lt"/>
                <a:cs typeface="Courier New" panose="02070309020205020404" pitchFamily="49" charset="0"/>
              </a:rPr>
              <a:t>Отримуємо дані з тіла запиту </a:t>
            </a:r>
          </a:p>
          <a:p>
            <a:pPr>
              <a:buNone/>
            </a:pPr>
            <a:r>
              <a:rPr lang="en-CA" sz="1100" dirty="0">
                <a:latin typeface="+mj-lt"/>
                <a:cs typeface="Courier New" panose="02070309020205020404" pitchFamily="49" charset="0"/>
              </a:rPr>
              <a:t>const { </a:t>
            </a:r>
          </a:p>
          <a:p>
            <a:pPr>
              <a:buNone/>
            </a:pPr>
            <a:r>
              <a:rPr lang="en-CA" sz="1100" dirty="0" err="1">
                <a:latin typeface="+mj-lt"/>
                <a:cs typeface="Courier New" panose="02070309020205020404" pitchFamily="49" charset="0"/>
              </a:rPr>
              <a:t>user_id</a:t>
            </a:r>
            <a:r>
              <a:rPr lang="en-CA" sz="1100" dirty="0">
                <a:latin typeface="+mj-lt"/>
                <a:cs typeface="Courier New" panose="02070309020205020404" pitchFamily="49" charset="0"/>
              </a:rPr>
              <a:t>, name, </a:t>
            </a:r>
            <a:r>
              <a:rPr lang="en-CA" sz="1100" dirty="0" err="1">
                <a:latin typeface="+mj-lt"/>
                <a:cs typeface="Courier New" panose="02070309020205020404" pitchFamily="49" charset="0"/>
              </a:rPr>
              <a:t>image_url</a:t>
            </a:r>
            <a:r>
              <a:rPr lang="en-CA" sz="1100" dirty="0">
                <a:latin typeface="+mj-lt"/>
                <a:cs typeface="Courier New" panose="02070309020205020404" pitchFamily="49" charset="0"/>
              </a:rPr>
              <a:t>, category </a:t>
            </a:r>
          </a:p>
          <a:p>
            <a:pPr>
              <a:buNone/>
            </a:pPr>
            <a:r>
              <a:rPr lang="en-CA" sz="1100" dirty="0">
                <a:latin typeface="+mj-lt"/>
                <a:cs typeface="Courier New" panose="02070309020205020404" pitchFamily="49" charset="0"/>
              </a:rPr>
              <a:t>} = </a:t>
            </a:r>
            <a:r>
              <a:rPr lang="en-CA" sz="1100" dirty="0" err="1">
                <a:latin typeface="+mj-lt"/>
                <a:cs typeface="Courier New" panose="02070309020205020404" pitchFamily="49" charset="0"/>
              </a:rPr>
              <a:t>req.body</a:t>
            </a:r>
            <a:r>
              <a:rPr lang="en-CA" sz="1100" dirty="0">
                <a:latin typeface="+mj-lt"/>
                <a:cs typeface="Courier New" panose="02070309020205020404" pitchFamily="49" charset="0"/>
              </a:rPr>
              <a:t>; </a:t>
            </a:r>
          </a:p>
          <a:p>
            <a:pPr>
              <a:buNone/>
            </a:pPr>
            <a:r>
              <a:rPr lang="en-CA" sz="1100" dirty="0">
                <a:latin typeface="+mj-lt"/>
                <a:cs typeface="Courier New" panose="02070309020205020404" pitchFamily="49" charset="0"/>
              </a:rPr>
              <a:t>// </a:t>
            </a:r>
            <a:r>
              <a:rPr lang="uk-UA" sz="1100" dirty="0" err="1">
                <a:latin typeface="+mj-lt"/>
                <a:cs typeface="Courier New" panose="02070309020205020404" pitchFamily="49" charset="0"/>
              </a:rPr>
              <a:t>Валідація</a:t>
            </a:r>
            <a:r>
              <a:rPr lang="uk-UA" sz="1100" dirty="0">
                <a:latin typeface="+mj-lt"/>
                <a:cs typeface="Courier New" panose="02070309020205020404" pitchFamily="49" charset="0"/>
              </a:rPr>
              <a:t> вхідних даних </a:t>
            </a:r>
          </a:p>
          <a:p>
            <a:pPr>
              <a:buNone/>
            </a:pPr>
            <a:r>
              <a:rPr lang="en-CA" sz="1100" dirty="0">
                <a:latin typeface="+mj-lt"/>
                <a:cs typeface="Courier New" panose="02070309020205020404" pitchFamily="49" charset="0"/>
              </a:rPr>
              <a:t>if ( !</a:t>
            </a:r>
            <a:r>
              <a:rPr lang="en-CA" sz="1100" dirty="0" err="1">
                <a:latin typeface="+mj-lt"/>
                <a:cs typeface="Courier New" panose="02070309020205020404" pitchFamily="49" charset="0"/>
              </a:rPr>
              <a:t>user_id</a:t>
            </a:r>
            <a:r>
              <a:rPr lang="en-CA" sz="1100" dirty="0">
                <a:latin typeface="+mj-lt"/>
                <a:cs typeface="Courier New" panose="02070309020205020404" pitchFamily="49" charset="0"/>
              </a:rPr>
              <a:t> || !name || !</a:t>
            </a:r>
            <a:r>
              <a:rPr lang="en-CA" sz="1100" dirty="0" err="1">
                <a:latin typeface="+mj-lt"/>
                <a:cs typeface="Courier New" panose="02070309020205020404" pitchFamily="49" charset="0"/>
              </a:rPr>
              <a:t>image_url</a:t>
            </a:r>
            <a:r>
              <a:rPr lang="en-CA" sz="1100" dirty="0">
                <a:latin typeface="+mj-lt"/>
                <a:cs typeface="Courier New" panose="02070309020205020404" pitchFamily="49" charset="0"/>
              </a:rPr>
              <a:t> || !category ) { </a:t>
            </a:r>
          </a:p>
          <a:p>
            <a:pPr>
              <a:buNone/>
            </a:pPr>
            <a:r>
              <a:rPr lang="en-CA" sz="1100" dirty="0">
                <a:latin typeface="+mj-lt"/>
                <a:cs typeface="Courier New" panose="02070309020205020404" pitchFamily="49" charset="0"/>
              </a:rPr>
              <a:t>return </a:t>
            </a:r>
            <a:r>
              <a:rPr lang="en-CA" sz="1100" dirty="0" err="1">
                <a:latin typeface="+mj-lt"/>
                <a:cs typeface="Courier New" panose="02070309020205020404" pitchFamily="49" charset="0"/>
              </a:rPr>
              <a:t>res.status</a:t>
            </a:r>
            <a:r>
              <a:rPr lang="en-CA" sz="1100" dirty="0">
                <a:latin typeface="+mj-lt"/>
                <a:cs typeface="Courier New" panose="02070309020205020404" pitchFamily="49" charset="0"/>
              </a:rPr>
              <a:t>(400).</a:t>
            </a:r>
            <a:r>
              <a:rPr lang="en-CA" sz="1100" dirty="0" err="1">
                <a:latin typeface="+mj-lt"/>
                <a:cs typeface="Courier New" panose="02070309020205020404" pitchFamily="49" charset="0"/>
              </a:rPr>
              <a:t>json</a:t>
            </a:r>
            <a:r>
              <a:rPr lang="en-CA" sz="1100" dirty="0">
                <a:latin typeface="+mj-lt"/>
                <a:cs typeface="Courier New" panose="02070309020205020404" pitchFamily="49" charset="0"/>
              </a:rPr>
              <a:t>({ </a:t>
            </a:r>
          </a:p>
          <a:p>
            <a:pPr>
              <a:buNone/>
            </a:pPr>
            <a:r>
              <a:rPr lang="en-CA" sz="1100" dirty="0">
                <a:latin typeface="+mj-lt"/>
                <a:cs typeface="Courier New" panose="02070309020205020404" pitchFamily="49" charset="0"/>
              </a:rPr>
              <a:t>message: '</a:t>
            </a:r>
            <a:r>
              <a:rPr lang="uk-UA" sz="1100" dirty="0">
                <a:latin typeface="+mj-lt"/>
                <a:cs typeface="Courier New" panose="02070309020205020404" pitchFamily="49" charset="0"/>
              </a:rPr>
              <a:t>Необхідно вказати всі поля: </a:t>
            </a:r>
            <a:r>
              <a:rPr lang="en-CA" sz="1100" dirty="0" err="1">
                <a:latin typeface="+mj-lt"/>
                <a:cs typeface="Courier New" panose="02070309020205020404" pitchFamily="49" charset="0"/>
              </a:rPr>
              <a:t>user_id</a:t>
            </a:r>
            <a:r>
              <a:rPr lang="en-CA" sz="1100" dirty="0">
                <a:latin typeface="+mj-lt"/>
                <a:cs typeface="Courier New" panose="02070309020205020404" pitchFamily="49" charset="0"/>
              </a:rPr>
              <a:t>, name, </a:t>
            </a:r>
            <a:r>
              <a:rPr lang="en-CA" sz="1100" dirty="0" err="1">
                <a:latin typeface="+mj-lt"/>
                <a:cs typeface="Courier New" panose="02070309020205020404" pitchFamily="49" charset="0"/>
              </a:rPr>
              <a:t>image_url</a:t>
            </a:r>
            <a:r>
              <a:rPr lang="en-CA" sz="1100" dirty="0">
                <a:latin typeface="+mj-lt"/>
                <a:cs typeface="Courier New" panose="02070309020205020404" pitchFamily="49" charset="0"/>
              </a:rPr>
              <a:t>, category.' </a:t>
            </a:r>
          </a:p>
          <a:p>
            <a:pPr>
              <a:buNone/>
            </a:pPr>
            <a:r>
              <a:rPr lang="en-CA" sz="1100" dirty="0">
                <a:latin typeface="+mj-lt"/>
                <a:cs typeface="Courier New" panose="02070309020205020404" pitchFamily="49" charset="0"/>
              </a:rPr>
              <a:t>}); </a:t>
            </a:r>
          </a:p>
          <a:p>
            <a:pPr>
              <a:buNone/>
            </a:pPr>
            <a:r>
              <a:rPr lang="en-CA" sz="1100" dirty="0">
                <a:latin typeface="+mj-lt"/>
                <a:cs typeface="Courier New" panose="02070309020205020404" pitchFamily="49" charset="0"/>
              </a:rPr>
              <a:t>} </a:t>
            </a: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012FD-F772-459F-1BA4-E3D8649203E9}"/>
              </a:ext>
            </a:extLst>
          </p:cNvPr>
          <p:cNvSpPr txBox="1"/>
          <p:nvPr/>
        </p:nvSpPr>
        <p:spPr>
          <a:xfrm>
            <a:off x="5036124" y="537151"/>
            <a:ext cx="4572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CA" sz="1100" dirty="0">
                <a:latin typeface="+mj-lt"/>
                <a:cs typeface="Courier New" panose="02070309020205020404" pitchFamily="49" charset="0"/>
              </a:rPr>
              <a:t>try { </a:t>
            </a:r>
          </a:p>
          <a:p>
            <a:pPr>
              <a:buNone/>
            </a:pPr>
            <a:r>
              <a:rPr lang="en-CA" sz="1100" dirty="0">
                <a:latin typeface="+mj-lt"/>
                <a:cs typeface="Courier New" panose="02070309020205020404" pitchFamily="49" charset="0"/>
              </a:rPr>
              <a:t>// </a:t>
            </a:r>
            <a:r>
              <a:rPr lang="uk-UA" sz="1100" dirty="0">
                <a:latin typeface="+mj-lt"/>
                <a:cs typeface="Courier New" panose="02070309020205020404" pitchFamily="49" charset="0"/>
              </a:rPr>
              <a:t>Виконуємо </a:t>
            </a:r>
            <a:r>
              <a:rPr lang="en-CA" sz="1100" dirty="0">
                <a:latin typeface="+mj-lt"/>
                <a:cs typeface="Courier New" panose="02070309020205020404" pitchFamily="49" charset="0"/>
              </a:rPr>
              <a:t>SQL-</a:t>
            </a:r>
            <a:r>
              <a:rPr lang="uk-UA" sz="1100" dirty="0">
                <a:latin typeface="+mj-lt"/>
                <a:cs typeface="Courier New" panose="02070309020205020404" pitchFamily="49" charset="0"/>
              </a:rPr>
              <a:t>запит для вставки нового запису</a:t>
            </a:r>
            <a:endParaRPr lang="en-CA" sz="1100" dirty="0">
              <a:latin typeface="+mj-lt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uk-UA" sz="1100" dirty="0">
                <a:latin typeface="+mj-lt"/>
                <a:cs typeface="Courier New" panose="02070309020205020404" pitchFamily="49" charset="0"/>
              </a:rPr>
              <a:t>в таблицю </a:t>
            </a:r>
            <a:r>
              <a:rPr lang="en-CA" sz="1100" dirty="0" err="1">
                <a:latin typeface="+mj-lt"/>
                <a:cs typeface="Courier New" panose="02070309020205020404" pitchFamily="49" charset="0"/>
              </a:rPr>
              <a:t>clothing_items</a:t>
            </a:r>
            <a:r>
              <a:rPr lang="en-CA" sz="1100" dirty="0">
                <a:latin typeface="+mj-lt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CA" sz="1100" dirty="0">
                <a:latin typeface="+mj-lt"/>
                <a:cs typeface="Courier New" panose="02070309020205020404" pitchFamily="49" charset="0"/>
              </a:rPr>
              <a:t>const </a:t>
            </a:r>
            <a:r>
              <a:rPr lang="en-CA" sz="1100" dirty="0" err="1">
                <a:latin typeface="+mj-lt"/>
                <a:cs typeface="Courier New" panose="02070309020205020404" pitchFamily="49" charset="0"/>
              </a:rPr>
              <a:t>newClothingItem</a:t>
            </a:r>
            <a:r>
              <a:rPr lang="en-CA" sz="1100" dirty="0">
                <a:latin typeface="+mj-lt"/>
                <a:cs typeface="Courier New" panose="02070309020205020404" pitchFamily="49" charset="0"/>
              </a:rPr>
              <a:t> = await </a:t>
            </a:r>
            <a:r>
              <a:rPr lang="en-CA" sz="1100" dirty="0" err="1">
                <a:latin typeface="+mj-lt"/>
                <a:cs typeface="Courier New" panose="02070309020205020404" pitchFamily="49" charset="0"/>
              </a:rPr>
              <a:t>pool.query</a:t>
            </a:r>
            <a:r>
              <a:rPr lang="en-CA" sz="1100" dirty="0">
                <a:latin typeface="+mj-lt"/>
                <a:cs typeface="Courier New" panose="02070309020205020404" pitchFamily="49" charset="0"/>
              </a:rPr>
              <a:t>( `INSERT INTO </a:t>
            </a:r>
            <a:r>
              <a:rPr lang="en-CA" sz="1100" dirty="0" err="1">
                <a:latin typeface="+mj-lt"/>
                <a:cs typeface="Courier New" panose="02070309020205020404" pitchFamily="49" charset="0"/>
              </a:rPr>
              <a:t>clothing_items</a:t>
            </a:r>
            <a:r>
              <a:rPr lang="en-CA" sz="1100" dirty="0">
                <a:latin typeface="+mj-lt"/>
                <a:cs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CA" sz="1100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CA" sz="1100" dirty="0" err="1">
                <a:latin typeface="+mj-lt"/>
                <a:cs typeface="Courier New" panose="02070309020205020404" pitchFamily="49" charset="0"/>
              </a:rPr>
              <a:t>user_id</a:t>
            </a:r>
            <a:r>
              <a:rPr lang="en-CA" sz="1100" dirty="0">
                <a:latin typeface="+mj-lt"/>
                <a:cs typeface="Courier New" panose="02070309020205020404" pitchFamily="49" charset="0"/>
              </a:rPr>
              <a:t>, name, </a:t>
            </a:r>
            <a:r>
              <a:rPr lang="en-CA" sz="1100" dirty="0" err="1">
                <a:latin typeface="+mj-lt"/>
                <a:cs typeface="Courier New" panose="02070309020205020404" pitchFamily="49" charset="0"/>
              </a:rPr>
              <a:t>image_url</a:t>
            </a:r>
            <a:r>
              <a:rPr lang="en-CA" sz="1100" dirty="0">
                <a:latin typeface="+mj-lt"/>
                <a:cs typeface="Courier New" panose="02070309020205020404" pitchFamily="49" charset="0"/>
              </a:rPr>
              <a:t>, category) </a:t>
            </a:r>
          </a:p>
          <a:p>
            <a:pPr>
              <a:buNone/>
            </a:pPr>
            <a:r>
              <a:rPr lang="en-CA" sz="1100" dirty="0">
                <a:latin typeface="+mj-lt"/>
                <a:cs typeface="Courier New" panose="02070309020205020404" pitchFamily="49" charset="0"/>
              </a:rPr>
              <a:t>VALUES ($1, $2, $3, $4) </a:t>
            </a:r>
          </a:p>
          <a:p>
            <a:pPr>
              <a:buNone/>
            </a:pPr>
            <a:r>
              <a:rPr lang="en-CA" sz="1100" dirty="0">
                <a:latin typeface="+mj-lt"/>
                <a:cs typeface="Courier New" panose="02070309020205020404" pitchFamily="49" charset="0"/>
              </a:rPr>
              <a:t>RETURNING *;`, </a:t>
            </a:r>
          </a:p>
          <a:p>
            <a:pPr>
              <a:buNone/>
            </a:pPr>
            <a:r>
              <a:rPr lang="en-CA" sz="1100" dirty="0">
                <a:latin typeface="+mj-lt"/>
                <a:cs typeface="Courier New" panose="02070309020205020404" pitchFamily="49" charset="0"/>
              </a:rPr>
              <a:t>[ </a:t>
            </a:r>
            <a:r>
              <a:rPr lang="en-CA" sz="1100" dirty="0" err="1">
                <a:latin typeface="+mj-lt"/>
                <a:cs typeface="Courier New" panose="02070309020205020404" pitchFamily="49" charset="0"/>
              </a:rPr>
              <a:t>user_id</a:t>
            </a:r>
            <a:r>
              <a:rPr lang="en-CA" sz="1100" dirty="0">
                <a:latin typeface="+mj-lt"/>
                <a:cs typeface="Courier New" panose="02070309020205020404" pitchFamily="49" charset="0"/>
              </a:rPr>
              <a:t>, name, </a:t>
            </a:r>
            <a:r>
              <a:rPr lang="en-CA" sz="1100" dirty="0" err="1">
                <a:latin typeface="+mj-lt"/>
                <a:cs typeface="Courier New" panose="02070309020205020404" pitchFamily="49" charset="0"/>
              </a:rPr>
              <a:t>image_url</a:t>
            </a:r>
            <a:r>
              <a:rPr lang="en-CA" sz="1100" dirty="0">
                <a:latin typeface="+mj-lt"/>
                <a:cs typeface="Courier New" panose="02070309020205020404" pitchFamily="49" charset="0"/>
              </a:rPr>
              <a:t>, category]); </a:t>
            </a:r>
          </a:p>
          <a:p>
            <a:pPr>
              <a:buNone/>
            </a:pPr>
            <a:r>
              <a:rPr lang="en-CA" sz="1100" dirty="0">
                <a:latin typeface="+mj-lt"/>
                <a:cs typeface="Courier New" panose="02070309020205020404" pitchFamily="49" charset="0"/>
              </a:rPr>
              <a:t>// </a:t>
            </a:r>
            <a:r>
              <a:rPr lang="uk-UA" sz="1100" dirty="0">
                <a:latin typeface="+mj-lt"/>
                <a:cs typeface="Courier New" panose="02070309020205020404" pitchFamily="49" charset="0"/>
              </a:rPr>
              <a:t>Повертаємо створений об'єкт у відповіді зі статусом 201 (</a:t>
            </a:r>
            <a:r>
              <a:rPr lang="en-CA" sz="1100" dirty="0">
                <a:latin typeface="+mj-lt"/>
                <a:cs typeface="Courier New" panose="02070309020205020404" pitchFamily="49" charset="0"/>
              </a:rPr>
              <a:t>Created) </a:t>
            </a:r>
          </a:p>
          <a:p>
            <a:pPr>
              <a:buNone/>
            </a:pPr>
            <a:r>
              <a:rPr lang="en-CA" sz="1100" dirty="0" err="1">
                <a:latin typeface="+mj-lt"/>
                <a:cs typeface="Courier New" panose="02070309020205020404" pitchFamily="49" charset="0"/>
              </a:rPr>
              <a:t>res.status</a:t>
            </a:r>
            <a:r>
              <a:rPr lang="en-CA" sz="1100" dirty="0">
                <a:latin typeface="+mj-lt"/>
                <a:cs typeface="Courier New" panose="02070309020205020404" pitchFamily="49" charset="0"/>
              </a:rPr>
              <a:t>(201).</a:t>
            </a:r>
            <a:r>
              <a:rPr lang="en-CA" sz="1100" dirty="0" err="1">
                <a:latin typeface="+mj-lt"/>
                <a:cs typeface="Courier New" panose="02070309020205020404" pitchFamily="49" charset="0"/>
              </a:rPr>
              <a:t>json</a:t>
            </a:r>
            <a:r>
              <a:rPr lang="en-CA" sz="1100" dirty="0">
                <a:latin typeface="+mj-lt"/>
                <a:cs typeface="Courier New" panose="02070309020205020404" pitchFamily="49" charset="0"/>
              </a:rPr>
              <a:t>(</a:t>
            </a:r>
            <a:r>
              <a:rPr lang="en-CA" sz="1100" dirty="0" err="1">
                <a:latin typeface="+mj-lt"/>
                <a:cs typeface="Courier New" panose="02070309020205020404" pitchFamily="49" charset="0"/>
              </a:rPr>
              <a:t>newClothingItem.rows</a:t>
            </a:r>
            <a:r>
              <a:rPr lang="en-CA" sz="1100" dirty="0">
                <a:latin typeface="+mj-lt"/>
                <a:cs typeface="Courier New" panose="02070309020205020404" pitchFamily="49" charset="0"/>
              </a:rPr>
              <a:t>[0]); </a:t>
            </a:r>
          </a:p>
          <a:p>
            <a:pPr>
              <a:buNone/>
            </a:pPr>
            <a:r>
              <a:rPr lang="en-CA" sz="1100" dirty="0">
                <a:latin typeface="+mj-lt"/>
                <a:cs typeface="Courier New" panose="02070309020205020404" pitchFamily="49" charset="0"/>
              </a:rPr>
              <a:t>} catch (error) { </a:t>
            </a:r>
          </a:p>
          <a:p>
            <a:pPr>
              <a:buNone/>
            </a:pPr>
            <a:r>
              <a:rPr lang="en-CA" sz="1100" dirty="0">
                <a:latin typeface="+mj-lt"/>
                <a:cs typeface="Courier New" panose="02070309020205020404" pitchFamily="49" charset="0"/>
              </a:rPr>
              <a:t>// </a:t>
            </a:r>
            <a:r>
              <a:rPr lang="uk-UA" sz="1100" dirty="0">
                <a:latin typeface="+mj-lt"/>
                <a:cs typeface="Courier New" panose="02070309020205020404" pitchFamily="49" charset="0"/>
              </a:rPr>
              <a:t>Обробка можливих помилок бази даних </a:t>
            </a:r>
          </a:p>
          <a:p>
            <a:pPr>
              <a:buNone/>
            </a:pPr>
            <a:r>
              <a:rPr lang="en-CA" sz="1100" dirty="0" err="1">
                <a:latin typeface="+mj-lt"/>
                <a:cs typeface="Courier New" panose="02070309020205020404" pitchFamily="49" charset="0"/>
              </a:rPr>
              <a:t>console.error</a:t>
            </a:r>
            <a:r>
              <a:rPr lang="en-CA" sz="1100" dirty="0">
                <a:latin typeface="+mj-lt"/>
                <a:cs typeface="Courier New" panose="02070309020205020404" pitchFamily="49" charset="0"/>
              </a:rPr>
              <a:t>('</a:t>
            </a:r>
            <a:r>
              <a:rPr lang="uk-UA" sz="1100" dirty="0">
                <a:latin typeface="+mj-lt"/>
                <a:cs typeface="Courier New" panose="02070309020205020404" pitchFamily="49" charset="0"/>
              </a:rPr>
              <a:t>Помилка при додаванні одягу:', </a:t>
            </a:r>
            <a:r>
              <a:rPr lang="en-CA" sz="1100" dirty="0">
                <a:latin typeface="+mj-lt"/>
                <a:cs typeface="Courier New" panose="02070309020205020404" pitchFamily="49" charset="0"/>
              </a:rPr>
              <a:t>error); </a:t>
            </a:r>
          </a:p>
          <a:p>
            <a:pPr>
              <a:buNone/>
            </a:pPr>
            <a:r>
              <a:rPr lang="en-CA" sz="1100" dirty="0" err="1">
                <a:latin typeface="+mj-lt"/>
                <a:cs typeface="Courier New" panose="02070309020205020404" pitchFamily="49" charset="0"/>
              </a:rPr>
              <a:t>res.status</a:t>
            </a:r>
            <a:r>
              <a:rPr lang="en-CA" sz="1100" dirty="0">
                <a:latin typeface="+mj-lt"/>
                <a:cs typeface="Courier New" panose="02070309020205020404" pitchFamily="49" charset="0"/>
              </a:rPr>
              <a:t>(500).</a:t>
            </a:r>
            <a:r>
              <a:rPr lang="en-CA" sz="1100" dirty="0" err="1">
                <a:latin typeface="+mj-lt"/>
                <a:cs typeface="Courier New" panose="02070309020205020404" pitchFamily="49" charset="0"/>
              </a:rPr>
              <a:t>json</a:t>
            </a:r>
            <a:r>
              <a:rPr lang="en-CA" sz="1100" dirty="0">
                <a:latin typeface="+mj-lt"/>
                <a:cs typeface="Courier New" panose="02070309020205020404" pitchFamily="49" charset="0"/>
              </a:rPr>
              <a:t>({ </a:t>
            </a:r>
          </a:p>
          <a:p>
            <a:pPr>
              <a:buNone/>
            </a:pPr>
            <a:r>
              <a:rPr lang="en-CA" sz="1100" dirty="0">
                <a:latin typeface="+mj-lt"/>
                <a:cs typeface="Courier New" panose="02070309020205020404" pitchFamily="49" charset="0"/>
              </a:rPr>
              <a:t>message: '</a:t>
            </a:r>
            <a:r>
              <a:rPr lang="uk-UA" sz="1100" dirty="0">
                <a:latin typeface="+mj-lt"/>
                <a:cs typeface="Courier New" panose="02070309020205020404" pitchFamily="49" charset="0"/>
              </a:rPr>
              <a:t>Помилка сервера при додаванні предмету одягу.' </a:t>
            </a:r>
          </a:p>
          <a:p>
            <a:pPr>
              <a:buNone/>
            </a:pPr>
            <a:r>
              <a:rPr lang="uk-UA" sz="1100" dirty="0">
                <a:latin typeface="+mj-lt"/>
                <a:cs typeface="Courier New" panose="02070309020205020404" pitchFamily="49" charset="0"/>
              </a:rPr>
              <a:t>}); }};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Шаблон_презентації_до_ККП_бакалавра_2025 (4)</Template>
  <TotalTime>206</TotalTime>
  <Words>863</Words>
  <Application>Microsoft Office PowerPoint</Application>
  <PresentationFormat>Экран (16:9)</PresentationFormat>
  <Paragraphs>103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Open Sans</vt:lpstr>
      <vt:lpstr>Google Sans Text</vt:lpstr>
      <vt:lpstr>Arial</vt:lpstr>
      <vt:lpstr>Economica</vt:lpstr>
      <vt:lpstr>Шаблон презентації кваліфікаційної роботи магістрів</vt:lpstr>
      <vt:lpstr>Веб-додаток для управління особистим гардеробом та     створення образів “SmartStyle”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Приклад реалізації</vt:lpstr>
      <vt:lpstr>Інтерфейс користувача </vt:lpstr>
      <vt:lpstr>Інтерфейс користувача </vt:lpstr>
      <vt:lpstr>Тестування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Артем Філатов</dc:creator>
  <cp:lastModifiedBy>Артем Філатов</cp:lastModifiedBy>
  <cp:revision>2</cp:revision>
  <dcterms:created xsi:type="dcterms:W3CDTF">2025-06-20T08:15:24Z</dcterms:created>
  <dcterms:modified xsi:type="dcterms:W3CDTF">2025-06-20T11:41:26Z</dcterms:modified>
</cp:coreProperties>
</file>