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0" r:id="rId10"/>
    <p:sldId id="264" r:id="rId11"/>
    <p:sldId id="265" r:id="rId12"/>
    <p:sldId id="272" r:id="rId13"/>
    <p:sldId id="273" r:id="rId14"/>
    <p:sldId id="274" r:id="rId15"/>
    <p:sldId id="268" r:id="rId16"/>
    <p:sldId id="267" r:id="rId17"/>
  </p:sldIdLst>
  <p:sldSz cx="9144000" cy="5143500" type="screen16x9"/>
  <p:notesSz cx="6858000" cy="9144000"/>
  <p:embeddedFontLs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EDCB9A3-CFFA-AC81-91C0-08C9B11B3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9F0FF712-A05E-822A-0C5E-1D26D2DB5D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60307C13-A3FE-BAB5-60CE-2D5D22A1AC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280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CA06AD3F-9EB6-EDA1-6F06-BDEDB63DA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E679F3D6-552B-FA60-0503-3485852A5D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1C09A0EB-9E87-ECC2-27E2-4623155063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817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B8510260-889C-A60F-3C0E-998191A32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56A76DCD-CB83-D31F-41F9-8C86EBA351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E93CF630-AD98-357E-2552-BF8F2FF78D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897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18F2F657-ED34-BACA-CE94-BB5B59F25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2FEA3EAA-98A2-872D-6B32-A0F950C7B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DC5FD349-9A4A-9216-35B2-57E067CD9D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21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2271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Програмна система для дистанційного керування дронами та створення черг з їх взаємодією на певній ділянці </a:t>
            </a:r>
            <a:r>
              <a:rPr lang="ru-RU" sz="2400" dirty="0"/>
              <a:t>«</a:t>
            </a:r>
            <a:r>
              <a:rPr lang="en-US" sz="2400" dirty="0"/>
              <a:t>Smart War Drones</a:t>
            </a:r>
            <a:r>
              <a:rPr lang="uk-UA" sz="2400" dirty="0"/>
              <a:t>»</a:t>
            </a:r>
            <a:endParaRPr sz="24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3;p13">
            <a:extLst>
              <a:ext uri="{FF2B5EF4-FFF2-40B4-BE49-F238E27FC236}">
                <a16:creationId xmlns:a16="http://schemas.microsoft.com/office/drawing/2014/main" id="{CEA311A5-18F2-EFED-6530-F0FFE7B7B29B}"/>
              </a:ext>
            </a:extLst>
          </p:cNvPr>
          <p:cNvSpPr txBox="1">
            <a:spLocks/>
          </p:cNvSpPr>
          <p:nvPr/>
        </p:nvSpPr>
        <p:spPr>
          <a:xfrm>
            <a:off x="1933387" y="3364378"/>
            <a:ext cx="2133975" cy="116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indent="0" algn="l"/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Керівник:</a:t>
            </a:r>
          </a:p>
          <a:p>
            <a:pPr marL="0" indent="0" algn="l"/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кафедри ПІ </a:t>
            </a:r>
          </a:p>
          <a:p>
            <a:pPr marL="0" indent="0" algn="l"/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Лещинський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В.О.</a:t>
            </a:r>
          </a:p>
        </p:txBody>
      </p:sp>
      <p:sp>
        <p:nvSpPr>
          <p:cNvPr id="5" name="Google Shape;63;p13">
            <a:extLst>
              <a:ext uri="{FF2B5EF4-FFF2-40B4-BE49-F238E27FC236}">
                <a16:creationId xmlns:a16="http://schemas.microsoft.com/office/drawing/2014/main" id="{E72769D5-B2AA-F135-127A-98252C9E1B1C}"/>
              </a:ext>
            </a:extLst>
          </p:cNvPr>
          <p:cNvSpPr txBox="1">
            <a:spLocks/>
          </p:cNvSpPr>
          <p:nvPr/>
        </p:nvSpPr>
        <p:spPr>
          <a:xfrm>
            <a:off x="4067362" y="3381167"/>
            <a:ext cx="2630310" cy="116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indent="0" algn="l"/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Виконав:</a:t>
            </a:r>
          </a:p>
          <a:p>
            <a:pPr marL="0" indent="0" algn="l"/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групи ПЗПІ-21-2</a:t>
            </a:r>
          </a:p>
          <a:p>
            <a:pPr marL="0" indent="0" algn="l"/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Фіненко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Google Shape;63;p13">
            <a:extLst>
              <a:ext uri="{FF2B5EF4-FFF2-40B4-BE49-F238E27FC236}">
                <a16:creationId xmlns:a16="http://schemas.microsoft.com/office/drawing/2014/main" id="{161D7072-95CF-3B3D-E33B-426969D002E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48250" y="4728650"/>
            <a:ext cx="5208906" cy="439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червня 2025</a:t>
            </a:r>
          </a:p>
        </p:txBody>
      </p:sp>
      <p:pic>
        <p:nvPicPr>
          <p:cNvPr id="2" name="Picture 6" descr="DJI Mavic PNG transparent image download, size: 3840x1932px">
            <a:extLst>
              <a:ext uri="{FF2B5EF4-FFF2-40B4-BE49-F238E27FC236}">
                <a16:creationId xmlns:a16="http://schemas.microsoft.com/office/drawing/2014/main" id="{AB577B3F-EE67-EA45-48D3-662454266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1678665"/>
            <a:ext cx="2810008" cy="141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JI Mavic PNG transparent image download, size: 1896x1032px">
            <a:extLst>
              <a:ext uri="{FF2B5EF4-FFF2-40B4-BE49-F238E27FC236}">
                <a16:creationId xmlns:a16="http://schemas.microsoft.com/office/drawing/2014/main" id="{593FE2E0-37FB-FD3D-2904-5394D66E1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097" y="2343386"/>
            <a:ext cx="2446328" cy="133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r>
              <a:rPr lang="en-US" sz="3200" dirty="0"/>
              <a:t> </a:t>
            </a:r>
            <a:r>
              <a:rPr lang="uk-UA" sz="3200" dirty="0"/>
              <a:t>змінного ідентифікатора</a:t>
            </a:r>
            <a:endParaRPr sz="3200" dirty="0">
              <a:highlight>
                <a:srgbClr val="FFFF00"/>
              </a:highlight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5822BD-3E73-11F1-B9B6-6437FA3E1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80" y="917587"/>
            <a:ext cx="3338713" cy="3149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498017-E467-D421-222D-5FEB4EB6A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158" y="2946249"/>
            <a:ext cx="3612776" cy="1813988"/>
          </a:xfrm>
          <a:prstGeom prst="rect">
            <a:avLst/>
          </a:prstGeom>
        </p:spPr>
      </p:pic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1CBD9BEE-7866-9172-6466-CF4303001590}"/>
              </a:ext>
            </a:extLst>
          </p:cNvPr>
          <p:cNvSpPr txBox="1">
            <a:spLocks/>
          </p:cNvSpPr>
          <p:nvPr/>
        </p:nvSpPr>
        <p:spPr>
          <a:xfrm>
            <a:off x="4687546" y="853419"/>
            <a:ext cx="4456454" cy="268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uk-UA" dirty="0"/>
              <a:t>Для пошуку користувачів в системі застосовується шестизначний змінний ідентифікатор.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endParaRPr lang="uk-UA" dirty="0"/>
          </a:p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uk-UA" dirty="0"/>
              <a:t>Фонова служба кожні 5 хвилин викликає </a:t>
            </a:r>
            <a:r>
              <a:rPr lang="uk-UA" dirty="0" err="1"/>
              <a:t>UpdateAllIdentifiersAsync</a:t>
            </a:r>
            <a:r>
              <a:rPr lang="uk-UA" dirty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Профіль користувача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E132E3-5595-9ECA-F5C0-305013278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" y="931239"/>
            <a:ext cx="2224867" cy="3137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CD983B-3E71-4331-A780-434623CAA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933" y="931239"/>
            <a:ext cx="2224867" cy="31847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956677-BA5F-7899-32BE-2B68D890D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068" y="931239"/>
            <a:ext cx="2249866" cy="31847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EB5B67A0-909D-14EA-8DFF-C87716B62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4BB7E532-B853-5180-AAEB-560ACA0E07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7190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Приватні чати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C16D8B6B-5822-F624-F861-9820AF6B9B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E88051-DA39-5E41-8474-32D578FFA60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F726C1-1ECC-90E8-20D5-20938477B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435" y="969446"/>
            <a:ext cx="2662534" cy="32046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E23713-6359-F634-96CB-1A488EBDD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25" y="1213413"/>
            <a:ext cx="5742559" cy="268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4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252F2CA7-B39A-8C45-CE98-BCC8A48E7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97FEE98F-A1CE-4C8B-8BEB-70B81A1866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Інтерактивна мапа для планування операцій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A6FD4003-42EC-8112-57D4-54943D15E27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47F0A0-A04C-5B96-7470-CB68808BD54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E113B7-1B04-6DF2-2267-D19B6C902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989" y="1591123"/>
            <a:ext cx="4724400" cy="22280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006C90-8F24-B108-7F48-B6D2D61A0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25" y="1591123"/>
            <a:ext cx="1929653" cy="15354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91FC59-BDE8-E7A0-DCF2-EC6AA778B99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225" t="1074" r="3547" b="1771"/>
          <a:stretch>
            <a:fillRect/>
          </a:stretch>
        </p:blipFill>
        <p:spPr>
          <a:xfrm>
            <a:off x="7309800" y="1189538"/>
            <a:ext cx="1565275" cy="2654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85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38AB08F1-A39C-FBE6-795E-2565707C9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02DC487C-4E3A-F1DF-0C91-9C95C57117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998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Робота з напрямками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DC223272-E3CA-A7F6-48C0-CD6487D699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3F7B91-CC8B-5CC5-06B0-A762BABE5AE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390CA-40AF-F611-9BAE-FD8230D41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885387"/>
            <a:ext cx="2462092" cy="283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812A4-17F0-9A74-AB62-D1E41B521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497" y="885387"/>
            <a:ext cx="2190583" cy="2839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BA1822-8D8F-8087-9F9D-17B372BC92C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319" t="2592" r="3475" b="22846"/>
          <a:stretch>
            <a:fillRect/>
          </a:stretch>
        </p:blipFill>
        <p:spPr>
          <a:xfrm>
            <a:off x="5498973" y="885387"/>
            <a:ext cx="3172938" cy="18177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CDD9FE-ADD5-A377-FFA6-1152BCFD517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959" t="3072" r="2646" b="9017"/>
          <a:stretch>
            <a:fillRect/>
          </a:stretch>
        </p:blipFill>
        <p:spPr>
          <a:xfrm>
            <a:off x="5498972" y="2769457"/>
            <a:ext cx="3172939" cy="1660761"/>
          </a:xfrm>
          <a:prstGeom prst="rect">
            <a:avLst/>
          </a:prstGeom>
        </p:spPr>
      </p:pic>
      <p:sp>
        <p:nvSpPr>
          <p:cNvPr id="15" name="Google Shape;79;p15">
            <a:extLst>
              <a:ext uri="{FF2B5EF4-FFF2-40B4-BE49-F238E27FC236}">
                <a16:creationId xmlns:a16="http://schemas.microsoft.com/office/drawing/2014/main" id="{BC8E8AFC-9E19-D506-F8D6-73BFC1DE8956}"/>
              </a:ext>
            </a:extLst>
          </p:cNvPr>
          <p:cNvSpPr txBox="1">
            <a:spLocks/>
          </p:cNvSpPr>
          <p:nvPr/>
        </p:nvSpPr>
        <p:spPr>
          <a:xfrm>
            <a:off x="1457405" y="3725187"/>
            <a:ext cx="3042665" cy="58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uk-UA" dirty="0"/>
              <a:t>Створення напрямку</a:t>
            </a:r>
            <a:endParaRPr lang="en-US" dirty="0"/>
          </a:p>
        </p:txBody>
      </p:sp>
      <p:sp>
        <p:nvSpPr>
          <p:cNvPr id="16" name="Google Shape;79;p15">
            <a:extLst>
              <a:ext uri="{FF2B5EF4-FFF2-40B4-BE49-F238E27FC236}">
                <a16:creationId xmlns:a16="http://schemas.microsoft.com/office/drawing/2014/main" id="{3049C557-7F41-6F0A-6CC3-2CBE7EAB34E8}"/>
              </a:ext>
            </a:extLst>
          </p:cNvPr>
          <p:cNvSpPr txBox="1">
            <a:spLocks/>
          </p:cNvSpPr>
          <p:nvPr/>
        </p:nvSpPr>
        <p:spPr>
          <a:xfrm>
            <a:off x="5922425" y="4449574"/>
            <a:ext cx="2513364" cy="58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uk-UA" dirty="0"/>
              <a:t>Запити та напрямки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53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319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>
              <a:highlight>
                <a:srgbClr val="FFFF00"/>
              </a:highlight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C84FD-868B-FA2F-9361-ACA2880E0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104" y="471963"/>
            <a:ext cx="3668402" cy="4199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Google Shape;79;p15">
            <a:extLst>
              <a:ext uri="{FF2B5EF4-FFF2-40B4-BE49-F238E27FC236}">
                <a16:creationId xmlns:a16="http://schemas.microsoft.com/office/drawing/2014/main" id="{556EDA64-C465-8126-B6E2-DFEC4FAEFFB5}"/>
              </a:ext>
            </a:extLst>
          </p:cNvPr>
          <p:cNvSpPr txBox="1">
            <a:spLocks/>
          </p:cNvSpPr>
          <p:nvPr/>
        </p:nvSpPr>
        <p:spPr>
          <a:xfrm>
            <a:off x="1688780" y="4069731"/>
            <a:ext cx="3437195" cy="94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uk-UA" sz="1600" dirty="0"/>
              <a:t>Приклад тест-кейсу на додавання нового напрямку</a:t>
            </a:r>
            <a:endParaRPr lang="en-US" sz="1600" dirty="0"/>
          </a:p>
        </p:txBody>
      </p:sp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400F616E-5670-866D-0541-BE26501D4A27}"/>
              </a:ext>
            </a:extLst>
          </p:cNvPr>
          <p:cNvSpPr txBox="1">
            <a:spLocks/>
          </p:cNvSpPr>
          <p:nvPr/>
        </p:nvSpPr>
        <p:spPr>
          <a:xfrm>
            <a:off x="311700" y="1238877"/>
            <a:ext cx="3668402" cy="268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uk-UA" dirty="0" err="1"/>
              <a:t>Smoke</a:t>
            </a:r>
            <a:r>
              <a:rPr lang="uk-UA" dirty="0"/>
              <a:t> </a:t>
            </a:r>
            <a:r>
              <a:rPr lang="uk-UA" dirty="0" err="1"/>
              <a:t>Testing</a:t>
            </a:r>
            <a:endParaRPr lang="uk-UA" dirty="0"/>
          </a:p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uk-UA" dirty="0" err="1"/>
              <a:t>Manual</a:t>
            </a:r>
            <a:r>
              <a:rPr lang="uk-UA" dirty="0"/>
              <a:t> </a:t>
            </a:r>
            <a:r>
              <a:rPr lang="uk-UA" dirty="0" err="1"/>
              <a:t>Exploratory</a:t>
            </a:r>
            <a:r>
              <a:rPr lang="uk-UA" dirty="0"/>
              <a:t> </a:t>
            </a:r>
            <a:r>
              <a:rPr lang="uk-UA" dirty="0" err="1"/>
              <a:t>Testing</a:t>
            </a:r>
            <a:r>
              <a:rPr lang="uk-UA" dirty="0"/>
              <a:t> 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uk-UA" dirty="0" err="1"/>
              <a:t>Regression</a:t>
            </a:r>
            <a:r>
              <a:rPr lang="uk-UA" dirty="0"/>
              <a:t> </a:t>
            </a:r>
            <a:r>
              <a:rPr lang="uk-UA" dirty="0" err="1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</a:t>
            </a:r>
            <a:endParaRPr sz="3200" dirty="0">
              <a:highlight>
                <a:srgbClr val="FFFF00"/>
              </a:highlight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uk-UA" dirty="0" err="1"/>
              <a:t>Спроєктовано</a:t>
            </a:r>
            <a:r>
              <a:rPr lang="uk-UA" dirty="0"/>
              <a:t> та реалізовано програмну систему військового призначення </a:t>
            </a:r>
            <a:r>
              <a:rPr lang="uk-UA" dirty="0" err="1"/>
              <a:t>Smart</a:t>
            </a:r>
            <a:r>
              <a:rPr lang="uk-UA" dirty="0"/>
              <a:t> </a:t>
            </a:r>
            <a:r>
              <a:rPr lang="uk-UA" dirty="0" err="1"/>
              <a:t>War</a:t>
            </a:r>
            <a:r>
              <a:rPr lang="uk-UA" dirty="0"/>
              <a:t> </a:t>
            </a:r>
            <a:r>
              <a:rPr lang="uk-UA" dirty="0" err="1"/>
              <a:t>Drones</a:t>
            </a:r>
            <a:r>
              <a:rPr lang="uk-UA" dirty="0"/>
              <a:t>, що забезпечує планування операцій та інтеграцію з </a:t>
            </a:r>
            <a:r>
              <a:rPr lang="uk-UA" dirty="0" err="1"/>
              <a:t>IoT</a:t>
            </a:r>
            <a:r>
              <a:rPr lang="uk-UA" dirty="0"/>
              <a:t>-компонентами. Усі складові компоненти розроблені з урахуванням вимог до безпеки, масштабованості та зручності користування.</a:t>
            </a:r>
            <a:endParaRPr lang="ru-RU" dirty="0"/>
          </a:p>
          <a:p>
            <a:pPr marL="0" lvl="0" indent="0">
              <a:lnSpc>
                <a:spcPct val="150000"/>
              </a:lnSpc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04182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Bef>
                <a:spcPts val="1200"/>
              </a:spcBef>
            </a:pP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безпечної</a:t>
            </a:r>
            <a:r>
              <a:rPr lang="ru-RU" dirty="0"/>
              <a:t> та </a:t>
            </a:r>
            <a:r>
              <a:rPr lang="ru-RU" dirty="0" err="1"/>
              <a:t>ефективної</a:t>
            </a:r>
            <a:r>
              <a:rPr lang="en-US" dirty="0"/>
              <a:t> </a:t>
            </a:r>
            <a:r>
              <a:rPr lang="uk-UA" dirty="0"/>
              <a:t>програмної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дистанційного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безпілотними</a:t>
            </a:r>
            <a:r>
              <a:rPr lang="ru-RU" dirty="0"/>
              <a:t> </a:t>
            </a:r>
            <a:r>
              <a:rPr lang="ru-RU" dirty="0" err="1"/>
              <a:t>літальними</a:t>
            </a:r>
            <a:r>
              <a:rPr lang="ru-RU" dirty="0"/>
              <a:t> </a:t>
            </a:r>
            <a:r>
              <a:rPr lang="ru-RU" dirty="0" err="1"/>
              <a:t>апаратами</a:t>
            </a:r>
            <a:r>
              <a:rPr lang="ru-RU" dirty="0"/>
              <a:t>, яка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планування</a:t>
            </a:r>
            <a:r>
              <a:rPr lang="ru-RU" dirty="0"/>
              <a:t> </a:t>
            </a:r>
            <a:r>
              <a:rPr lang="ru-RU" dirty="0" err="1"/>
              <a:t>операцій</a:t>
            </a:r>
            <a:r>
              <a:rPr lang="ru-RU" dirty="0"/>
              <a:t>, </a:t>
            </a:r>
            <a:r>
              <a:rPr lang="ru-RU" dirty="0" err="1"/>
              <a:t>захищену</a:t>
            </a:r>
            <a:r>
              <a:rPr lang="ru-RU" dirty="0"/>
              <a:t> </a:t>
            </a:r>
            <a:r>
              <a:rPr lang="ru-RU" dirty="0" err="1"/>
              <a:t>комунікацію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користувачами</a:t>
            </a:r>
            <a:r>
              <a:rPr lang="ru-RU" dirty="0"/>
              <a:t> та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спільної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військових</a:t>
            </a:r>
            <a:r>
              <a:rPr lang="ru-RU" dirty="0"/>
              <a:t>.</a:t>
            </a:r>
          </a:p>
          <a:p>
            <a:pPr marL="285750" indent="-285750" algn="just">
              <a:spcBef>
                <a:spcPts val="1200"/>
              </a:spcBef>
            </a:pPr>
            <a:r>
              <a:rPr lang="ru-RU" dirty="0" err="1"/>
              <a:t>Програмна</a:t>
            </a:r>
            <a:r>
              <a:rPr lang="ru-RU" dirty="0"/>
              <a:t> система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поєднувати</a:t>
            </a:r>
            <a:r>
              <a:rPr lang="ru-RU" dirty="0"/>
              <a:t> веб-</a:t>
            </a:r>
            <a:r>
              <a:rPr lang="ru-RU" dirty="0" err="1"/>
              <a:t>застосунок</a:t>
            </a:r>
            <a:r>
              <a:rPr lang="ru-RU" dirty="0"/>
              <a:t>, </a:t>
            </a:r>
            <a:r>
              <a:rPr lang="ru-RU" dirty="0" err="1"/>
              <a:t>серверну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та </a:t>
            </a:r>
            <a:r>
              <a:rPr lang="en-US" dirty="0"/>
              <a:t>IoT-</a:t>
            </a:r>
            <a:r>
              <a:rPr lang="ru-RU" dirty="0"/>
              <a:t>компонент для </a:t>
            </a:r>
            <a:r>
              <a:rPr lang="ru-RU" dirty="0" err="1"/>
              <a:t>збору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з </a:t>
            </a:r>
            <a:r>
              <a:rPr lang="ru-RU" dirty="0" err="1"/>
              <a:t>сенсорів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сучасні</a:t>
            </a:r>
            <a:r>
              <a:rPr lang="ru-RU" dirty="0"/>
              <a:t> </a:t>
            </a:r>
            <a:r>
              <a:rPr lang="ru-RU" dirty="0" err="1"/>
              <a:t>криптографічні</a:t>
            </a:r>
            <a:r>
              <a:rPr lang="ru-RU" dirty="0"/>
              <a:t> </a:t>
            </a:r>
            <a:r>
              <a:rPr lang="ru-RU" dirty="0" err="1"/>
              <a:t>протоколи</a:t>
            </a:r>
            <a:r>
              <a:rPr lang="ru-RU" dirty="0"/>
              <a:t> та </a:t>
            </a:r>
            <a:r>
              <a:rPr lang="ru-RU" dirty="0" err="1"/>
              <a:t>інтерактивну</a:t>
            </a:r>
            <a:r>
              <a:rPr lang="ru-RU" dirty="0"/>
              <a:t> карту </a:t>
            </a:r>
            <a:r>
              <a:rPr lang="ru-RU" dirty="0" err="1"/>
              <a:t>бойових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А</a:t>
            </a:r>
            <a:r>
              <a:rPr lang="uk" sz="3200" dirty="0"/>
              <a:t>наліз існуючих рішень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706437"/>
            <a:ext cx="4177750" cy="2322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Перелік досліджених конкурентів:</a:t>
            </a:r>
          </a:p>
          <a:p>
            <a:pPr marL="285750" indent="-285750">
              <a:lnSpc>
                <a:spcPct val="100000"/>
              </a:lnSpc>
              <a:spcBef>
                <a:spcPts val="1500"/>
              </a:spcBef>
            </a:pPr>
            <a:r>
              <a:rPr lang="en-US" dirty="0"/>
              <a:t>DJI Terra</a:t>
            </a:r>
            <a:endParaRPr lang="uk-UA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</a:pPr>
            <a:r>
              <a:rPr lang="en-US" dirty="0" err="1"/>
              <a:t>UgCS</a:t>
            </a:r>
            <a:endParaRPr lang="en-US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</a:pPr>
            <a:r>
              <a:rPr lang="en-US" dirty="0"/>
              <a:t>Mission Planner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sp>
        <p:nvSpPr>
          <p:cNvPr id="3" name="Google Shape;79;p15">
            <a:extLst>
              <a:ext uri="{FF2B5EF4-FFF2-40B4-BE49-F238E27FC236}">
                <a16:creationId xmlns:a16="http://schemas.microsoft.com/office/drawing/2014/main" id="{61EF0101-CFA2-A6E3-38CA-F6FFD8AF901C}"/>
              </a:ext>
            </a:extLst>
          </p:cNvPr>
          <p:cNvSpPr txBox="1">
            <a:spLocks/>
          </p:cNvSpPr>
          <p:nvPr/>
        </p:nvSpPr>
        <p:spPr>
          <a:xfrm>
            <a:off x="1778550" y="2698993"/>
            <a:ext cx="4571450" cy="232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500"/>
              </a:spcBef>
              <a:buFont typeface="Open Sans"/>
              <a:buNone/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Їх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прогалини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</a:p>
          <a:p>
            <a:pPr marL="285750" indent="-285750">
              <a:lnSpc>
                <a:spcPct val="100000"/>
              </a:lnSpc>
              <a:spcBef>
                <a:spcPts val="1500"/>
              </a:spcBef>
            </a:pP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месенджера</a:t>
            </a:r>
            <a:endParaRPr lang="en-US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</a:pPr>
            <a:r>
              <a:rPr lang="ru-RU" dirty="0" err="1"/>
              <a:t>Комерційна</a:t>
            </a:r>
            <a:r>
              <a:rPr lang="ru-RU" dirty="0"/>
              <a:t>/</a:t>
            </a:r>
            <a:r>
              <a:rPr lang="ru-RU" dirty="0" err="1"/>
              <a:t>закрита</a:t>
            </a:r>
            <a:r>
              <a:rPr lang="ru-RU" dirty="0"/>
              <a:t> </a:t>
            </a:r>
            <a:r>
              <a:rPr lang="ru-RU" dirty="0" err="1"/>
              <a:t>архітектура</a:t>
            </a:r>
            <a:endParaRPr lang="en-US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</a:pPr>
            <a:r>
              <a:rPr lang="ru-RU" dirty="0" err="1"/>
              <a:t>Цивільне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1172A6-7AAE-9105-D965-8D9EEA5EE218}"/>
              </a:ext>
            </a:extLst>
          </p:cNvPr>
          <p:cNvCxnSpPr>
            <a:cxnSpLocks/>
          </p:cNvCxnSpPr>
          <p:nvPr/>
        </p:nvCxnSpPr>
        <p:spPr>
          <a:xfrm>
            <a:off x="438425" y="2851150"/>
            <a:ext cx="4311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DJI Terra - Droon.ee">
            <a:extLst>
              <a:ext uri="{FF2B5EF4-FFF2-40B4-BE49-F238E27FC236}">
                <a16:creationId xmlns:a16="http://schemas.microsoft.com/office/drawing/2014/main" id="{29BC2FC1-BEC5-B5D3-F066-F5EFAEF07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028" y="2035950"/>
            <a:ext cx="2323550" cy="232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GCS logiciel de planification et de contrôle de vol pour drone - Escadrone">
            <a:extLst>
              <a:ext uri="{FF2B5EF4-FFF2-40B4-BE49-F238E27FC236}">
                <a16:creationId xmlns:a16="http://schemas.microsoft.com/office/drawing/2014/main" id="{DCEC5AA8-88EA-434F-11AD-A8624AADF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175" y="975905"/>
            <a:ext cx="1914889" cy="191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p 5 Ground Control Stations - Drone Dojo">
            <a:extLst>
              <a:ext uri="{FF2B5EF4-FFF2-40B4-BE49-F238E27FC236}">
                <a16:creationId xmlns:a16="http://schemas.microsoft.com/office/drawing/2014/main" id="{3018A441-0452-3D1F-68FB-F40BDAC25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278" y="262101"/>
            <a:ext cx="2227049" cy="222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9098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57201" y="645024"/>
            <a:ext cx="8417875" cy="1742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dirty="0"/>
              <a:t>Створити інтерактивне, захищене та багатокористувацьке середовище для планування операцій з використанням безпілотних літальних апаратів (БПЛА)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3" name="Google Shape;79;p15">
            <a:extLst>
              <a:ext uri="{FF2B5EF4-FFF2-40B4-BE49-F238E27FC236}">
                <a16:creationId xmlns:a16="http://schemas.microsoft.com/office/drawing/2014/main" id="{95D7E79E-35A9-D316-2594-ED1E28CCBE2E}"/>
              </a:ext>
            </a:extLst>
          </p:cNvPr>
          <p:cNvSpPr txBox="1">
            <a:spLocks/>
          </p:cNvSpPr>
          <p:nvPr/>
        </p:nvSpPr>
        <p:spPr>
          <a:xfrm>
            <a:off x="1832908" y="1783445"/>
            <a:ext cx="2927349" cy="232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Функціональні вимоги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r>
              <a:rPr lang="ru-RU" dirty="0"/>
              <a:t>🔐 </a:t>
            </a:r>
            <a:r>
              <a:rPr lang="ru-RU" dirty="0" err="1"/>
              <a:t>Авторизація</a:t>
            </a:r>
            <a:endParaRPr lang="ru-RU" dirty="0"/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r>
              <a:rPr lang="ru-RU" dirty="0"/>
              <a:t>🧑‍💼 </a:t>
            </a:r>
            <a:r>
              <a:rPr lang="ru-RU" dirty="0" err="1"/>
              <a:t>Профіль</a:t>
            </a:r>
            <a:endParaRPr lang="ru-RU" dirty="0"/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r>
              <a:rPr lang="ru-RU" dirty="0"/>
              <a:t>🤝 </a:t>
            </a:r>
            <a:r>
              <a:rPr lang="uk-UA" dirty="0"/>
              <a:t>Контакти</a:t>
            </a:r>
            <a:endParaRPr lang="ru-RU" dirty="0"/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r>
              <a:rPr lang="ru-RU" dirty="0"/>
              <a:t>💬 </a:t>
            </a:r>
            <a:r>
              <a:rPr lang="ru-RU" dirty="0" err="1"/>
              <a:t>Приватні</a:t>
            </a:r>
            <a:r>
              <a:rPr lang="ru-RU" dirty="0"/>
              <a:t> </a:t>
            </a:r>
            <a:r>
              <a:rPr lang="ru-RU" dirty="0" err="1"/>
              <a:t>чати</a:t>
            </a:r>
            <a:endParaRPr lang="ru-RU" dirty="0"/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r>
              <a:rPr lang="ru-RU" dirty="0"/>
              <a:t>⚔️ Напрямки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</p:txBody>
      </p:sp>
      <p:sp>
        <p:nvSpPr>
          <p:cNvPr id="4" name="Google Shape;86;p16">
            <a:extLst>
              <a:ext uri="{FF2B5EF4-FFF2-40B4-BE49-F238E27FC236}">
                <a16:creationId xmlns:a16="http://schemas.microsoft.com/office/drawing/2014/main" id="{ECC682EB-E245-28FF-B2F4-8B4FE8D98F51}"/>
              </a:ext>
            </a:extLst>
          </p:cNvPr>
          <p:cNvSpPr txBox="1">
            <a:spLocks/>
          </p:cNvSpPr>
          <p:nvPr/>
        </p:nvSpPr>
        <p:spPr>
          <a:xfrm>
            <a:off x="1334241" y="3891021"/>
            <a:ext cx="8417875" cy="93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1500"/>
              </a:spcBef>
              <a:buNone/>
            </a:pPr>
            <a:r>
              <a:rPr lang="ru-RU" sz="1600" b="1" i="1" dirty="0">
                <a:highlight>
                  <a:srgbClr val="FFFFFF"/>
                </a:highlight>
              </a:rPr>
              <a:t>Платформа </a:t>
            </a:r>
            <a:r>
              <a:rPr lang="ru-RU" sz="1600" b="1" i="1" dirty="0" err="1">
                <a:highlight>
                  <a:srgbClr val="FFFFFF"/>
                </a:highlight>
              </a:rPr>
              <a:t>орієнтована</a:t>
            </a:r>
            <a:r>
              <a:rPr lang="ru-RU" sz="1600" b="1" i="1" dirty="0">
                <a:highlight>
                  <a:srgbClr val="FFFFFF"/>
                </a:highlight>
              </a:rPr>
              <a:t> на </a:t>
            </a:r>
            <a:r>
              <a:rPr lang="ru-RU" sz="1600" b="1" i="1" dirty="0" err="1">
                <a:highlight>
                  <a:srgbClr val="FFFFFF"/>
                </a:highlight>
              </a:rPr>
              <a:t>військові</a:t>
            </a:r>
            <a:r>
              <a:rPr lang="ru-RU" sz="1600" b="1" i="1" dirty="0">
                <a:highlight>
                  <a:srgbClr val="FFFFFF"/>
                </a:highlight>
              </a:rPr>
              <a:t> </a:t>
            </a:r>
            <a:r>
              <a:rPr lang="ru-RU" sz="1600" b="1" i="1" dirty="0" err="1">
                <a:highlight>
                  <a:srgbClr val="FFFFFF"/>
                </a:highlight>
              </a:rPr>
              <a:t>задачі</a:t>
            </a:r>
            <a:r>
              <a:rPr lang="ru-RU" sz="1600" b="1" i="1" dirty="0">
                <a:highlight>
                  <a:srgbClr val="FFFFFF"/>
                </a:highlight>
              </a:rPr>
              <a:t>, </a:t>
            </a:r>
            <a:r>
              <a:rPr lang="ru-RU" sz="1600" b="1" i="1" dirty="0" err="1">
                <a:highlight>
                  <a:srgbClr val="FFFFFF"/>
                </a:highlight>
              </a:rPr>
              <a:t>сценарії</a:t>
            </a:r>
            <a:r>
              <a:rPr lang="ru-RU" sz="1600" b="1" i="1" dirty="0">
                <a:highlight>
                  <a:srgbClr val="FFFFFF"/>
                </a:highlight>
              </a:rPr>
              <a:t> та </a:t>
            </a:r>
            <a:r>
              <a:rPr lang="ru-RU" sz="1600" b="1" i="1" dirty="0" err="1">
                <a:highlight>
                  <a:srgbClr val="FFFFFF"/>
                </a:highlight>
              </a:rPr>
              <a:t>кібербезпеку</a:t>
            </a:r>
            <a:r>
              <a:rPr lang="ru-RU" sz="1600" b="1" i="1" dirty="0">
                <a:highlight>
                  <a:srgbClr val="FFFFFF"/>
                </a:highlight>
              </a:rPr>
              <a:t>!</a:t>
            </a:r>
            <a:endParaRPr lang="ru-RU" sz="1600" b="1" i="1" dirty="0">
              <a:latin typeface="Economica" panose="020B0604020202020204" charset="0"/>
            </a:endParaRPr>
          </a:p>
        </p:txBody>
      </p:sp>
      <p:sp>
        <p:nvSpPr>
          <p:cNvPr id="5" name="Google Shape;79;p15">
            <a:extLst>
              <a:ext uri="{FF2B5EF4-FFF2-40B4-BE49-F238E27FC236}">
                <a16:creationId xmlns:a16="http://schemas.microsoft.com/office/drawing/2014/main" id="{1C1B09CB-26A3-20CB-7893-41BD1CD9E5B1}"/>
              </a:ext>
            </a:extLst>
          </p:cNvPr>
          <p:cNvSpPr txBox="1">
            <a:spLocks/>
          </p:cNvSpPr>
          <p:nvPr/>
        </p:nvSpPr>
        <p:spPr>
          <a:xfrm>
            <a:off x="4432676" y="2136155"/>
            <a:ext cx="2927349" cy="193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r>
              <a:rPr lang="ru-RU" dirty="0"/>
              <a:t>🗣️ </a:t>
            </a:r>
            <a:r>
              <a:rPr lang="ru-RU" dirty="0" err="1"/>
              <a:t>Глобальний</a:t>
            </a:r>
            <a:r>
              <a:rPr lang="ru-RU" dirty="0"/>
              <a:t> чат</a:t>
            </a:r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r>
              <a:rPr lang="ru-RU" dirty="0"/>
              <a:t>🗺️ Мапа</a:t>
            </a:r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r>
              <a:rPr lang="ru-RU" dirty="0"/>
              <a:t>📡 </a:t>
            </a:r>
            <a:r>
              <a:rPr lang="ru-RU" dirty="0" err="1"/>
              <a:t>Телеметрія</a:t>
            </a:r>
            <a:endParaRPr lang="ru-RU" dirty="0"/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r>
              <a:rPr lang="ru-RU" dirty="0"/>
              <a:t>🫢 </a:t>
            </a:r>
            <a:r>
              <a:rPr lang="ru-RU" dirty="0" err="1"/>
              <a:t>Шифрування</a:t>
            </a:r>
            <a:endParaRPr lang="ru-RU" dirty="0"/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r>
              <a:rPr lang="ru-RU" dirty="0"/>
              <a:t> ⮂  </a:t>
            </a:r>
            <a:r>
              <a:rPr lang="ru-RU" dirty="0" err="1"/>
              <a:t>Зворотній</a:t>
            </a:r>
            <a:r>
              <a:rPr lang="ru-RU" dirty="0"/>
              <a:t> </a:t>
            </a:r>
            <a:r>
              <a:rPr lang="ru-RU" dirty="0" err="1"/>
              <a:t>зв’язок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2050" name="Picture 2" descr="React 19: Introduction, Features and Installation Guide. | by codesbycent |  Medium">
            <a:extLst>
              <a:ext uri="{FF2B5EF4-FFF2-40B4-BE49-F238E27FC236}">
                <a16:creationId xmlns:a16="http://schemas.microsoft.com/office/drawing/2014/main" id="{1D18A56A-0AA1-B527-A5BB-FEBE9E7BA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291" y="461962"/>
            <a:ext cx="3746983" cy="210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te: The Build Tool for Modern Web Development | by Emre Deniz | Medium">
            <a:extLst>
              <a:ext uri="{FF2B5EF4-FFF2-40B4-BE49-F238E27FC236}">
                <a16:creationId xmlns:a16="http://schemas.microsoft.com/office/drawing/2014/main" id="{79EB8388-B6FF-2119-E513-977208A83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6" t="13783" r="35863" b="8686"/>
          <a:stretch>
            <a:fillRect/>
          </a:stretch>
        </p:blipFill>
        <p:spPr bwMode="auto">
          <a:xfrm>
            <a:off x="8083381" y="434838"/>
            <a:ext cx="659271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eaflet - a JavaScript library for interactive maps">
            <a:extLst>
              <a:ext uri="{FF2B5EF4-FFF2-40B4-BE49-F238E27FC236}">
                <a16:creationId xmlns:a16="http://schemas.microsoft.com/office/drawing/2014/main" id="{9262CB51-A85F-49CC-2B0A-9CE238E76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906" y="2053580"/>
            <a:ext cx="1758950" cy="46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xtract Data from Images using ChatGPT API in .NET 8 | by Juldhais  Hengkyawan | Medium">
            <a:extLst>
              <a:ext uri="{FF2B5EF4-FFF2-40B4-BE49-F238E27FC236}">
                <a16:creationId xmlns:a16="http://schemas.microsoft.com/office/drawing/2014/main" id="{CEDAC54A-3D1E-6BD3-3418-E88CA580F1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6" t="14755" r="30176" b="14782"/>
          <a:stretch>
            <a:fillRect/>
          </a:stretch>
        </p:blipFill>
        <p:spPr bwMode="auto">
          <a:xfrm>
            <a:off x="6866842" y="2580745"/>
            <a:ext cx="769953" cy="7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FD971B0-063D-BBEC-C000-4C32C18CB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794" y="3593348"/>
            <a:ext cx="1507205" cy="50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okwi Embed Provider | Embedly">
            <a:extLst>
              <a:ext uri="{FF2B5EF4-FFF2-40B4-BE49-F238E27FC236}">
                <a16:creationId xmlns:a16="http://schemas.microsoft.com/office/drawing/2014/main" id="{3BF8F8A3-9390-BE35-5C60-8E62E622D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57" y="4229140"/>
            <a:ext cx="1187450" cy="28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DBC86E-7C6D-7D1E-7CDB-24B8EEE05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899" y="2764993"/>
            <a:ext cx="890993" cy="89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javascript logo png, javascript icon transparent png 27127463 PNG">
            <a:extLst>
              <a:ext uri="{FF2B5EF4-FFF2-40B4-BE49-F238E27FC236}">
                <a16:creationId xmlns:a16="http://schemas.microsoft.com/office/drawing/2014/main" id="{6C037FB8-4301-231B-6C5B-9631DF12D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906" y="268719"/>
            <a:ext cx="677313" cy="67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9;p15">
            <a:extLst>
              <a:ext uri="{FF2B5EF4-FFF2-40B4-BE49-F238E27FC236}">
                <a16:creationId xmlns:a16="http://schemas.microsoft.com/office/drawing/2014/main" id="{48CFA19F-6C5D-5F62-2285-DE8DA0C82EC8}"/>
              </a:ext>
            </a:extLst>
          </p:cNvPr>
          <p:cNvSpPr txBox="1">
            <a:spLocks/>
          </p:cNvSpPr>
          <p:nvPr/>
        </p:nvSpPr>
        <p:spPr>
          <a:xfrm>
            <a:off x="493390" y="682991"/>
            <a:ext cx="2927349" cy="1622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u="sng" dirty="0">
                <a:solidFill>
                  <a:srgbClr val="0D0D0D"/>
                </a:solidFill>
                <a:highlight>
                  <a:srgbClr val="FFFFFF"/>
                </a:highlight>
              </a:rPr>
              <a:t>Frontend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React 19 + Vite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SCSS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Leaflet.js + </a:t>
            </a:r>
            <a:r>
              <a:rPr lang="en-US" dirty="0" err="1"/>
              <a:t>Mapbox</a:t>
            </a:r>
            <a:endParaRPr lang="en-US" dirty="0"/>
          </a:p>
        </p:txBody>
      </p:sp>
      <p:sp>
        <p:nvSpPr>
          <p:cNvPr id="6" name="Google Shape;79;p15">
            <a:extLst>
              <a:ext uri="{FF2B5EF4-FFF2-40B4-BE49-F238E27FC236}">
                <a16:creationId xmlns:a16="http://schemas.microsoft.com/office/drawing/2014/main" id="{24F758C9-CB1C-98ED-0132-36B2D3E4E168}"/>
              </a:ext>
            </a:extLst>
          </p:cNvPr>
          <p:cNvSpPr txBox="1">
            <a:spLocks/>
          </p:cNvSpPr>
          <p:nvPr/>
        </p:nvSpPr>
        <p:spPr>
          <a:xfrm>
            <a:off x="3915547" y="1214956"/>
            <a:ext cx="2400233" cy="218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u="sng" dirty="0">
                <a:solidFill>
                  <a:srgbClr val="0D0D0D"/>
                </a:solidFill>
                <a:highlight>
                  <a:srgbClr val="FFFFFF"/>
                </a:highlight>
              </a:rPr>
              <a:t>Backend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ASP.NET Core 8.0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MongoDB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JWT 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RSA, AES, Diffie–Hellman</a:t>
            </a:r>
          </a:p>
        </p:txBody>
      </p:sp>
      <p:sp>
        <p:nvSpPr>
          <p:cNvPr id="7" name="Google Shape;79;p15">
            <a:extLst>
              <a:ext uri="{FF2B5EF4-FFF2-40B4-BE49-F238E27FC236}">
                <a16:creationId xmlns:a16="http://schemas.microsoft.com/office/drawing/2014/main" id="{7D7F9CE1-6B56-D290-6793-6D3D3DEF1DE7}"/>
              </a:ext>
            </a:extLst>
          </p:cNvPr>
          <p:cNvSpPr txBox="1">
            <a:spLocks/>
          </p:cNvSpPr>
          <p:nvPr/>
        </p:nvSpPr>
        <p:spPr>
          <a:xfrm>
            <a:off x="1207207" y="2804643"/>
            <a:ext cx="2400233" cy="156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u="sng" dirty="0">
                <a:solidFill>
                  <a:srgbClr val="0D0D0D"/>
                </a:solidFill>
                <a:highlight>
                  <a:srgbClr val="FFFFFF"/>
                </a:highlight>
              </a:rPr>
              <a:t>Internet of Things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ESP32 (</a:t>
            </a:r>
            <a:r>
              <a:rPr lang="en-US" dirty="0" err="1"/>
              <a:t>Wokwi</a:t>
            </a:r>
            <a:r>
              <a:rPr lang="en-US" dirty="0"/>
              <a:t>)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DHT-</a:t>
            </a:r>
            <a:r>
              <a:rPr lang="ru-RU" dirty="0"/>
              <a:t>сенсор</a:t>
            </a:r>
            <a:endParaRPr lang="en-US" dirty="0"/>
          </a:p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HTTPClient</a:t>
            </a:r>
            <a:r>
              <a:rPr lang="en-US" dirty="0"/>
              <a:t> + </a:t>
            </a:r>
            <a:r>
              <a:rPr lang="en-US" dirty="0" err="1"/>
              <a:t>WiFi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3" name="Google Shape;79;p15">
            <a:extLst>
              <a:ext uri="{FF2B5EF4-FFF2-40B4-BE49-F238E27FC236}">
                <a16:creationId xmlns:a16="http://schemas.microsoft.com/office/drawing/2014/main" id="{3129C691-21C4-1522-E412-32850F1AE505}"/>
              </a:ext>
            </a:extLst>
          </p:cNvPr>
          <p:cNvSpPr txBox="1">
            <a:spLocks/>
          </p:cNvSpPr>
          <p:nvPr/>
        </p:nvSpPr>
        <p:spPr>
          <a:xfrm>
            <a:off x="480691" y="1143701"/>
            <a:ext cx="2751460" cy="155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uk-UA" u="sng" dirty="0">
                <a:solidFill>
                  <a:srgbClr val="0D0D0D"/>
                </a:solidFill>
                <a:highlight>
                  <a:srgbClr val="FFFFFF"/>
                </a:highlight>
              </a:rPr>
              <a:t>Мови програмування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JavaScript</a:t>
            </a:r>
            <a:endParaRPr lang="uk-UA" dirty="0"/>
          </a:p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C#</a:t>
            </a:r>
            <a:endParaRPr lang="uk-UA" dirty="0"/>
          </a:p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C++/Arduino</a:t>
            </a:r>
          </a:p>
        </p:txBody>
      </p:sp>
      <p:sp>
        <p:nvSpPr>
          <p:cNvPr id="6" name="Google Shape;79;p15">
            <a:extLst>
              <a:ext uri="{FF2B5EF4-FFF2-40B4-BE49-F238E27FC236}">
                <a16:creationId xmlns:a16="http://schemas.microsoft.com/office/drawing/2014/main" id="{F097B362-793F-11CC-6FFD-8BCA9B3EE985}"/>
              </a:ext>
            </a:extLst>
          </p:cNvPr>
          <p:cNvSpPr txBox="1">
            <a:spLocks/>
          </p:cNvSpPr>
          <p:nvPr/>
        </p:nvSpPr>
        <p:spPr>
          <a:xfrm>
            <a:off x="2515340" y="2706740"/>
            <a:ext cx="3780160" cy="166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ru-RU" u="sng" dirty="0" err="1">
                <a:highlight>
                  <a:srgbClr val="FFFFFF"/>
                </a:highlight>
              </a:rPr>
              <a:t>Середовища</a:t>
            </a:r>
            <a:r>
              <a:rPr lang="ru-RU" u="sng" dirty="0">
                <a:highlight>
                  <a:srgbClr val="FFFFFF"/>
                </a:highlight>
              </a:rPr>
              <a:t> </a:t>
            </a:r>
            <a:r>
              <a:rPr lang="ru-RU" u="sng" dirty="0" err="1">
                <a:highlight>
                  <a:srgbClr val="FFFFFF"/>
                </a:highlight>
              </a:rPr>
              <a:t>розробки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highlight>
                  <a:srgbClr val="FFFFFF"/>
                </a:highlight>
              </a:rPr>
              <a:t>Visual Studio Code</a:t>
            </a:r>
            <a:endParaRPr lang="en-US" dirty="0"/>
          </a:p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Visual Studio</a:t>
            </a:r>
            <a:endParaRPr lang="uk-UA" dirty="0"/>
          </a:p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Wokwi</a:t>
            </a:r>
            <a:endParaRPr lang="uk-UA" dirty="0"/>
          </a:p>
        </p:txBody>
      </p:sp>
      <p:pic>
        <p:nvPicPr>
          <p:cNvPr id="4098" name="Picture 2" descr="signalr">
            <a:extLst>
              <a:ext uri="{FF2B5EF4-FFF2-40B4-BE49-F238E27FC236}">
                <a16:creationId xmlns:a16="http://schemas.microsoft.com/office/drawing/2014/main" id="{6518213C-5E5D-B103-E5B1-27EDA2F37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27622" r="23387" b="28814"/>
          <a:stretch>
            <a:fillRect/>
          </a:stretch>
        </p:blipFill>
        <p:spPr bwMode="auto">
          <a:xfrm>
            <a:off x="6574196" y="1143699"/>
            <a:ext cx="1331554" cy="62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ryptoJS · GitHub">
            <a:extLst>
              <a:ext uri="{FF2B5EF4-FFF2-40B4-BE49-F238E27FC236}">
                <a16:creationId xmlns:a16="http://schemas.microsoft.com/office/drawing/2014/main" id="{2E25ECE1-2D8A-AF22-CFA4-20330DA3D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191" y="1921226"/>
            <a:ext cx="854075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94F28230-BAAC-7449-EDCF-F4C5AB3FB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440" y="3703694"/>
            <a:ext cx="1955800" cy="44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rduino Logo PNG vector in SVG, PDF, AI, CDR format">
            <a:extLst>
              <a:ext uri="{FF2B5EF4-FFF2-40B4-BE49-F238E27FC236}">
                <a16:creationId xmlns:a16="http://schemas.microsoft.com/office/drawing/2014/main" id="{197292B4-B356-14DD-F4AF-ABAE890A9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166" y="2361032"/>
            <a:ext cx="1567020" cy="117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uk" sz="3200" dirty="0"/>
            </a:br>
            <a:r>
              <a:rPr lang="uk" sz="2800" dirty="0"/>
              <a:t>Архітектура програмного забезпечення</a:t>
            </a:r>
            <a:endParaRPr sz="3200" dirty="0">
              <a:highlight>
                <a:srgbClr val="FFFF00"/>
              </a:highlight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11" name="Google Shape;99;p18">
            <a:extLst>
              <a:ext uri="{FF2B5EF4-FFF2-40B4-BE49-F238E27FC236}">
                <a16:creationId xmlns:a16="http://schemas.microsoft.com/office/drawing/2014/main" id="{BAAB1023-CA3F-8B47-D3CF-4321FBDEF2D9}"/>
              </a:ext>
            </a:extLst>
          </p:cNvPr>
          <p:cNvSpPr txBox="1">
            <a:spLocks/>
          </p:cNvSpPr>
          <p:nvPr/>
        </p:nvSpPr>
        <p:spPr>
          <a:xfrm>
            <a:off x="3355099" y="3922427"/>
            <a:ext cx="3600998" cy="68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br>
              <a:rPr lang="ru-RU" sz="3200" dirty="0"/>
            </a:br>
            <a:r>
              <a:rPr lang="uk-UA" sz="2000" dirty="0"/>
              <a:t>Діаграма розгортання</a:t>
            </a:r>
            <a:endParaRPr lang="ru-RU" sz="3200" dirty="0">
              <a:highlight>
                <a:srgbClr val="FFFF00"/>
              </a:highligh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B5FC45-F1AA-A292-8383-BE5899B64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572" y="737606"/>
            <a:ext cx="6750856" cy="33364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180603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sz="3600" dirty="0"/>
              <a:t>ER-</a:t>
            </a:r>
            <a:r>
              <a:rPr lang="uk-UA" sz="3600" dirty="0"/>
              <a:t>діаграма</a:t>
            </a:r>
            <a:endParaRPr sz="3600" dirty="0">
              <a:highlight>
                <a:srgbClr val="FFFF00"/>
              </a:highlight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D43E3-26F2-D6BB-337A-20FE3092C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816" y="134841"/>
            <a:ext cx="3947894" cy="47792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3BBA53FF-CF2B-3B13-9195-72C75EEC1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08E5203F-FE21-6F74-5C11-E97C0CC492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Ролі користувачів</a:t>
            </a:r>
            <a:endParaRPr sz="3200" dirty="0">
              <a:highlight>
                <a:srgbClr val="FFFF00"/>
              </a:highlight>
            </a:endParaRP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2D1A2A8C-2976-1BE7-43B0-FC7802E5D21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04D226-04FC-0A20-8CC8-A50851C34CF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5E48D-FFD8-E99C-561C-418118A43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529" y="785079"/>
            <a:ext cx="5709737" cy="3573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79;p15">
            <a:extLst>
              <a:ext uri="{FF2B5EF4-FFF2-40B4-BE49-F238E27FC236}">
                <a16:creationId xmlns:a16="http://schemas.microsoft.com/office/drawing/2014/main" id="{D16776F3-ECCC-0A45-B1E4-0A7C2073BC18}"/>
              </a:ext>
            </a:extLst>
          </p:cNvPr>
          <p:cNvSpPr txBox="1">
            <a:spLocks/>
          </p:cNvSpPr>
          <p:nvPr/>
        </p:nvSpPr>
        <p:spPr>
          <a:xfrm>
            <a:off x="311700" y="1238877"/>
            <a:ext cx="2709405" cy="268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uk-UA" dirty="0"/>
              <a:t>В системі дві ролі користувачів: оператори </a:t>
            </a:r>
            <a:r>
              <a:rPr lang="uk-UA" dirty="0" err="1"/>
              <a:t>дронів</a:t>
            </a:r>
            <a:r>
              <a:rPr lang="uk-UA" dirty="0"/>
              <a:t> та офіцери.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endParaRPr lang="uk-UA" dirty="0"/>
          </a:p>
          <a:p>
            <a:pPr marL="285750" indent="-285750">
              <a:lnSpc>
                <a:spcPct val="100000"/>
              </a:lnSpc>
              <a:spcBef>
                <a:spcPts val="300"/>
              </a:spcBef>
            </a:pPr>
            <a:r>
              <a:rPr lang="uk-UA" dirty="0"/>
              <a:t>Обидві ролі мають спільні функції, але і суттєві відмінності</a:t>
            </a:r>
            <a:endParaRPr lang="en-US" dirty="0"/>
          </a:p>
        </p:txBody>
      </p:sp>
      <p:sp>
        <p:nvSpPr>
          <p:cNvPr id="5" name="Google Shape;99;p18">
            <a:extLst>
              <a:ext uri="{FF2B5EF4-FFF2-40B4-BE49-F238E27FC236}">
                <a16:creationId xmlns:a16="http://schemas.microsoft.com/office/drawing/2014/main" id="{F3C05B70-EB56-EE99-AF80-2F0A3B54C1CE}"/>
              </a:ext>
            </a:extLst>
          </p:cNvPr>
          <p:cNvSpPr txBox="1">
            <a:spLocks/>
          </p:cNvSpPr>
          <p:nvPr/>
        </p:nvSpPr>
        <p:spPr>
          <a:xfrm>
            <a:off x="4893712" y="4140424"/>
            <a:ext cx="3425534" cy="68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br>
              <a:rPr lang="ru-RU" sz="2800" dirty="0"/>
            </a:br>
            <a:r>
              <a:rPr lang="uk-UA" sz="2000" dirty="0"/>
              <a:t>Діаграма прецедентів</a:t>
            </a:r>
            <a:endParaRPr lang="ru-RU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1695563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до кв_р_бакалавра-2025</Template>
  <TotalTime>458</TotalTime>
  <Words>391</Words>
  <Application>Microsoft Office PowerPoint</Application>
  <PresentationFormat>On-screen Show (16:9)</PresentationFormat>
  <Paragraphs>97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Times New Roman</vt:lpstr>
      <vt:lpstr>Economica</vt:lpstr>
      <vt:lpstr>Arial</vt:lpstr>
      <vt:lpstr>Open Sans</vt:lpstr>
      <vt:lpstr>Шаблон презентації кваліфікаційної роботи магістрів</vt:lpstr>
      <vt:lpstr>Програмна система для дистанційного керування дронами та створення черг з їх взаємодією на певній ділянці «Smart War Drones»</vt:lpstr>
      <vt:lpstr>Мета роботи</vt:lpstr>
      <vt:lpstr>Аналіз існуючих рішень</vt:lpstr>
      <vt:lpstr>Постановка задачі</vt:lpstr>
      <vt:lpstr>Вибір технологій розробки </vt:lpstr>
      <vt:lpstr>Опис програмного забезпечення, що було використано у дослідженні</vt:lpstr>
      <vt:lpstr> Архітектура програмного забезпечення</vt:lpstr>
      <vt:lpstr>ER-діаграма</vt:lpstr>
      <vt:lpstr>Ролі користувачів</vt:lpstr>
      <vt:lpstr>Приклад реалізації змінного ідентифікатора</vt:lpstr>
      <vt:lpstr>Профіль користувача</vt:lpstr>
      <vt:lpstr>Приватні чати</vt:lpstr>
      <vt:lpstr>Інтерактивна мапа для планування операцій</vt:lpstr>
      <vt:lpstr>Робота з напрямками</vt:lpstr>
      <vt:lpstr>Тестування</vt:lpstr>
      <vt:lpstr>Підсумки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Арсений Арсений</dc:creator>
  <cp:lastModifiedBy>Арсений Арсений</cp:lastModifiedBy>
  <cp:revision>3</cp:revision>
  <dcterms:created xsi:type="dcterms:W3CDTF">2025-06-21T18:09:23Z</dcterms:created>
  <dcterms:modified xsi:type="dcterms:W3CDTF">2025-06-23T20:43:18Z</dcterms:modified>
</cp:coreProperties>
</file>