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Evolventa Bold" charset="1" panose="020B0702020202020204"/>
      <p:regular r:id="rId21"/>
    </p:embeddedFont>
    <p:embeddedFont>
      <p:font typeface="Evolventa" charset="1" panose="020B0502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2" Target="../media/image33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38476" y="1279918"/>
            <a:ext cx="9780611" cy="7727165"/>
            <a:chOff x="0" y="0"/>
            <a:chExt cx="13040815" cy="103028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529185"/>
              <a:ext cx="13040815" cy="6764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25"/>
                </a:lnSpc>
              </a:pPr>
              <a:r>
                <a:rPr lang="en-US" sz="6299" b="true">
                  <a:solidFill>
                    <a:srgbClr val="F7B4A7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Програмна система для організації та управління груповими подорожами. Мобільний застосунок</a:t>
              </a:r>
            </a:p>
            <a:p>
              <a:pPr algn="l">
                <a:lnSpc>
                  <a:spcPts val="6425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04140"/>
              <a:ext cx="13040815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000713"/>
              <a:ext cx="13040815" cy="1473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Фомичов А.С., ПЗПІ-21-3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Керівник: доц. Колесников Д.О.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80755" y="438150"/>
            <a:ext cx="11926491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b="true" sz="2250" spc="418">
                <a:solidFill>
                  <a:srgbClr val="94DDDE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МІНІСТЕРСТВО ОСВІТИ І НАУКИ УКРАЇНИ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b="true" sz="2250" spc="418">
                <a:solidFill>
                  <a:srgbClr val="94DDDE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ХАРКІВСЬКИЙ НАЦІОНАЛЬНИЙ УНІВЕРСИТЕТ РАДІОЕЛЕКТРОНІКИ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45430" y="1028700"/>
            <a:ext cx="3713029" cy="7316313"/>
          </a:xfrm>
          <a:custGeom>
            <a:avLst/>
            <a:gdLst/>
            <a:ahLst/>
            <a:cxnLst/>
            <a:rect r="r" b="b" t="t" l="l"/>
            <a:pathLst>
              <a:path h="7316313" w="3713029">
                <a:moveTo>
                  <a:pt x="0" y="0"/>
                </a:moveTo>
                <a:lnTo>
                  <a:pt x="3713028" y="0"/>
                </a:lnTo>
                <a:lnTo>
                  <a:pt x="3713028" y="7316313"/>
                </a:lnTo>
                <a:lnTo>
                  <a:pt x="0" y="731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657763" y="-180490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9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9" y="1276208"/>
                </a:lnTo>
                <a:lnTo>
                  <a:pt x="207666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51898" y="533514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55332" y="1028700"/>
            <a:ext cx="3685592" cy="7316313"/>
          </a:xfrm>
          <a:custGeom>
            <a:avLst/>
            <a:gdLst/>
            <a:ahLst/>
            <a:cxnLst/>
            <a:rect r="r" b="b" t="t" l="l"/>
            <a:pathLst>
              <a:path h="7316313" w="3685592">
                <a:moveTo>
                  <a:pt x="0" y="0"/>
                </a:moveTo>
                <a:lnTo>
                  <a:pt x="3685593" y="0"/>
                </a:lnTo>
                <a:lnTo>
                  <a:pt x="3685593" y="7316313"/>
                </a:lnTo>
                <a:lnTo>
                  <a:pt x="0" y="731631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62963" y="1028700"/>
            <a:ext cx="3905082" cy="7316313"/>
          </a:xfrm>
          <a:custGeom>
            <a:avLst/>
            <a:gdLst/>
            <a:ahLst/>
            <a:cxnLst/>
            <a:rect r="r" b="b" t="t" l="l"/>
            <a:pathLst>
              <a:path h="7316313" w="3905082">
                <a:moveTo>
                  <a:pt x="0" y="0"/>
                </a:moveTo>
                <a:lnTo>
                  <a:pt x="3905082" y="0"/>
                </a:lnTo>
                <a:lnTo>
                  <a:pt x="3905082" y="7316313"/>
                </a:lnTo>
                <a:lnTo>
                  <a:pt x="0" y="731631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677298"/>
            <a:ext cx="4309794" cy="108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400" b="true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Подорожі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2236" y="751529"/>
            <a:ext cx="4435891" cy="8783942"/>
          </a:xfrm>
          <a:custGeom>
            <a:avLst/>
            <a:gdLst/>
            <a:ahLst/>
            <a:cxnLst/>
            <a:rect r="r" b="b" t="t" l="l"/>
            <a:pathLst>
              <a:path h="8783942" w="4435891">
                <a:moveTo>
                  <a:pt x="0" y="0"/>
                </a:moveTo>
                <a:lnTo>
                  <a:pt x="4435891" y="0"/>
                </a:lnTo>
                <a:lnTo>
                  <a:pt x="4435891" y="8783942"/>
                </a:lnTo>
                <a:lnTo>
                  <a:pt x="0" y="878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54072" y="4491038"/>
            <a:ext cx="916223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true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Статистика подорожі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376149" y="-3315890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4930" y="6699607"/>
            <a:ext cx="10255900" cy="2725485"/>
          </a:xfrm>
          <a:custGeom>
            <a:avLst/>
            <a:gdLst/>
            <a:ahLst/>
            <a:cxnLst/>
            <a:rect r="r" b="b" t="t" l="l"/>
            <a:pathLst>
              <a:path h="2725485" w="10255900">
                <a:moveTo>
                  <a:pt x="0" y="0"/>
                </a:moveTo>
                <a:lnTo>
                  <a:pt x="10255900" y="0"/>
                </a:lnTo>
                <a:lnTo>
                  <a:pt x="10255900" y="2725485"/>
                </a:lnTo>
                <a:lnTo>
                  <a:pt x="0" y="2725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48152" y="3042022"/>
            <a:ext cx="7711404" cy="5020327"/>
          </a:xfrm>
          <a:custGeom>
            <a:avLst/>
            <a:gdLst/>
            <a:ahLst/>
            <a:cxnLst/>
            <a:rect r="r" b="b" t="t" l="l"/>
            <a:pathLst>
              <a:path h="5020327" w="7711404">
                <a:moveTo>
                  <a:pt x="0" y="0"/>
                </a:moveTo>
                <a:lnTo>
                  <a:pt x="7711404" y="0"/>
                </a:lnTo>
                <a:lnTo>
                  <a:pt x="7711404" y="5020327"/>
                </a:lnTo>
                <a:lnTo>
                  <a:pt x="0" y="5020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52475"/>
            <a:ext cx="16230600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b="true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Локальне зберігання даних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3088" y="-1095217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9987" y="1607069"/>
            <a:ext cx="14948026" cy="8138162"/>
          </a:xfrm>
          <a:custGeom>
            <a:avLst/>
            <a:gdLst/>
            <a:ahLst/>
            <a:cxnLst/>
            <a:rect r="r" b="b" t="t" l="l"/>
            <a:pathLst>
              <a:path h="8138162" w="14948026">
                <a:moveTo>
                  <a:pt x="0" y="0"/>
                </a:moveTo>
                <a:lnTo>
                  <a:pt x="14948026" y="0"/>
                </a:lnTo>
                <a:lnTo>
                  <a:pt x="14948026" y="8138162"/>
                </a:lnTo>
                <a:lnTo>
                  <a:pt x="0" y="8138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46160" y="843640"/>
            <a:ext cx="10524675" cy="763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8"/>
              </a:lnSpc>
            </a:pPr>
            <a:r>
              <a:rPr lang="en-US" sz="5174" spc="-51" b="true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Робота з Bluetooth-девайсами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5726" y="779802"/>
            <a:ext cx="6224917" cy="8727396"/>
          </a:xfrm>
          <a:custGeom>
            <a:avLst/>
            <a:gdLst/>
            <a:ahLst/>
            <a:cxnLst/>
            <a:rect r="r" b="b" t="t" l="l"/>
            <a:pathLst>
              <a:path h="8727396" w="6224917">
                <a:moveTo>
                  <a:pt x="0" y="0"/>
                </a:moveTo>
                <a:lnTo>
                  <a:pt x="6224917" y="0"/>
                </a:lnTo>
                <a:lnTo>
                  <a:pt x="6224917" y="8727396"/>
                </a:lnTo>
                <a:lnTo>
                  <a:pt x="0" y="8727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14600"/>
            <a:ext cx="7079577" cy="505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94DDDE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Приклад тест-кейсу на створення нового користувача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56505" y="2141601"/>
            <a:ext cx="10304781" cy="7116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7"/>
              </a:lnSpc>
            </a:pPr>
            <a:r>
              <a:rPr lang="en-US" sz="4199" b="true">
                <a:solidFill>
                  <a:srgbClr val="94DDDE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Розробл</a:t>
            </a:r>
            <a:r>
              <a:rPr lang="en-US" sz="4199" b="true">
                <a:solidFill>
                  <a:srgbClr val="94DDDE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ено мобільний застосунок системи для організації та супроводу групових подорожей.</a:t>
            </a:r>
          </a:p>
          <a:p>
            <a:pPr algn="l">
              <a:lnSpc>
                <a:spcPts val="4577"/>
              </a:lnSpc>
            </a:pPr>
            <a:r>
              <a:rPr lang="en-US" sz="4199" b="true">
                <a:solidFill>
                  <a:srgbClr val="94DDDE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Забезпечено підтримку обміну даними в реальному часі, захист чутливої інформації, обробку участі, трекінгу, повідомлень та екстрених сигналів.</a:t>
            </a:r>
          </a:p>
          <a:p>
            <a:pPr algn="l">
              <a:lnSpc>
                <a:spcPts val="4577"/>
              </a:lnSpc>
            </a:pPr>
            <a:r>
              <a:rPr lang="en-US" sz="4199" b="true">
                <a:solidFill>
                  <a:srgbClr val="94DDDE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Система протестована, інтегрована з клієнтськими застосунками та готова до повноцінного використання.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610774" y="1441513"/>
            <a:ext cx="2645731" cy="1625922"/>
          </a:xfrm>
          <a:custGeom>
            <a:avLst/>
            <a:gdLst/>
            <a:ahLst/>
            <a:cxnLst/>
            <a:rect r="r" b="b" t="t" l="l"/>
            <a:pathLst>
              <a:path h="1625922" w="2645731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79313" y="5316566"/>
            <a:ext cx="5758626" cy="4114800"/>
          </a:xfrm>
          <a:custGeom>
            <a:avLst/>
            <a:gdLst/>
            <a:ahLst/>
            <a:cxnLst/>
            <a:rect r="r" b="b" t="t" l="l"/>
            <a:pathLst>
              <a:path h="4114800" w="5758626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40312" y="-1788377"/>
            <a:ext cx="1491622" cy="3229890"/>
          </a:xfrm>
          <a:custGeom>
            <a:avLst/>
            <a:gdLst/>
            <a:ahLst/>
            <a:cxnLst/>
            <a:rect r="r" b="b" t="t" l="l"/>
            <a:pathLst>
              <a:path h="3229890" w="1491622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66643" y="-2441088"/>
            <a:ext cx="4317873" cy="5892879"/>
          </a:xfrm>
          <a:custGeom>
            <a:avLst/>
            <a:gdLst/>
            <a:ahLst/>
            <a:cxnLst/>
            <a:rect r="r" b="b" t="t" l="l"/>
            <a:pathLst>
              <a:path h="5892879" w="4317873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42874" y="3067435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83796" y="104775"/>
            <a:ext cx="5650199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b="true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Висновки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93748" y="1455766"/>
            <a:ext cx="502431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89"/>
              </a:lnSpc>
            </a:pPr>
            <a:r>
              <a:rPr lang="en-US" sz="7574" b="true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МЕТА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693748" y="3289894"/>
            <a:ext cx="5632518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229548" y="3340015"/>
            <a:ext cx="8560917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rPr>
              <a:t>Створення мобільного застосунку для програмної системи, яка забезпечує організацію групових подорожей з функціями створення та управління маршрутами, збору GPS-даних та вимірювання частоти серцебиття, обміну повідомленнями між учасниками та виклику екстреної допомоги.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0486" y="1741128"/>
            <a:ext cx="9867027" cy="7957773"/>
          </a:xfrm>
          <a:custGeom>
            <a:avLst/>
            <a:gdLst/>
            <a:ahLst/>
            <a:cxnLst/>
            <a:rect r="r" b="b" t="t" l="l"/>
            <a:pathLst>
              <a:path h="7957773" w="9867027">
                <a:moveTo>
                  <a:pt x="0" y="0"/>
                </a:moveTo>
                <a:lnTo>
                  <a:pt x="9867028" y="0"/>
                </a:lnTo>
                <a:lnTo>
                  <a:pt x="9867028" y="7957773"/>
                </a:lnTo>
                <a:lnTo>
                  <a:pt x="0" y="7957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3525" y="569553"/>
            <a:ext cx="1560095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>
                <a:solidFill>
                  <a:srgbClr val="31356E"/>
                </a:solidFill>
                <a:latin typeface="Evolventa"/>
                <a:ea typeface="Evolventa"/>
                <a:cs typeface="Evolventa"/>
                <a:sym typeface="Evolventa"/>
              </a:rPr>
              <a:t>Постановка задачі | Опис системи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8675"/>
            <a:ext cx="16135350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b="true" sz="640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Технології розробки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04472" y="4153055"/>
            <a:ext cx="2717226" cy="3030805"/>
            <a:chOff x="0" y="0"/>
            <a:chExt cx="3622968" cy="40410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42875"/>
              <a:ext cx="3622968" cy="708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b="true" sz="2799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SQLite-net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308090"/>
              <a:ext cx="3622968" cy="385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91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64672"/>
              <a:ext cx="3622968" cy="2113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ORM-бібліотека для роботи з локальною базою даних SQLite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20189" y="4153055"/>
            <a:ext cx="2459408" cy="3574125"/>
            <a:chOff x="0" y="0"/>
            <a:chExt cx="3279211" cy="47655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42875"/>
              <a:ext cx="3279211" cy="708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b="true" sz="2799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.NET MAUI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66840"/>
              <a:ext cx="3279211" cy="367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8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59082"/>
              <a:ext cx="3279211" cy="3154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Кросплатформ-ний фреймворк для створення мобільних і десктопних застосунків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50473" y="4138279"/>
            <a:ext cx="2685372" cy="2233305"/>
            <a:chOff x="0" y="0"/>
            <a:chExt cx="3580497" cy="297774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42875"/>
              <a:ext cx="3580497" cy="708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b="true" sz="2799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Plugin.BLE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64672"/>
              <a:ext cx="3580497" cy="2113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Бібліотека для роботи з Bluetooth-пристроями у .NET MAUI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264621" y="4138279"/>
            <a:ext cx="2890265" cy="2728605"/>
            <a:chOff x="0" y="0"/>
            <a:chExt cx="3853687" cy="363814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42875"/>
              <a:ext cx="3853687" cy="13688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b="true" sz="2799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Onion.Maui.GoogleMaps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525072"/>
              <a:ext cx="3853687" cy="2113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Бібліотека для інтеграції Google Maps у .NET MAUI-застосунки.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29004" y="3258915"/>
            <a:ext cx="13569165" cy="669290"/>
            <a:chOff x="0" y="0"/>
            <a:chExt cx="18092220" cy="89238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19075"/>
              <a:ext cx="1005512" cy="1111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b="true" sz="4400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1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718765" y="-219075"/>
              <a:ext cx="1005512" cy="1111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b="true" sz="4400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1157343" y="-219075"/>
              <a:ext cx="1005512" cy="1111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b="true" sz="4400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3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7086708" y="-219075"/>
              <a:ext cx="1005512" cy="1111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b="true" sz="4400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4</a:t>
              </a:r>
            </a:p>
          </p:txBody>
        </p:sp>
        <p:sp>
          <p:nvSpPr>
            <p:cNvPr name="AutoShape 22" id="22"/>
            <p:cNvSpPr/>
            <p:nvPr/>
          </p:nvSpPr>
          <p:spPr>
            <a:xfrm>
              <a:off x="1005512" y="414443"/>
              <a:ext cx="441137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6745972" y="414443"/>
              <a:ext cx="441137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12474189" y="414443"/>
              <a:ext cx="441137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475" y="5143500"/>
            <a:ext cx="6294683" cy="3979139"/>
          </a:xfrm>
          <a:custGeom>
            <a:avLst/>
            <a:gdLst/>
            <a:ahLst/>
            <a:cxnLst/>
            <a:rect r="r" b="b" t="t" l="l"/>
            <a:pathLst>
              <a:path h="3979139" w="6294683">
                <a:moveTo>
                  <a:pt x="0" y="0"/>
                </a:moveTo>
                <a:lnTo>
                  <a:pt x="6294682" y="0"/>
                </a:lnTo>
                <a:lnTo>
                  <a:pt x="6294682" y="3979139"/>
                </a:lnTo>
                <a:lnTo>
                  <a:pt x="0" y="3979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54305" y="1957773"/>
            <a:ext cx="5516498" cy="6371454"/>
          </a:xfrm>
          <a:custGeom>
            <a:avLst/>
            <a:gdLst/>
            <a:ahLst/>
            <a:cxnLst/>
            <a:rect r="r" b="b" t="t" l="l"/>
            <a:pathLst>
              <a:path h="6371454" w="5516498">
                <a:moveTo>
                  <a:pt x="0" y="0"/>
                </a:moveTo>
                <a:lnTo>
                  <a:pt x="5516498" y="0"/>
                </a:lnTo>
                <a:lnTo>
                  <a:pt x="5516498" y="6371454"/>
                </a:lnTo>
                <a:lnTo>
                  <a:pt x="0" y="6371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95950" y="1145017"/>
            <a:ext cx="5102516" cy="5731087"/>
          </a:xfrm>
          <a:custGeom>
            <a:avLst/>
            <a:gdLst/>
            <a:ahLst/>
            <a:cxnLst/>
            <a:rect r="r" b="b" t="t" l="l"/>
            <a:pathLst>
              <a:path h="5731087" w="5102516">
                <a:moveTo>
                  <a:pt x="0" y="0"/>
                </a:moveTo>
                <a:lnTo>
                  <a:pt x="5102516" y="0"/>
                </a:lnTo>
                <a:lnTo>
                  <a:pt x="5102516" y="5731087"/>
                </a:lnTo>
                <a:lnTo>
                  <a:pt x="0" y="5731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6920" y="1221214"/>
            <a:ext cx="7165867" cy="193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400" b="true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MVVM архітектура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85763" y="390596"/>
            <a:ext cx="4505838" cy="9511003"/>
          </a:xfrm>
          <a:custGeom>
            <a:avLst/>
            <a:gdLst/>
            <a:ahLst/>
            <a:cxnLst/>
            <a:rect r="r" b="b" t="t" l="l"/>
            <a:pathLst>
              <a:path h="9511003" w="4505838">
                <a:moveTo>
                  <a:pt x="0" y="0"/>
                </a:moveTo>
                <a:lnTo>
                  <a:pt x="4505837" y="0"/>
                </a:lnTo>
                <a:lnTo>
                  <a:pt x="4505837" y="9511003"/>
                </a:lnTo>
                <a:lnTo>
                  <a:pt x="0" y="95110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55781" y="3974523"/>
            <a:ext cx="6276929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Діаграма активності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05496" y="1494609"/>
            <a:ext cx="10646019" cy="7763691"/>
          </a:xfrm>
          <a:custGeom>
            <a:avLst/>
            <a:gdLst/>
            <a:ahLst/>
            <a:cxnLst/>
            <a:rect r="r" b="b" t="t" l="l"/>
            <a:pathLst>
              <a:path h="7763691" w="10646019">
                <a:moveTo>
                  <a:pt x="0" y="0"/>
                </a:moveTo>
                <a:lnTo>
                  <a:pt x="10646019" y="0"/>
                </a:lnTo>
                <a:lnTo>
                  <a:pt x="10646019" y="7763691"/>
                </a:lnTo>
                <a:lnTo>
                  <a:pt x="0" y="7763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971925"/>
            <a:ext cx="6276929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true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Діаграма послідовності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73324" y="2144703"/>
            <a:ext cx="4481230" cy="7627625"/>
          </a:xfrm>
          <a:custGeom>
            <a:avLst/>
            <a:gdLst/>
            <a:ahLst/>
            <a:cxnLst/>
            <a:rect r="r" b="b" t="t" l="l"/>
            <a:pathLst>
              <a:path h="7627625" w="4481230">
                <a:moveTo>
                  <a:pt x="0" y="0"/>
                </a:moveTo>
                <a:lnTo>
                  <a:pt x="4481230" y="0"/>
                </a:lnTo>
                <a:lnTo>
                  <a:pt x="4481230" y="7627626"/>
                </a:lnTo>
                <a:lnTo>
                  <a:pt x="0" y="7627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63774" y="2144703"/>
            <a:ext cx="4176125" cy="7627625"/>
          </a:xfrm>
          <a:custGeom>
            <a:avLst/>
            <a:gdLst/>
            <a:ahLst/>
            <a:cxnLst/>
            <a:rect r="r" b="b" t="t" l="l"/>
            <a:pathLst>
              <a:path h="7627625" w="4176125">
                <a:moveTo>
                  <a:pt x="0" y="0"/>
                </a:moveTo>
                <a:lnTo>
                  <a:pt x="4176125" y="0"/>
                </a:lnTo>
                <a:lnTo>
                  <a:pt x="4176125" y="7627626"/>
                </a:lnTo>
                <a:lnTo>
                  <a:pt x="0" y="7627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3673" y="4457700"/>
            <a:ext cx="6027530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Авторизація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7205" y="2031264"/>
            <a:ext cx="3568738" cy="7049360"/>
          </a:xfrm>
          <a:custGeom>
            <a:avLst/>
            <a:gdLst/>
            <a:ahLst/>
            <a:cxnLst/>
            <a:rect r="r" b="b" t="t" l="l"/>
            <a:pathLst>
              <a:path h="7049360" w="3568738">
                <a:moveTo>
                  <a:pt x="0" y="0"/>
                </a:moveTo>
                <a:lnTo>
                  <a:pt x="3568738" y="0"/>
                </a:lnTo>
                <a:lnTo>
                  <a:pt x="3568738" y="7049359"/>
                </a:lnTo>
                <a:lnTo>
                  <a:pt x="0" y="70493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48827" y="2031264"/>
            <a:ext cx="3595173" cy="7049360"/>
          </a:xfrm>
          <a:custGeom>
            <a:avLst/>
            <a:gdLst/>
            <a:ahLst/>
            <a:cxnLst/>
            <a:rect r="r" b="b" t="t" l="l"/>
            <a:pathLst>
              <a:path h="7049360" w="3595173">
                <a:moveTo>
                  <a:pt x="0" y="0"/>
                </a:moveTo>
                <a:lnTo>
                  <a:pt x="3595173" y="0"/>
                </a:lnTo>
                <a:lnTo>
                  <a:pt x="3595173" y="7049359"/>
                </a:lnTo>
                <a:lnTo>
                  <a:pt x="0" y="70493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92711" y="4120515"/>
            <a:ext cx="7165867" cy="193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400" b="true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Профіль користувача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DAGpxbAM95E</dc:identifier>
  <dcterms:modified xsi:type="dcterms:W3CDTF">2011-08-01T06:04:30Z</dcterms:modified>
  <cp:revision>1</cp:revision>
  <dc:title>Синий Изометрические Элементы и Макеты Технологии в Образовании Технология Презентация</dc:title>
</cp:coreProperties>
</file>