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Economica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7ED68F-6E36-4414-BED4-ECD253ED4426}">
  <a:tblStyle styleId="{6D7ED68F-6E36-4414-BED4-ECD253ED44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Economica-bold.fntdata"/><Relationship Id="rId21" Type="http://schemas.openxmlformats.org/officeDocument/2006/relationships/font" Target="fonts/Economica-regular.fntdata"/><Relationship Id="rId24" Type="http://schemas.openxmlformats.org/officeDocument/2006/relationships/font" Target="fonts/Economica-boldItalic.fntdata"/><Relationship Id="rId23" Type="http://schemas.openxmlformats.org/officeDocument/2006/relationships/font" Target="fonts/Economic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13117743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613117743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613117743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613117743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4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786000" y="850450"/>
            <a:ext cx="37101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2400"/>
              <a:t>Програмна система для управління заходами</a:t>
            </a:r>
            <a:endParaRPr sz="24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539850" y="3338575"/>
            <a:ext cx="5087400" cy="15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5882"/>
              <a:buNone/>
            </a:pPr>
            <a:r>
              <a:rPr lang="uk" sz="3750">
                <a:latin typeface="Times New Roman"/>
                <a:ea typeface="Times New Roman"/>
                <a:cs typeface="Times New Roman"/>
                <a:sym typeface="Times New Roman"/>
              </a:rPr>
              <a:t>Виконав:						Керівник:</a:t>
            </a:r>
            <a:br>
              <a:rPr lang="uk" sz="375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uk" sz="3750">
                <a:latin typeface="Times New Roman"/>
                <a:ea typeface="Times New Roman"/>
                <a:cs typeface="Times New Roman"/>
                <a:sym typeface="Times New Roman"/>
              </a:rPr>
              <a:t>ст. гр. ПЗПІ-21-4					</a:t>
            </a:r>
            <a:r>
              <a:rPr lang="uk" sz="3750">
                <a:latin typeface="Times New Roman"/>
                <a:ea typeface="Times New Roman"/>
                <a:cs typeface="Times New Roman"/>
                <a:sym typeface="Times New Roman"/>
              </a:rPr>
              <a:t>доцент кафедри ПІ </a:t>
            </a:r>
            <a:endParaRPr sz="3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5882"/>
              <a:buNone/>
            </a:pPr>
            <a:r>
              <a:rPr lang="uk" sz="3750">
                <a:latin typeface="Times New Roman"/>
                <a:ea typeface="Times New Roman"/>
                <a:cs typeface="Times New Roman"/>
                <a:sym typeface="Times New Roman"/>
              </a:rPr>
              <a:t>Галушка М.В.					Ворочек О.Г.</a:t>
            </a:r>
            <a:endParaRPr sz="3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5882"/>
              <a:buNone/>
            </a:pPr>
            <a:r>
              <a:t/>
            </a:r>
            <a:endParaRPr sz="3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5882"/>
              <a:buNone/>
            </a:pPr>
            <a:r>
              <a:t/>
            </a:r>
            <a:endParaRPr sz="3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5882"/>
              <a:buNone/>
            </a:pPr>
            <a:r>
              <a:rPr lang="uk" sz="3750">
                <a:latin typeface="Times New Roman"/>
                <a:ea typeface="Times New Roman"/>
                <a:cs typeface="Times New Roman"/>
                <a:sym typeface="Times New Roman"/>
              </a:rPr>
              <a:t>10 червня 2025</a:t>
            </a:r>
            <a:endParaRPr sz="37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Інтерфейс користувача </a:t>
            </a:r>
            <a:endParaRPr sz="3200"/>
          </a:p>
        </p:txBody>
      </p:sp>
      <p:pic>
        <p:nvPicPr>
          <p:cNvPr id="142" name="Google Shape;14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8778248" y="4606350"/>
            <a:ext cx="49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600" y="687675"/>
            <a:ext cx="3840225" cy="2099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8325" y="687675"/>
            <a:ext cx="3706026" cy="2099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37575" y="2889625"/>
            <a:ext cx="5027925" cy="20516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4650" y="947700"/>
            <a:ext cx="8520600" cy="1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1250"/>
              <a:buFont typeface="Arial"/>
              <a:buNone/>
            </a:pPr>
            <a:r>
              <a:rPr lang="uk" sz="3200"/>
              <a:t>Інтерфейс користувача 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50" y="483175"/>
            <a:ext cx="4406301" cy="3144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3" name="Google Shape;15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50" y="4453950"/>
            <a:ext cx="636300" cy="42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/>
        </p:nvSpPr>
        <p:spPr>
          <a:xfrm>
            <a:off x="8778248" y="4606350"/>
            <a:ext cx="49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3351" y="1258200"/>
            <a:ext cx="4219389" cy="31957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Тестування</a:t>
            </a:r>
            <a:endParaRPr sz="3200"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69125" y="614725"/>
            <a:ext cx="9194400" cy="3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uk" sz="1300">
                <a:latin typeface="Times New Roman"/>
                <a:ea typeface="Times New Roman"/>
                <a:cs typeface="Times New Roman"/>
                <a:sym typeface="Times New Roman"/>
              </a:rPr>
              <a:t>Тест-кейс №1: Створення нового заходу авторизованим користувачем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uk" sz="1300">
                <a:latin typeface="Times New Roman"/>
                <a:ea typeface="Times New Roman"/>
                <a:cs typeface="Times New Roman"/>
                <a:sym typeface="Times New Roman"/>
              </a:rPr>
              <a:t>Мета:</a:t>
            </a:r>
            <a:r>
              <a:rPr lang="uk" sz="1300">
                <a:latin typeface="Times New Roman"/>
                <a:ea typeface="Times New Roman"/>
                <a:cs typeface="Times New Roman"/>
                <a:sym typeface="Times New Roman"/>
              </a:rPr>
              <a:t> Перевірити коректність функції створення заходу.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uk" sz="1300">
                <a:latin typeface="Times New Roman"/>
                <a:ea typeface="Times New Roman"/>
                <a:cs typeface="Times New Roman"/>
                <a:sym typeface="Times New Roman"/>
              </a:rPr>
              <a:t>Передумови: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Times New Roman"/>
              <a:buAutoNum type="arabicPeriod"/>
            </a:pPr>
            <a:r>
              <a:rPr lang="uk" sz="1300">
                <a:latin typeface="Times New Roman"/>
                <a:ea typeface="Times New Roman"/>
                <a:cs typeface="Times New Roman"/>
                <a:sym typeface="Times New Roman"/>
              </a:rPr>
              <a:t>Відкрити веб-застосунок. (Пройдено)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AutoNum type="arabicPeriod"/>
            </a:pPr>
            <a:r>
              <a:rPr lang="uk" sz="1300">
                <a:latin typeface="Times New Roman"/>
                <a:ea typeface="Times New Roman"/>
                <a:cs typeface="Times New Roman"/>
                <a:sym typeface="Times New Roman"/>
              </a:rPr>
              <a:t>Авторизуватися (логін/пароль) та бути перенаправленим на головну сторінку. (Пройдено)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uk" sz="1300">
                <a:latin typeface="Times New Roman"/>
                <a:ea typeface="Times New Roman"/>
                <a:cs typeface="Times New Roman"/>
                <a:sym typeface="Times New Roman"/>
              </a:rPr>
              <a:t>Кроки тестування: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Times New Roman"/>
              <a:buAutoNum type="arabicPeriod"/>
            </a:pPr>
            <a:r>
              <a:rPr lang="uk" sz="1300">
                <a:latin typeface="Times New Roman"/>
                <a:ea typeface="Times New Roman"/>
                <a:cs typeface="Times New Roman"/>
                <a:sym typeface="Times New Roman"/>
              </a:rPr>
              <a:t>Натиснути «Створити захід» → відкривається форма. (Пройдено)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AutoNum type="arabicPeriod"/>
            </a:pPr>
            <a:r>
              <a:rPr lang="uk" sz="1300">
                <a:latin typeface="Times New Roman"/>
                <a:ea typeface="Times New Roman"/>
                <a:cs typeface="Times New Roman"/>
                <a:sym typeface="Times New Roman"/>
              </a:rPr>
              <a:t>Ввести назву, опис, дату/час, вартість, місто та адресу. (Всі поля коректно заповнюються та перевіряються). (Пройдено)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AutoNum type="arabicPeriod"/>
            </a:pPr>
            <a:r>
              <a:rPr lang="uk" sz="1300">
                <a:latin typeface="Times New Roman"/>
                <a:ea typeface="Times New Roman"/>
                <a:cs typeface="Times New Roman"/>
                <a:sym typeface="Times New Roman"/>
              </a:rPr>
              <a:t>Натиснути «Зберегти» → подія успішно створена, з'являється повідомлення. (Пройдено)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AutoNum type="arabicPeriod"/>
            </a:pPr>
            <a:r>
              <a:rPr lang="uk" sz="1300">
                <a:latin typeface="Times New Roman"/>
                <a:ea typeface="Times New Roman"/>
                <a:cs typeface="Times New Roman"/>
                <a:sym typeface="Times New Roman"/>
              </a:rPr>
              <a:t>Перейти до перегляду події через «Докладніше» → сторінка події відображає введені дані. (Пройдено)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uk" sz="1300">
                <a:latin typeface="Times New Roman"/>
                <a:ea typeface="Times New Roman"/>
                <a:cs typeface="Times New Roman"/>
                <a:sym typeface="Times New Roman"/>
              </a:rPr>
              <a:t>Результат тестування:</a:t>
            </a:r>
            <a:r>
              <a:rPr lang="uk" sz="1300">
                <a:latin typeface="Times New Roman"/>
                <a:ea typeface="Times New Roman"/>
                <a:cs typeface="Times New Roman"/>
                <a:sym typeface="Times New Roman"/>
              </a:rPr>
              <a:t> ПРОЙДЕНО (P) </a:t>
            </a:r>
            <a:r>
              <a:rPr b="1" lang="uk" sz="1300">
                <a:latin typeface="Times New Roman"/>
                <a:ea typeface="Times New Roman"/>
                <a:cs typeface="Times New Roman"/>
                <a:sym typeface="Times New Roman"/>
              </a:rPr>
              <a:t>Тестувальник:</a:t>
            </a:r>
            <a:r>
              <a:rPr lang="uk" sz="1300">
                <a:latin typeface="Times New Roman"/>
                <a:ea typeface="Times New Roman"/>
                <a:cs typeface="Times New Roman"/>
                <a:sym typeface="Times New Roman"/>
              </a:rPr>
              <a:t> Галушка М.В. </a:t>
            </a:r>
            <a:r>
              <a:rPr b="1" lang="uk" sz="1300">
                <a:latin typeface="Times New Roman"/>
                <a:ea typeface="Times New Roman"/>
                <a:cs typeface="Times New Roman"/>
                <a:sym typeface="Times New Roman"/>
              </a:rPr>
              <a:t>Дата:</a:t>
            </a:r>
            <a:r>
              <a:rPr lang="uk" sz="1300">
                <a:latin typeface="Times New Roman"/>
                <a:ea typeface="Times New Roman"/>
                <a:cs typeface="Times New Roman"/>
                <a:sym typeface="Times New Roman"/>
              </a:rPr>
              <a:t> 28.05.2025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SzPts val="450"/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/>
        </p:nvSpPr>
        <p:spPr>
          <a:xfrm>
            <a:off x="8641556" y="4633450"/>
            <a:ext cx="44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70025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/>
              <a:t>Тестування</a:t>
            </a:r>
            <a:endParaRPr sz="3200"/>
          </a:p>
        </p:txBody>
      </p:sp>
      <p:pic>
        <p:nvPicPr>
          <p:cNvPr id="169" name="Google Shape;16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75" y="4547588"/>
            <a:ext cx="686950" cy="46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/>
          <p:nvPr/>
        </p:nvSpPr>
        <p:spPr>
          <a:xfrm>
            <a:off x="8524975" y="4579225"/>
            <a:ext cx="50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>
                <a:solidFill>
                  <a:schemeClr val="dk1"/>
                </a:solidFill>
              </a:rPr>
              <a:t>‹#›</a:t>
            </a:fld>
            <a:endParaRPr/>
          </a:p>
        </p:txBody>
      </p:sp>
      <p:sp>
        <p:nvSpPr>
          <p:cNvPr id="171" name="Google Shape;171;p25"/>
          <p:cNvSpPr txBox="1"/>
          <p:nvPr/>
        </p:nvSpPr>
        <p:spPr>
          <a:xfrm>
            <a:off x="37325" y="738675"/>
            <a:ext cx="9106800" cy="3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Тест-кейс №2: Придбання квитка на захід</a:t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Мета:</a:t>
            </a:r>
            <a:r>
              <a:rPr lang="uk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Перевірити успішне придбання квитка авторизованим користувачем.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Передумови:</a:t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AutoNum type="arabicPeriod"/>
            </a:pPr>
            <a:r>
              <a:rPr lang="uk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Користувач має обліковий запис. (Пройдено)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Кроки тестування:</a:t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AutoNum type="arabicPeriod"/>
            </a:pPr>
            <a:r>
              <a:rPr lang="uk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Увійти в систему. (Пройдено)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AutoNum type="arabicPeriod"/>
            </a:pPr>
            <a:r>
              <a:rPr lang="uk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Перейти на головну сторінку заходів. (Пройдено)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AutoNum type="arabicPeriod"/>
            </a:pPr>
            <a:r>
              <a:rPr lang="uk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Вибрати захід зі списку та натиснути «Детальніше». (Пройдено)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AutoNum type="arabicPeriod"/>
            </a:pPr>
            <a:r>
              <a:rPr lang="uk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Відкривається форма покупки квитка. Заповнити поля: ім'я, прізвище, email, номер картки. (Пройдено)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AutoNum type="arabicPeriod"/>
            </a:pPr>
            <a:r>
              <a:rPr lang="uk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Підтвердити оплату → з'являється повідомлення про успішну оплату. (Пройдено)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AutoNum type="arabicPeriod"/>
            </a:pPr>
            <a:r>
              <a:rPr lang="uk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Придбаний квиток присутній у списку. (Пройдено)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uk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Результат тестування:</a:t>
            </a:r>
            <a:r>
              <a:rPr lang="uk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ПРОЙДЕНО (P) </a:t>
            </a:r>
            <a:r>
              <a:rPr b="1" lang="uk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Тестувальник:</a:t>
            </a:r>
            <a:r>
              <a:rPr lang="uk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Галушка М.В. </a:t>
            </a:r>
            <a:r>
              <a:rPr b="1" lang="uk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Дата:</a:t>
            </a:r>
            <a:r>
              <a:rPr lang="uk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29.05.2025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Підсумки </a:t>
            </a:r>
            <a:endParaRPr sz="3200"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uk" sz="2100">
                <a:latin typeface="Times New Roman"/>
                <a:ea typeface="Times New Roman"/>
                <a:cs typeface="Times New Roman"/>
                <a:sym typeface="Times New Roman"/>
              </a:rPr>
              <a:t>Кваліфікаційна робота дозволила отримати практичний досвід розробки повнофункціонального клієнт-серверного веб-застосунку для управління подіями та продажу квитків. Було реалізовано зручний інтерфейс користувача та надійна серверна логіка з використанням сучасних технологій. Це закріпило теоретичні знання та покращило розуміння повного циклу розробки веб-систем.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8" name="Google Shape;17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 txBox="1"/>
          <p:nvPr/>
        </p:nvSpPr>
        <p:spPr>
          <a:xfrm>
            <a:off x="8778257" y="4606350"/>
            <a:ext cx="47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Мета роботи</a:t>
            </a:r>
            <a:endParaRPr sz="3200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143250" y="984675"/>
            <a:ext cx="8857500" cy="3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  <a:buSzPts val="1800"/>
              <a:buNone/>
            </a:pPr>
            <a:r>
              <a:rPr lang="uk" sz="2200">
                <a:latin typeface="Times New Roman"/>
                <a:ea typeface="Times New Roman"/>
                <a:cs typeface="Times New Roman"/>
                <a:sym typeface="Times New Roman"/>
              </a:rPr>
              <a:t>Метою роботи є створення програмної системи для зручного управління заходами через веб-інтерфейс з підтримкою ролей користувачів. Система забезпечує швидкий доступ до інформації про події, автоматизує рутинні процеси: реєстрація, повідомлення та використовує сучасний стек технологій (React, Node.js, Express, PostgreSQL). Актуальність теми обумовлена зростанням потреби в онлайн-інструментах для організації подій, конференцій і семінарів.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-105413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Аналіз проблеми  </a:t>
            </a:r>
            <a:endParaRPr sz="3200"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250" y="43984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2" name="Google Shape;82;p15"/>
          <p:cNvGraphicFramePr/>
          <p:nvPr/>
        </p:nvGraphicFramePr>
        <p:xfrm>
          <a:off x="1010850" y="67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{6D7ED68F-6E36-4414-BED4-ECD253ED4426}</a:tableStyleId>
              </a:tblPr>
              <a:tblGrid>
                <a:gridCol w="2413000"/>
                <a:gridCol w="2413000"/>
                <a:gridCol w="2413000"/>
              </a:tblGrid>
              <a:tr h="26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Платформа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Переваги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Недоліки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Eventbrite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Легке створення подій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Продаж квитків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Email-маркетинг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Обмежена кастомізація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Складність інтеграції з іншими системами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Ticketmaster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Надійна система продажу квитків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Підтримка масових заходів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Розширені платіжні опції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Обмежене управління подіями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Не підходить для невеликих чи внутрішніх подій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Bizzabo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Потужна аналітика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Підтримка корпоративних мережевих заходів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Багатофункціональність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uk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Висока вартість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Складність використання для малого/середнього бізнесу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Постановка задачі та опис системи</a:t>
            </a:r>
            <a:endParaRPr sz="3200"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25225"/>
            <a:ext cx="8520600" cy="37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9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Розробити веб-програму для ефективного управління подіями, яка дозволяє створювати, редагувати, видаляти та переглядати заходи з підтримкою різних ролей користувачів з відповідними правами доступу.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9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Система має забезпечувати централізоване зберігання даних про події та користувачів, надавати зручний та інтуїтивно зрозумілий інтерфейс, автоматизувати ключові процеси та сприяти ефективній організації як онлайн, так і офлайн-заходів.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Вибір технологій розробки </a:t>
            </a:r>
            <a:endParaRPr sz="3200"/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651813" y="1047700"/>
            <a:ext cx="937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000">
                <a:latin typeface="Times New Roman"/>
                <a:ea typeface="Times New Roman"/>
                <a:cs typeface="Times New Roman"/>
                <a:sym typeface="Times New Roman"/>
              </a:rPr>
              <a:t>NestJS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3653100" y="1047700"/>
            <a:ext cx="133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000">
                <a:latin typeface="Times New Roman"/>
                <a:ea typeface="Times New Roman"/>
                <a:cs typeface="Times New Roman"/>
                <a:sym typeface="Times New Roman"/>
              </a:rPr>
              <a:t>Next.js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6524200" y="10477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000">
                <a:latin typeface="Times New Roman"/>
                <a:ea typeface="Times New Roman"/>
                <a:cs typeface="Times New Roman"/>
                <a:sym typeface="Times New Roman"/>
              </a:rPr>
              <a:t>PostgreSQL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855" y="1649350"/>
            <a:ext cx="1909725" cy="184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1798" y="1540303"/>
            <a:ext cx="1844800" cy="184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2825" y="1499349"/>
            <a:ext cx="2153775" cy="214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Архітектура створенного програмного забезпечення</a:t>
            </a:r>
            <a:endParaRPr sz="3200"/>
          </a:p>
        </p:txBody>
      </p:sp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5113" y="1123347"/>
            <a:ext cx="7102084" cy="35324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Опис програмного забезпечення, що було використано у дослідженні</a:t>
            </a:r>
            <a:endParaRPr sz="3200"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477100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uk" sz="21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Розробка велася за клієнт-серверною архітектурою: спочатку створено структуру БД, потім реалізовано серверну логіку (авторизація, обробка запитів, керування подіями), і на завершення – адаптивний фронтенд. Використані технології: TypeScript (фронтенд/сервер), NestJS (REST API), TypeORM (PostgreSQL), Next.js (фронтенд), PostgreSQL (БД). Інструменти: GitHub (контроль версій), Visual Studio Code (IDE).</a:t>
            </a:r>
            <a:endParaRPr sz="21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408735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Дизайн системи</a:t>
            </a:r>
            <a:endParaRPr sz="3200"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136125" y="680950"/>
            <a:ext cx="4007100" cy="3574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uk">
                <a:latin typeface="Times New Roman"/>
                <a:ea typeface="Times New Roman"/>
                <a:cs typeface="Times New Roman"/>
                <a:sym typeface="Times New Roman"/>
              </a:rPr>
              <a:t>Методи:</a:t>
            </a:r>
            <a:r>
              <a:rPr b="1" lang="uk"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					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- к</a:t>
            </a: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омпонентно-орієнтований підхід до створення інтерфейсу;</a:t>
            </a:r>
            <a:br>
              <a:rPr lang="uk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- REST-архітектура для взаємодії між фронтендом і бекендом;</a:t>
            </a:r>
            <a:br>
              <a:rPr lang="uk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- реляційна модель для зберігання даних;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4545250" y="680950"/>
            <a:ext cx="4233000" cy="405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Послідовність розробки: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п</a:t>
            </a:r>
            <a:r>
              <a:rPr lang="uk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роєктування бази даних та визначення ролей користувачів;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реалізація API на NestJS (бекенд);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розробка клієнтської частини на Next.js (фронтенд);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інтеграція системи авторизації та сповіщень;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тестування та налаштування адаптивного дизайну;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Приклад реалізації</a:t>
            </a:r>
            <a:endParaRPr sz="3200"/>
          </a:p>
        </p:txBody>
      </p:sp>
      <p:pic>
        <p:nvPicPr>
          <p:cNvPr id="134" name="Google Shape;13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50" y="4406275"/>
            <a:ext cx="752700" cy="50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527" y="526075"/>
            <a:ext cx="7142001" cy="38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