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71" r:id="rId14"/>
    <p:sldId id="267" r:id="rId15"/>
  </p:sldIdLst>
  <p:sldSz cx="9144000" cy="5143500" type="screen16x9"/>
  <p:notesSz cx="6858000" cy="9144000"/>
  <p:embeddedFontLst>
    <p:embeddedFont>
      <p:font typeface="Economica" panose="02000506040000020004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719"/>
  </p:normalViewPr>
  <p:slideViewPr>
    <p:cSldViewPr snapToGrid="0">
      <p:cViewPr varScale="1">
        <p:scale>
          <a:sx n="159" d="100"/>
          <a:sy n="159" d="100"/>
        </p:scale>
        <p:origin x="1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https://uml.planttext.com/plantuml/png/XPBFIiD04CRl-nH3JksXUlSWRMo25gcn6-XvZOiDjTcIR0KLmHP43ru4KV3c6mHHB4fyXjatSZRnN-d1ox8py-rlPZwscMcHwideaB6nY8RYG8A33_Xkximj5cPcfkOQtp07Suav1JESOu6v0wSC85AZiKfaei7nKvLecUn3hITEL0e1aRAw0o83tsDdV-cF-6BEyQayY__9BZqimIqUh7Iz43PKAg4LR5LqrrkKT_eXj2PwG44S2Hshf9JPrE8ODvZZAxN7PxeKE3SNIwtRGeizaKceyTrju38zacdLjUqkmkxnWpOgoBKhUuAPLajIOehp9J3NQJoMPDBnoCQM74Uo95SbI_SzQ3JMQK5OWyqm33YiGi_ZeTqTQXs-qwqpjzAqNT9uVcMD7VQdyjNfbz2NUmEbXjctm1f3PMjRgCZeZB4csMr_n2S0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200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2400" u="sng" dirty="0"/>
              <a:t>Веб-орієнтована програмна система для тренажерної зали</a:t>
            </a:r>
            <a:r>
              <a:rPr lang="ru-UA" sz="2400" dirty="0"/>
              <a:t>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Гармаєв Михайло Саянович, ПЗПІ-22-6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доц. кафедри ПІ Наталія Голян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червня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18A0C69-1D08-EDD7-A690-0C53638B2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6" y="647575"/>
            <a:ext cx="4045292" cy="230086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программное обеспечение, веб-страниц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F801640-2A83-C547-D98A-01BCFA00C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469" y="647336"/>
            <a:ext cx="4791485" cy="231243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AE1F6DF-CA00-C0C4-8F49-974D7EF8A4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460" y="3082571"/>
            <a:ext cx="5494331" cy="16979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EDC60-0340-4CCB-74BB-9936D151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0" y="0"/>
            <a:ext cx="8520600" cy="831300"/>
          </a:xfrm>
        </p:spPr>
        <p:txBody>
          <a:bodyPr>
            <a:normAutofit fontScale="90000"/>
          </a:bodyPr>
          <a:lstStyle/>
          <a:p>
            <a:r>
              <a:rPr lang="uk" sz="3600" dirty="0"/>
              <a:t>Інтерфейс</a:t>
            </a:r>
            <a:r>
              <a:rPr lang="uk" sz="4400" dirty="0"/>
              <a:t> користувача </a:t>
            </a:r>
            <a:endParaRPr lang="ru-UA" dirty="0"/>
          </a:p>
        </p:txBody>
      </p:sp>
      <p:pic>
        <p:nvPicPr>
          <p:cNvPr id="4" name="Рисунок 3" descr="Изображение выглядит как снимок экрана, текст, программное обеспечение, веб-страниц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4726C36-95BD-CCDC-B25C-D3CE7A6BA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1" y="1028313"/>
            <a:ext cx="5808034" cy="1803119"/>
          </a:xfrm>
          <a:prstGeom prst="rect">
            <a:avLst/>
          </a:prstGeom>
        </p:spPr>
      </p:pic>
      <p:pic>
        <p:nvPicPr>
          <p:cNvPr id="5" name="Google Shape;129;p22">
            <a:extLst>
              <a:ext uri="{FF2B5EF4-FFF2-40B4-BE49-F238E27FC236}">
                <a16:creationId xmlns:a16="http://schemas.microsoft.com/office/drawing/2014/main" id="{5C70827B-FC96-A105-8307-426C283C2F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765235-FCDF-9BCF-C5C4-9768AA199DA8}"/>
              </a:ext>
            </a:extLst>
          </p:cNvPr>
          <p:cNvSpPr txBox="1"/>
          <p:nvPr/>
        </p:nvSpPr>
        <p:spPr>
          <a:xfrm>
            <a:off x="8808236" y="4618291"/>
            <a:ext cx="537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11</a:t>
            </a:fld>
            <a:endParaRPr lang="ru-UA" dirty="0"/>
          </a:p>
        </p:txBody>
      </p:sp>
      <p:pic>
        <p:nvPicPr>
          <p:cNvPr id="9" name="Рисунок 8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62DC540-DCBC-3BF4-93C6-105FF071D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477" y="831299"/>
            <a:ext cx="3123759" cy="32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2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A9CD8B3-AFBC-5630-B80E-EF990DCC7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648737"/>
              </p:ext>
            </p:extLst>
          </p:nvPr>
        </p:nvGraphicFramePr>
        <p:xfrm>
          <a:off x="1328258" y="584559"/>
          <a:ext cx="6487483" cy="4084710"/>
        </p:xfrm>
        <a:graphic>
          <a:graphicData uri="http://schemas.openxmlformats.org/drawingml/2006/table">
            <a:tbl>
              <a:tblPr firstRow="1" firstCol="1" bandRow="1"/>
              <a:tblGrid>
                <a:gridCol w="1286605">
                  <a:extLst>
                    <a:ext uri="{9D8B030D-6E8A-4147-A177-3AD203B41FA5}">
                      <a16:colId xmlns:a16="http://schemas.microsoft.com/office/drawing/2014/main" val="130012069"/>
                    </a:ext>
                  </a:extLst>
                </a:gridCol>
                <a:gridCol w="5200878">
                  <a:extLst>
                    <a:ext uri="{9D8B030D-6E8A-4147-A177-3AD203B41FA5}">
                      <a16:colId xmlns:a16="http://schemas.microsoft.com/office/drawing/2014/main" val="2775103171"/>
                    </a:ext>
                  </a:extLst>
                </a:gridCol>
              </a:tblGrid>
              <a:tr h="1191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TC-001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8984"/>
                  </a:ext>
                </a:extLst>
              </a:tr>
              <a:tr h="130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 тесту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Створення нового тренування із додаванням вправ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739178"/>
                  </a:ext>
                </a:extLst>
              </a:tr>
              <a:tr h="2486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Попередні умови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Користувач авторизований у системі та має активну підписку (Pro або Premium)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038987"/>
                  </a:ext>
                </a:extLst>
              </a:tr>
              <a:tr h="1343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Кроки виконання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Перейти до сторінки “Workouts”.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Натиснути кнопку “Додати тренування”.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Ввести назву тренування та дату.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Обрати тренувальну програму (за потреби).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 Додати вправи: вибрати вправу зі списку, вказати кількість підходів, повторів та вагу.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 Зберегти тренування.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091030"/>
                  </a:ext>
                </a:extLst>
              </a:tr>
              <a:tr h="10349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Вхідні дані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Назва: “Груди та трицепс”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Дата: 2025-07-20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Вправа 1: Жим лежачи (3 підходи по 10 повторів х 40 кг)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Вправа 2: Віджимання на брусах (3 підходи по 12 повторів власна вага)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682129"/>
                  </a:ext>
                </a:extLst>
              </a:tr>
              <a:tr h="378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Очікуваний результат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створює нове тренування, зберігає обрані вправи, і тренування відображається у списку з усіма введеними параметрами.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644579"/>
                  </a:ext>
                </a:extLst>
              </a:tr>
              <a:tr h="5077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Фактичний результат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Нове тренування “Груди та трицепс” успішно збережене. У списку тренувань відображаються дві вправи з правильними параметрами. Помилок чи збоїв у роботі не виявлено.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5" marR="594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33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4D75E-C540-8331-A395-17C2FD55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45020"/>
            <a:ext cx="8520600" cy="831300"/>
          </a:xfrm>
        </p:spPr>
        <p:txBody>
          <a:bodyPr>
            <a:normAutofit/>
          </a:bodyPr>
          <a:lstStyle/>
          <a:p>
            <a:r>
              <a:rPr lang="ru-UA" sz="3200" dirty="0"/>
              <a:t>Тестування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FDCB5-5AC0-FFCF-FC0E-9F9ED10FBDF2}"/>
              </a:ext>
            </a:extLst>
          </p:cNvPr>
          <p:cNvSpPr txBox="1"/>
          <p:nvPr/>
        </p:nvSpPr>
        <p:spPr>
          <a:xfrm>
            <a:off x="8791073" y="4640113"/>
            <a:ext cx="473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13</a:t>
            </a:fld>
            <a:endParaRPr lang="ru-UA" dirty="0"/>
          </a:p>
        </p:txBody>
      </p:sp>
      <p:pic>
        <p:nvPicPr>
          <p:cNvPr id="6" name="Google Shape;129;p22">
            <a:extLst>
              <a:ext uri="{FF2B5EF4-FFF2-40B4-BE49-F238E27FC236}">
                <a16:creationId xmlns:a16="http://schemas.microsoft.com/office/drawing/2014/main" id="{A850427A-F0BF-69FC-F276-DB06032963C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216ED6C5-2359-2727-DBD2-DB410B1E6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546093"/>
              </p:ext>
            </p:extLst>
          </p:nvPr>
        </p:nvGraphicFramePr>
        <p:xfrm>
          <a:off x="1203159" y="713875"/>
          <a:ext cx="7058525" cy="38437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3082">
                  <a:extLst>
                    <a:ext uri="{9D8B030D-6E8A-4147-A177-3AD203B41FA5}">
                      <a16:colId xmlns:a16="http://schemas.microsoft.com/office/drawing/2014/main" val="16428869"/>
                    </a:ext>
                  </a:extLst>
                </a:gridCol>
                <a:gridCol w="5575443">
                  <a:extLst>
                    <a:ext uri="{9D8B030D-6E8A-4147-A177-3AD203B41FA5}">
                      <a16:colId xmlns:a16="http://schemas.microsoft.com/office/drawing/2014/main" val="2461594523"/>
                    </a:ext>
                  </a:extLst>
                </a:gridCol>
              </a:tblGrid>
              <a:tr h="1326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TC-002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extLst>
                  <a:ext uri="{0D108BD9-81ED-4DB2-BD59-A6C34878D82A}">
                    <a16:rowId xmlns:a16="http://schemas.microsoft.com/office/drawing/2014/main" val="2297406982"/>
                  </a:ext>
                </a:extLst>
              </a:tr>
              <a:tr h="1809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 тесту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Створення запису до харчового щоденника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extLst>
                  <a:ext uri="{0D108BD9-81ED-4DB2-BD59-A6C34878D82A}">
                    <a16:rowId xmlns:a16="http://schemas.microsoft.com/office/drawing/2014/main" val="1534207471"/>
                  </a:ext>
                </a:extLst>
              </a:tr>
              <a:tr h="2721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Попередні умови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Користувач авторизований у системі та має доступ до модуля харчування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extLst>
                  <a:ext uri="{0D108BD9-81ED-4DB2-BD59-A6C34878D82A}">
                    <a16:rowId xmlns:a16="http://schemas.microsoft.com/office/drawing/2014/main" val="602890893"/>
                  </a:ext>
                </a:extLst>
              </a:tr>
              <a:tr h="1351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Кроки виконання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Перейти до сторінки “MealLog”.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Натиснути кнопку “Додати запис”.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Вибрати продукт зі списку або створити новий.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Вказати вагу продукту в грамах.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Вибрати тип прийому їжі (сніданок/обід/вечеря/перекус).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Зберегти запис.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extLst>
                  <a:ext uri="{0D108BD9-81ED-4DB2-BD59-A6C34878D82A}">
                    <a16:rowId xmlns:a16="http://schemas.microsoft.com/office/drawing/2014/main" val="2998941052"/>
                  </a:ext>
                </a:extLst>
              </a:tr>
              <a:tr h="2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Вхідні дані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Продукт: “Вівсянка” Вага: 80 г Тип прийому їжі: Сніданок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extLst>
                  <a:ext uri="{0D108BD9-81ED-4DB2-BD59-A6C34878D82A}">
                    <a16:rowId xmlns:a16="http://schemas.microsoft.com/office/drawing/2014/main" val="3006325814"/>
                  </a:ext>
                </a:extLst>
              </a:tr>
              <a:tr h="545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Очікуваний результат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розраховує калорії та БЖВ на основі даних продукту і ваги, створює новий запис у щоденнику з відображенням у загальному списку харчування за день.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extLst>
                  <a:ext uri="{0D108BD9-81ED-4DB2-BD59-A6C34878D82A}">
                    <a16:rowId xmlns:a16="http://schemas.microsoft.com/office/drawing/2014/main" val="3314411057"/>
                  </a:ext>
                </a:extLst>
              </a:tr>
              <a:tr h="8194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Фактичний результат</a:t>
                      </a:r>
                      <a:endParaRPr lang="ru-UA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UA" sz="10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 про продукт “Вівсянка” вагою 80 г успішно додано до харчового щоденника. Система автоматично розрахувала калорії та БЖВ, і дані відображаються у списку за поточний день. Всі обчислення виконані коректно.</a:t>
                      </a:r>
                      <a:endParaRPr lang="ru-UA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87" marR="6987" marT="0" marB="0"/>
                </a:tc>
                <a:extLst>
                  <a:ext uri="{0D108BD9-81ED-4DB2-BD59-A6C34878D82A}">
                    <a16:rowId xmlns:a16="http://schemas.microsoft.com/office/drawing/2014/main" val="2050093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30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Реалізонано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платформу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тренажерної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All4GYM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вона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поєднує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аспекти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тренуваннями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харчуванням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підписками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можуть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застосовуватись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і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продукту.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вдосконалення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полягає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All4GYM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тренуваннями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харчуванням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відстеженням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попиту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онлайн-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фітнес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персоналізовані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Фітнес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індустрія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об’єднає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досягнення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сфері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22F1213-45E9-BAB1-D25C-381B48F6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1785"/>
              </p:ext>
            </p:extLst>
          </p:nvPr>
        </p:nvGraphicFramePr>
        <p:xfrm>
          <a:off x="700050" y="843246"/>
          <a:ext cx="7397634" cy="3379445"/>
        </p:xfrm>
        <a:graphic>
          <a:graphicData uri="http://schemas.openxmlformats.org/drawingml/2006/table">
            <a:tbl>
              <a:tblPr/>
              <a:tblGrid>
                <a:gridCol w="2465878">
                  <a:extLst>
                    <a:ext uri="{9D8B030D-6E8A-4147-A177-3AD203B41FA5}">
                      <a16:colId xmlns:a16="http://schemas.microsoft.com/office/drawing/2014/main" val="1952409762"/>
                    </a:ext>
                  </a:extLst>
                </a:gridCol>
                <a:gridCol w="2465878">
                  <a:extLst>
                    <a:ext uri="{9D8B030D-6E8A-4147-A177-3AD203B41FA5}">
                      <a16:colId xmlns:a16="http://schemas.microsoft.com/office/drawing/2014/main" val="3819022653"/>
                    </a:ext>
                  </a:extLst>
                </a:gridCol>
                <a:gridCol w="2465878">
                  <a:extLst>
                    <a:ext uri="{9D8B030D-6E8A-4147-A177-3AD203B41FA5}">
                      <a16:colId xmlns:a16="http://schemas.microsoft.com/office/drawing/2014/main" val="3352096732"/>
                    </a:ext>
                  </a:extLst>
                </a:gridCol>
              </a:tblGrid>
              <a:tr h="3313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Конкурент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Переваги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Недоліки / Прогалини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242781"/>
                  </a:ext>
                </a:extLst>
              </a:tr>
              <a:tr h="563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FatSecret</a:t>
                      </a:r>
                      <a:endParaRPr lang="e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Велика база продуктів, підрахунок калорій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Немає тренувальних програм та підписок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69462"/>
                  </a:ext>
                </a:extLst>
              </a:tr>
              <a:tr h="563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GoGym</a:t>
                      </a:r>
                      <a:endParaRPr lang="e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Управління тренуваннями, розклад занять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Відсутній модуль харчування та аналітика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93067"/>
                  </a:ext>
                </a:extLst>
              </a:tr>
              <a:tr h="563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Lyfta</a:t>
                      </a:r>
                      <a:endParaRPr lang="e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Онлайн-уроки та відеоконтент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Обмежена інтеграція з харчуванням і прогресом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886115"/>
                  </a:ext>
                </a:extLst>
              </a:tr>
              <a:tr h="563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PerfectGym</a:t>
                      </a:r>
                      <a:endParaRPr lang="e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для спортзалів, </a:t>
                      </a:r>
                      <a:r>
                        <a:rPr lang="e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CRM </a:t>
                      </a: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тренерів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Орієнтація на бізнес, а не кінцевого користувача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4204006"/>
                  </a:ext>
                </a:extLst>
              </a:tr>
              <a:tr h="7951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All4GYM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Комплекс: тренування + харчування + прогрес + підписки + групові заняття</a:t>
                      </a: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Поки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що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MVP, 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немає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мобільного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застосунку</a:t>
                      </a: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та </a:t>
                      </a:r>
                      <a:r>
                        <a:rPr lang="e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</a:t>
                      </a:r>
                      <a:r>
                        <a:rPr lang="ru-RU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персоналізації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378" marR="79378" marT="39689" marB="39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1884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полягає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All4GYM,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профілями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також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тренувальних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вправ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харчування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підрахунком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калорій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БЖВ,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відстеження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прогресу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фізичних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показників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підписок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платіжною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інтеграцією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онлайн-магазину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розкладу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занять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бронювання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результатом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прототип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API,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продемонструвати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 частина</a:t>
            </a:r>
            <a:r>
              <a:rPr lang="e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ASP.NET Core (</a:t>
            </a:r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мова програмування </a:t>
            </a:r>
            <a:r>
              <a:rPr lang="e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C#, EF Core, Code-First).</a:t>
            </a:r>
          </a:p>
          <a:p>
            <a:pPr marL="114300" indent="0">
              <a:buNone/>
            </a:pPr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 частина</a:t>
            </a:r>
            <a:r>
              <a:rPr lang="e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ASP.NET Razor Pages.</a:t>
            </a:r>
            <a:endParaRPr lang="uk-UA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uk-UA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</a:t>
            </a:r>
            <a:r>
              <a:rPr lang="e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SQL Server (Docker).</a:t>
            </a:r>
          </a:p>
          <a:p>
            <a:pPr marL="114300" indent="0">
              <a:buNone/>
            </a:pPr>
            <a:r>
              <a:rPr lang="ru-RU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Інтеграції</a:t>
            </a:r>
            <a:r>
              <a:rPr lang="ru-RU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Stripe </a:t>
            </a:r>
            <a:r>
              <a:rPr lang="ru-RU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підписок</a:t>
            </a:r>
            <a:r>
              <a:rPr lang="ru-RU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ru-RU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безпеки</a:t>
            </a:r>
            <a:r>
              <a:rPr lang="ru-RU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51486" y="1180959"/>
            <a:ext cx="3449967" cy="3334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реалізації обрано архітектурний стиль клієнт–сервер із трьома основними рівнями: серверна частина, клієнтська частина та база даних. Додатковою частиноє є зовнішні сервіси.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541403-FF24-1599-EB94-9604C3304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175" y="996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2049" name="Рисунок 5">
            <a:extLst>
              <a:ext uri="{FF2B5EF4-FFF2-40B4-BE49-F238E27FC236}">
                <a16:creationId xmlns:a16="http://schemas.microsoft.com/office/drawing/2014/main" id="{9E6CA2CC-14A0-E54D-C6BD-A189471B4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985" y="1402732"/>
            <a:ext cx="5119319" cy="255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здійснювалась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середовищі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JetBrains Rider 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macOS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сучасних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інструментів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Основними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мовами стали </a:t>
            </a:r>
            <a:r>
              <a:rPr lang="en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серверної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логіки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en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з базою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Як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основний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фреймворк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ASP.NET Core,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продуктивного та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масштабованого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додатку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а для доступу до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застосовано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 Core 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підходом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Code-First,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швидко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моделювати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структуру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бази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виконувати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міграції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Такий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вибір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інструментарію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забезпечив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розробки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і подальше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функціоналу</a:t>
            </a:r>
            <a:r>
              <a:rPr lang="ru-RU" sz="16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12150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модульний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розподілу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відповідальності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MVC/Razor Pages),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CRUD-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сутностями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Workouts, </a:t>
            </a:r>
            <a:r>
              <a:rPr lang="e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MealLog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Subscriptions, </a:t>
            </a:r>
            <a:r>
              <a:rPr lang="e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GroupSessions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платіжної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Stripe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через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Core, Razor Pages, Entity Framework Core (Code-First), SQL Server (Docker), JWT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авторизації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Stripe API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оплати.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0ADE86-826A-B081-78DE-32CE935FC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031" y="603844"/>
            <a:ext cx="4249235" cy="4002505"/>
          </a:xfrm>
          <a:prstGeom prst="rect">
            <a:avLst/>
          </a:prstGeom>
        </p:spPr>
      </p:pic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689564"/>
            <a:ext cx="4067795" cy="7639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webhook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оплати підписки через сервіс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Stripe.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Сторінка оплати: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 descr="Изображение выглядит как текст, снимок экран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89C446E-1B47-D5B5-B753-88C8C212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34" y="1464822"/>
            <a:ext cx="4472528" cy="28946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кваліфікаційної роботи магістрів</Template>
  <TotalTime>66</TotalTime>
  <Words>929</Words>
  <Application>Microsoft Macintosh PowerPoint</Application>
  <PresentationFormat>Экран (16:9)</PresentationFormat>
  <Paragraphs>114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Economica</vt:lpstr>
      <vt:lpstr>Open Sans</vt:lpstr>
      <vt:lpstr>Шаблон презентації кваліфікаційної роботи магістрів</vt:lpstr>
      <vt:lpstr>Веб-орієнтована програмна система для тренажерної зали 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Інтерфейс користувача </vt:lpstr>
      <vt:lpstr>Тестування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Михайло Гармаєв</dc:creator>
  <cp:lastModifiedBy>Михайло Гармаєв</cp:lastModifiedBy>
  <cp:revision>2</cp:revision>
  <dcterms:created xsi:type="dcterms:W3CDTF">2025-08-28T15:22:01Z</dcterms:created>
  <dcterms:modified xsi:type="dcterms:W3CDTF">2025-08-28T16:28:26Z</dcterms:modified>
</cp:coreProperties>
</file>