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4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08F119CB-6B0D-351C-76E6-8BD2B2B4E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3AC485DE-AE08-DE62-8B2B-4A177062D3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566027E2-9C4A-D937-5D89-CCB541EB71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328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29A66FDF-61C5-4F56-C684-37635E8F8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77B7ECDC-89E2-19C3-F0DD-E261746FC9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8E190471-3B5E-A3FE-2BB2-918344B082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34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299"/>
            <a:ext cx="5944103" cy="9088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Ігровий</a:t>
            </a:r>
            <a:r>
              <a:rPr lang="ru-RU" sz="2400" dirty="0"/>
              <a:t> </a:t>
            </a:r>
            <a:r>
              <a:rPr lang="ru-RU" sz="2400" dirty="0" err="1"/>
              <a:t>програмний</a:t>
            </a:r>
            <a:r>
              <a:rPr lang="ru-RU" sz="2400" dirty="0"/>
              <a:t> </a:t>
            </a:r>
            <a:r>
              <a:rPr lang="ru-RU" sz="2400" dirty="0" err="1"/>
              <a:t>застосунок</a:t>
            </a:r>
            <a:r>
              <a:rPr lang="ru-RU" sz="2400" dirty="0"/>
              <a:t> в </a:t>
            </a:r>
            <a:r>
              <a:rPr lang="ru-RU" sz="2400" dirty="0" err="1"/>
              <a:t>жанрі</a:t>
            </a:r>
            <a:r>
              <a:rPr lang="ru-RU" sz="2400" dirty="0"/>
              <a:t> </a:t>
            </a:r>
            <a:r>
              <a:rPr lang="ru-RU" sz="2400" dirty="0" err="1"/>
              <a:t>Roguelike</a:t>
            </a:r>
            <a:endParaRPr lang="uk-UA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43471" y="2486417"/>
            <a:ext cx="4881447" cy="2657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dirty="0"/>
              <a:t>Герцев В’ячеслав Андрійович, ПЗПІ-22-4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 algn="l"/>
            <a:r>
              <a:rPr lang="ru-RU" sz="2000" dirty="0" err="1"/>
              <a:t>Керівник</a:t>
            </a:r>
            <a:r>
              <a:rPr lang="ru-RU" sz="2000" dirty="0"/>
              <a:t>: доц. каф. ПІ </a:t>
            </a:r>
          </a:p>
          <a:p>
            <a:pPr marL="0" indent="0" algn="l"/>
            <a:r>
              <a:rPr lang="ru-RU" sz="2000" dirty="0"/>
              <a:t>                       </a:t>
            </a:r>
            <a:r>
              <a:rPr lang="ru-RU" sz="2000" dirty="0" err="1"/>
              <a:t>Валенда</a:t>
            </a:r>
            <a:r>
              <a:rPr lang="ru-RU" sz="2000" dirty="0"/>
              <a:t> </a:t>
            </a:r>
            <a:r>
              <a:rPr lang="ru-RU" dirty="0"/>
              <a:t>Наталя </a:t>
            </a:r>
            <a:r>
              <a:rPr lang="ru-RU" dirty="0" err="1"/>
              <a:t>Анатоліївна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dirty="0"/>
              <a:t>19 червня 2025</a:t>
            </a:r>
            <a:endParaRPr sz="20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811A43E-7B3E-BF63-3514-4FA2FB46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46" y="762580"/>
            <a:ext cx="6533507" cy="366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0;p21">
            <a:extLst>
              <a:ext uri="{FF2B5EF4-FFF2-40B4-BE49-F238E27FC236}">
                <a16:creationId xmlns:a16="http://schemas.microsoft.com/office/drawing/2014/main" id="{FEB47189-DDBB-4972-4EF0-2F2E7CD0AF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AE5D6-39E5-05B0-6212-12EF645B5E42}"/>
              </a:ext>
            </a:extLst>
          </p:cNvPr>
          <p:cNvSpPr txBox="1"/>
          <p:nvPr/>
        </p:nvSpPr>
        <p:spPr>
          <a:xfrm>
            <a:off x="3563278" y="4514016"/>
            <a:ext cx="193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Вікно виграшу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C19EDC36-5FB1-7B43-2E35-18C707D84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A58FD348-067F-BBC0-565F-187538C248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102D5C-0642-D060-D95F-BE109E3D083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7" name="Google Shape;120;p21">
            <a:extLst>
              <a:ext uri="{FF2B5EF4-FFF2-40B4-BE49-F238E27FC236}">
                <a16:creationId xmlns:a16="http://schemas.microsoft.com/office/drawing/2014/main" id="{D1039301-83CA-7A86-9586-3DE8734CF6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 err="1"/>
              <a:t>Геймплейна</a:t>
            </a:r>
            <a:r>
              <a:rPr lang="uk-UA" sz="3200" dirty="0"/>
              <a:t> частина</a:t>
            </a:r>
            <a:endParaRPr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FD045E-29D6-7C1A-BEC6-BF90E15F1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167" y="772369"/>
            <a:ext cx="6675666" cy="37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6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b="1" dirty="0"/>
              <a:t>Реалістичність та корисність результатів:</a:t>
            </a:r>
            <a:endParaRPr lang="uk-U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отриманий ігровий застосунок є повністю працездатною грою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забезпечено стабільну роботу на різних мобільних пристроях.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UI/UX </a:t>
            </a:r>
            <a:r>
              <a:rPr lang="uk-UA" dirty="0"/>
              <a:t>адаптовано під мобільну взаємодію з урахуванням поведінкових </a:t>
            </a:r>
            <a:r>
              <a:rPr lang="uk-UA" dirty="0" err="1"/>
              <a:t>патернів</a:t>
            </a:r>
            <a:r>
              <a:rPr lang="uk-UA" dirty="0"/>
              <a:t> користувачів.</a:t>
            </a:r>
          </a:p>
          <a:p>
            <a:pPr marL="114300" indent="0">
              <a:buNone/>
            </a:pPr>
            <a:r>
              <a:rPr lang="uk-UA" b="1" dirty="0"/>
              <a:t>Можливості використання:</a:t>
            </a:r>
            <a:endParaRPr lang="uk-U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може бути використаний як база для інших 2</a:t>
            </a:r>
            <a:r>
              <a:rPr lang="en-US" dirty="0"/>
              <a:t>D-</a:t>
            </a:r>
            <a:r>
              <a:rPr lang="uk-UA" dirty="0"/>
              <a:t>ігор у жанрі </a:t>
            </a:r>
            <a:r>
              <a:rPr lang="en-US" dirty="0"/>
              <a:t>Roguelike </a:t>
            </a:r>
            <a:r>
              <a:rPr lang="uk-UA" dirty="0"/>
              <a:t>або </a:t>
            </a:r>
            <a:r>
              <a:rPr lang="en-US" dirty="0"/>
              <a:t>Puzzle Action.</a:t>
            </a:r>
          </a:p>
          <a:p>
            <a:pPr marL="114300" indent="0">
              <a:buNone/>
            </a:pPr>
            <a:r>
              <a:rPr lang="uk-UA" b="1" dirty="0"/>
              <a:t>Можливий розвиток:</a:t>
            </a:r>
            <a:endParaRPr lang="uk-U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додавання нових рівнів і механік (перешкоди, боси, зброя).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реалізація системи збереження прогресу та таблиць лідерів.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підключення онлайн-функціоналу: </a:t>
            </a:r>
            <a:r>
              <a:rPr lang="en-US" dirty="0"/>
              <a:t>PvP, </a:t>
            </a:r>
            <a:r>
              <a:rPr lang="uk-UA" dirty="0"/>
              <a:t>кооператив, магазин.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dirty="0"/>
              <a:t>інтеграція монетизації (реклама, покупки).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129553"/>
            <a:ext cx="8520600" cy="3334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Створення мобільного ігрового застосунку жанру </a:t>
            </a:r>
            <a:r>
              <a:rPr lang="en-US" dirty="0"/>
              <a:t>Roguelike, </a:t>
            </a:r>
            <a:r>
              <a:rPr lang="uk-UA" dirty="0"/>
              <a:t>орієнтованого на платформу </a:t>
            </a:r>
            <a:r>
              <a:rPr lang="en-US" dirty="0"/>
              <a:t>Android, </a:t>
            </a:r>
            <a:r>
              <a:rPr lang="uk-UA" dirty="0"/>
              <a:t>із фокусом на візуальну складову, адаптивний інтерфейс та зручну взаємодію користувача.</a:t>
            </a:r>
            <a:r>
              <a:rPr lang="ru-RU" dirty="0"/>
              <a:t>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У сучасному мобільному </a:t>
            </a:r>
            <a:r>
              <a:rPr lang="uk-UA" dirty="0" err="1"/>
              <a:t>геймдеві</a:t>
            </a:r>
            <a:r>
              <a:rPr lang="uk-UA" dirty="0"/>
              <a:t> критично важливими стають адаптивність </a:t>
            </a:r>
            <a:r>
              <a:rPr lang="en-US" dirty="0"/>
              <a:t>UI/UX, </a:t>
            </a:r>
            <a:r>
              <a:rPr lang="uk-UA" dirty="0"/>
              <a:t>зручність керування та швидке залучення користувача.</a:t>
            </a:r>
            <a:br>
              <a:rPr lang="uk-UA" dirty="0"/>
            </a:br>
            <a:r>
              <a:rPr lang="uk-UA" dirty="0"/>
              <a:t>Жанр </a:t>
            </a:r>
            <a:r>
              <a:rPr lang="en-US" dirty="0"/>
              <a:t>Roguelike </a:t>
            </a:r>
            <a:r>
              <a:rPr lang="uk-UA" dirty="0"/>
              <a:t>залишається одним із найпопулярніших серед мобільних гравців завдяки повторюваності, динамічності та високій </a:t>
            </a:r>
            <a:r>
              <a:rPr lang="uk-UA" dirty="0" err="1"/>
              <a:t>реіграбельності</a:t>
            </a:r>
            <a:r>
              <a:rPr lang="uk-UA" dirty="0"/>
              <a:t>.</a:t>
            </a:r>
            <a:br>
              <a:rPr lang="uk-UA" dirty="0"/>
            </a:br>
            <a:r>
              <a:rPr lang="uk-UA" dirty="0" err="1"/>
              <a:t>Проєкт</a:t>
            </a:r>
            <a:r>
              <a:rPr lang="uk-UA" dirty="0"/>
              <a:t> дозволяє поєднати привабливу візуальну складову з гнучкою архітектурою, що забезпечує масштабованість та потенціал подальшого розвитку.</a:t>
            </a:r>
            <a:endParaRPr lang="ru-RU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8C91B626-B77F-4A22-7713-5C1DE7C1C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2F2A8863-AC53-9DB3-8FAA-BCC1801272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45192C31-FD33-A6F7-AF60-9ECA1DA860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7840" y="3746889"/>
            <a:ext cx="5571196" cy="1253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>
              <a:buNone/>
            </a:pPr>
            <a:r>
              <a:rPr lang="uk-UA" dirty="0"/>
              <a:t>Наш фокус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uk-UA" dirty="0"/>
              <a:t>Збалансоване керування для мобільного </a:t>
            </a:r>
            <a:r>
              <a:rPr lang="en-US" dirty="0"/>
              <a:t>UX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uk-UA" dirty="0"/>
              <a:t>Адаптивний інтерфейс з фокусом на </a:t>
            </a:r>
            <a:r>
              <a:rPr lang="en-US" dirty="0"/>
              <a:t>HUD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uk-UA" dirty="0"/>
              <a:t>Підтримка сесій різної довжини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uk-UA" dirty="0"/>
              <a:t>Візуальна простота + естетика в стилі </a:t>
            </a:r>
            <a:r>
              <a:rPr lang="en-US" dirty="0"/>
              <a:t>Dark Fantasy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CAEC7AEB-27F5-F01E-FC89-E4AE581509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6F327-7832-1662-513E-1E130D9AFDF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862AE4E2-687D-679B-6C18-423900008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48440"/>
              </p:ext>
            </p:extLst>
          </p:nvPr>
        </p:nvGraphicFramePr>
        <p:xfrm>
          <a:off x="310599" y="778863"/>
          <a:ext cx="8026578" cy="2895600"/>
        </p:xfrm>
        <a:graphic>
          <a:graphicData uri="http://schemas.openxmlformats.org/drawingml/2006/table">
            <a:tbl>
              <a:tblPr/>
              <a:tblGrid>
                <a:gridCol w="2675526">
                  <a:extLst>
                    <a:ext uri="{9D8B030D-6E8A-4147-A177-3AD203B41FA5}">
                      <a16:colId xmlns:a16="http://schemas.microsoft.com/office/drawing/2014/main" val="975615646"/>
                    </a:ext>
                  </a:extLst>
                </a:gridCol>
                <a:gridCol w="2675526">
                  <a:extLst>
                    <a:ext uri="{9D8B030D-6E8A-4147-A177-3AD203B41FA5}">
                      <a16:colId xmlns:a16="http://schemas.microsoft.com/office/drawing/2014/main" val="2396220665"/>
                    </a:ext>
                  </a:extLst>
                </a:gridCol>
                <a:gridCol w="2675526">
                  <a:extLst>
                    <a:ext uri="{9D8B030D-6E8A-4147-A177-3AD203B41FA5}">
                      <a16:colId xmlns:a16="http://schemas.microsoft.com/office/drawing/2014/main" val="3140961129"/>
                    </a:ext>
                  </a:extLst>
                </a:gridCol>
              </a:tblGrid>
              <a:tr h="284152">
                <a:tc>
                  <a:txBody>
                    <a:bodyPr/>
                    <a:lstStyle/>
                    <a:p>
                      <a:r>
                        <a:rPr lang="uk-UA" sz="1400" dirty="0"/>
                        <a:t>Гра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Переваги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/>
                        <a:t>Обмеження </a:t>
                      </a:r>
                      <a:r>
                        <a:rPr lang="en-US" sz="1400"/>
                        <a:t>UX/UI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067244"/>
                  </a:ext>
                </a:extLst>
              </a:tr>
              <a:tr h="483058">
                <a:tc>
                  <a:txBody>
                    <a:bodyPr/>
                    <a:lstStyle/>
                    <a:p>
                      <a:r>
                        <a:rPr lang="en-US" sz="1400" b="1" dirty="0"/>
                        <a:t>Candy Crush Saga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Зрозумілий інтерфейс, короткі сесії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/>
                        <a:t>Низька варіативність геймплею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615053"/>
                  </a:ext>
                </a:extLst>
              </a:tr>
              <a:tr h="483058">
                <a:tc>
                  <a:txBody>
                    <a:bodyPr/>
                    <a:lstStyle/>
                    <a:p>
                      <a:r>
                        <a:rPr lang="en-US" sz="1400" b="1"/>
                        <a:t>Tetris Blitz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Швидкі сесії, інтуїтивне управління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/>
                        <a:t>Втрата популярності, обмежений дизайн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539115"/>
                  </a:ext>
                </a:extLst>
              </a:tr>
              <a:tr h="483058">
                <a:tc>
                  <a:txBody>
                    <a:bodyPr/>
                    <a:lstStyle/>
                    <a:p>
                      <a:r>
                        <a:rPr lang="en-US" sz="1400" b="1"/>
                        <a:t>Archero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Динамічність</a:t>
                      </a:r>
                      <a:r>
                        <a:rPr lang="ru-RU" sz="1400" dirty="0"/>
                        <a:t>, геймплей «з </a:t>
                      </a:r>
                      <a:r>
                        <a:rPr lang="ru-RU" sz="1400" dirty="0" err="1"/>
                        <a:t>однієї</a:t>
                      </a:r>
                      <a:r>
                        <a:rPr lang="ru-RU" sz="1400" dirty="0"/>
                        <a:t> руки»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Монотонне </a:t>
                      </a:r>
                      <a:r>
                        <a:rPr lang="en-US" sz="1400" dirty="0"/>
                        <a:t>UI, </a:t>
                      </a:r>
                      <a:r>
                        <a:rPr lang="uk-UA" sz="1400" dirty="0"/>
                        <a:t>надлишок реклами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788656"/>
                  </a:ext>
                </a:extLst>
              </a:tr>
              <a:tr h="483058">
                <a:tc>
                  <a:txBody>
                    <a:bodyPr/>
                    <a:lstStyle/>
                    <a:p>
                      <a:r>
                        <a:rPr lang="en-US" sz="1400" b="1"/>
                        <a:t>Dead Cells (Mobile)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Продуманий геймплей, глибокий сюжет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Складне управління, непристосований </a:t>
                      </a:r>
                      <a:r>
                        <a:rPr lang="en-US" sz="1400" dirty="0"/>
                        <a:t>HUD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393982"/>
                  </a:ext>
                </a:extLst>
              </a:tr>
              <a:tr h="483058">
                <a:tc>
                  <a:txBody>
                    <a:bodyPr/>
                    <a:lstStyle/>
                    <a:p>
                      <a:r>
                        <a:rPr lang="en-US" sz="1400" b="1"/>
                        <a:t>The Binding of Isaac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Ікона жанру </a:t>
                      </a:r>
                      <a:r>
                        <a:rPr lang="en-US" sz="1400" dirty="0"/>
                        <a:t>roguelike, </a:t>
                      </a:r>
                      <a:r>
                        <a:rPr lang="uk-UA" sz="1400" dirty="0"/>
                        <a:t>візуальна ідентичність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UI </a:t>
                      </a:r>
                      <a:r>
                        <a:rPr lang="ru-RU" sz="1400" dirty="0" err="1"/>
                        <a:t>складний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незручний</a:t>
                      </a:r>
                      <a:r>
                        <a:rPr lang="ru-RU" sz="1400" dirty="0"/>
                        <a:t> для </a:t>
                      </a:r>
                      <a:r>
                        <a:rPr lang="ru-RU" sz="1400" dirty="0" err="1"/>
                        <a:t>новачків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45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057835"/>
            <a:ext cx="8520599" cy="3209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>
              <a:buNone/>
            </a:pPr>
            <a:r>
              <a:rPr lang="uk-UA" dirty="0"/>
              <a:t>Формулювання проблеми:</a:t>
            </a:r>
            <a:br>
              <a:rPr lang="uk-UA" dirty="0"/>
            </a:br>
            <a:r>
              <a:rPr lang="uk-UA" dirty="0"/>
              <a:t>Бракує мобільних ігор у жанрі </a:t>
            </a:r>
            <a:r>
              <a:rPr lang="en-US" i="1" dirty="0"/>
              <a:t>Roguelike</a:t>
            </a:r>
            <a:r>
              <a:rPr lang="en-US" dirty="0"/>
              <a:t>, </a:t>
            </a:r>
            <a:r>
              <a:rPr lang="uk-UA" dirty="0"/>
              <a:t>які поєднують простий інтерфейс, підтримку різних типів ігрових сесій та інтуїтивне керування. Більшість існуючих рішень або перевантажені </a:t>
            </a:r>
            <a:r>
              <a:rPr lang="en-US" dirty="0"/>
              <a:t>UI, </a:t>
            </a:r>
            <a:r>
              <a:rPr lang="uk-UA" dirty="0"/>
              <a:t>або не оптимізовані для гри на мобільних пристроях у короткі проміжки часу.</a:t>
            </a:r>
          </a:p>
          <a:p>
            <a:pPr>
              <a:buNone/>
            </a:pPr>
            <a:r>
              <a:rPr lang="uk-UA" dirty="0"/>
              <a:t>Задача:</a:t>
            </a:r>
            <a:br>
              <a:rPr lang="uk-UA" dirty="0"/>
            </a:br>
            <a:r>
              <a:rPr lang="uk-UA" dirty="0"/>
              <a:t>Розробити мобільну гру </a:t>
            </a:r>
            <a:r>
              <a:rPr lang="en-US" i="1" dirty="0"/>
              <a:t>Black Prince</a:t>
            </a:r>
            <a:r>
              <a:rPr lang="en-US" dirty="0"/>
              <a:t>, </a:t>
            </a:r>
            <a:r>
              <a:rPr lang="uk-UA" dirty="0"/>
              <a:t>орієнтовану на комфорт користувача, динамічний геймплей і модульну архітектуру з можливістю масштабування.</a:t>
            </a:r>
          </a:p>
          <a:p>
            <a:pPr>
              <a:buNone/>
            </a:pPr>
            <a:r>
              <a:rPr lang="uk-UA" dirty="0"/>
              <a:t>Очікувані результати: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ігрова програма з адаптивним інтерфейсом (</a:t>
            </a:r>
            <a:r>
              <a:rPr lang="en-US" dirty="0"/>
              <a:t>HUD, </a:t>
            </a:r>
            <a:r>
              <a:rPr lang="uk-UA" dirty="0"/>
              <a:t>меню, екрани результатів);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підтримка коротких, середніх і довгих ігрових сесій;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візуально привабливий, інтуїтивно зрозумілий </a:t>
            </a:r>
            <a:r>
              <a:rPr lang="en-US" dirty="0"/>
              <a:t>UI;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готовність до масштабування (нові рівні, режими, мережеві функції).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dirty="0"/>
              <a:t>Unity – </a:t>
            </a:r>
            <a:r>
              <a:rPr lang="uk-UA" dirty="0"/>
              <a:t>рушій для створення 2</a:t>
            </a:r>
            <a:r>
              <a:rPr lang="en-US" dirty="0"/>
              <a:t>D/3D </a:t>
            </a:r>
            <a:r>
              <a:rPr lang="uk-UA" dirty="0"/>
              <a:t>ігор, забезпечує </a:t>
            </a:r>
            <a:r>
              <a:rPr lang="uk-UA" dirty="0" err="1"/>
              <a:t>кросплатформенність</a:t>
            </a:r>
            <a:r>
              <a:rPr lang="uk-UA" dirty="0"/>
              <a:t>.</a:t>
            </a:r>
          </a:p>
          <a:p>
            <a:pPr marL="114300" indent="0">
              <a:buNone/>
            </a:pPr>
            <a:r>
              <a:rPr lang="en-US" dirty="0"/>
              <a:t>C# – </a:t>
            </a:r>
            <a:r>
              <a:rPr lang="uk-UA" dirty="0"/>
              <a:t>мова програмування для реалізації ігрової логіки та обробки подій.</a:t>
            </a:r>
          </a:p>
          <a:p>
            <a:pPr marL="114300" indent="0">
              <a:buNone/>
            </a:pPr>
            <a:r>
              <a:rPr lang="en-US" dirty="0"/>
              <a:t>Unity UI Toolkit / </a:t>
            </a:r>
            <a:r>
              <a:rPr lang="en-US" dirty="0" err="1"/>
              <a:t>uGUI</a:t>
            </a:r>
            <a:r>
              <a:rPr lang="en-US" dirty="0"/>
              <a:t> – </a:t>
            </a:r>
            <a:r>
              <a:rPr lang="uk-UA" dirty="0"/>
              <a:t>для створення елементів інтерфейсу користувача.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3899"/>
            <a:ext cx="8520600" cy="3152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>
              <a:buNone/>
            </a:pPr>
            <a:r>
              <a:rPr lang="uk-UA" dirty="0"/>
              <a:t>Схема архітектури: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Клієнт-серверна модель всередині рушія </a:t>
            </a:r>
            <a:r>
              <a:rPr lang="en-US" dirty="0"/>
              <a:t>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Компонентна структура з чітким розділенням обов’язків між класами</a:t>
            </a:r>
          </a:p>
          <a:p>
            <a:pPr>
              <a:buNone/>
            </a:pPr>
            <a:r>
              <a:rPr lang="uk-UA" dirty="0"/>
              <a:t>Ключові компоненти: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GameEngine.cs</a:t>
            </a:r>
            <a:r>
              <a:rPr lang="en-US" dirty="0"/>
              <a:t> – </a:t>
            </a:r>
            <a:r>
              <a:rPr lang="uk-UA" dirty="0"/>
              <a:t>головний координатор гри, відповідає за запуск, паузу, завершення рівня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InputHandler.cs</a:t>
            </a:r>
            <a:r>
              <a:rPr lang="en-US" dirty="0"/>
              <a:t> – </a:t>
            </a:r>
            <a:r>
              <a:rPr lang="uk-UA" dirty="0"/>
              <a:t>обробка дій гравця (дотику, </a:t>
            </a:r>
            <a:r>
              <a:rPr lang="uk-UA" dirty="0" err="1"/>
              <a:t>свайпи</a:t>
            </a:r>
            <a:r>
              <a:rPr lang="uk-U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PlayerMovement.cs</a:t>
            </a:r>
            <a:r>
              <a:rPr lang="en-US" dirty="0"/>
              <a:t> – </a:t>
            </a:r>
            <a:r>
              <a:rPr lang="uk-UA" dirty="0"/>
              <a:t>рух персонажа, виконання дій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BrickManager.cs</a:t>
            </a:r>
            <a:r>
              <a:rPr lang="en-US" dirty="0"/>
              <a:t> / </a:t>
            </a:r>
            <a:r>
              <a:rPr lang="en-US" dirty="0" err="1"/>
              <a:t>CollisionDetector.cs</a:t>
            </a:r>
            <a:r>
              <a:rPr lang="en-US" dirty="0"/>
              <a:t> – </a:t>
            </a:r>
            <a:r>
              <a:rPr lang="uk-UA" dirty="0"/>
              <a:t>логіка кидання цеглин та виявлення зіткнень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EnemyAI.cs</a:t>
            </a:r>
            <a:r>
              <a:rPr lang="en-US" dirty="0"/>
              <a:t> – </a:t>
            </a:r>
            <a:r>
              <a:rPr lang="uk-UA" dirty="0"/>
              <a:t>управління ворогами та їхньою поведінкою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UIManager.cs</a:t>
            </a:r>
            <a:r>
              <a:rPr lang="en-US" dirty="0"/>
              <a:t> – </a:t>
            </a:r>
            <a:r>
              <a:rPr lang="uk-UA" dirty="0"/>
              <a:t>відображення меню, екранів виграшу/програшу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AudioEngine.cs</a:t>
            </a:r>
            <a:r>
              <a:rPr lang="en-US" dirty="0"/>
              <a:t> – </a:t>
            </a:r>
            <a:r>
              <a:rPr lang="uk-UA" dirty="0"/>
              <a:t>відтворення звуків та музики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RenderEngine.cs</a:t>
            </a:r>
            <a:r>
              <a:rPr lang="en-US" dirty="0"/>
              <a:t> – </a:t>
            </a:r>
            <a:r>
              <a:rPr lang="uk-UA" dirty="0"/>
              <a:t>візуалізація об’єктів на сцені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EventSystem.cs</a:t>
            </a:r>
            <a:r>
              <a:rPr lang="en-US" dirty="0"/>
              <a:t> – </a:t>
            </a:r>
            <a:r>
              <a:rPr lang="uk-UA" dirty="0" err="1"/>
              <a:t>подієва</a:t>
            </a:r>
            <a:r>
              <a:rPr lang="uk-UA" dirty="0"/>
              <a:t> взаємодія між модулями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980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>
              <a:buNone/>
            </a:pPr>
            <a:r>
              <a:rPr lang="uk-UA" dirty="0"/>
              <a:t>Процес розробки: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Аналіз проблемної області та сценаріїв гри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Формування вимог до інтерфейсу та геймплею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 err="1"/>
              <a:t>Проєктування</a:t>
            </a:r>
            <a:r>
              <a:rPr lang="uk-UA" dirty="0"/>
              <a:t> архітектури (</a:t>
            </a:r>
            <a:r>
              <a:rPr lang="en-US" dirty="0"/>
              <a:t>UML-</a:t>
            </a:r>
            <a:r>
              <a:rPr lang="uk-UA" dirty="0"/>
              <a:t>діаграми)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Розробка графічного інтерфейсу та логіки у середовищі </a:t>
            </a:r>
            <a:r>
              <a:rPr lang="en-US" dirty="0"/>
              <a:t>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Тестування та адаптація до мобільних пристроїв</a:t>
            </a:r>
          </a:p>
          <a:p>
            <a:pPr>
              <a:buNone/>
            </a:pPr>
            <a:r>
              <a:rPr lang="uk-UA" dirty="0"/>
              <a:t>Використане програмне забезпечення: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Unity – </a:t>
            </a:r>
            <a:r>
              <a:rPr lang="uk-UA" dirty="0"/>
              <a:t>рушій для розробки гри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 Studio – </a:t>
            </a:r>
            <a:r>
              <a:rPr lang="uk-UA" dirty="0"/>
              <a:t>середовище для написання коду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Draw.io – </a:t>
            </a:r>
            <a:r>
              <a:rPr lang="uk-UA" dirty="0"/>
              <a:t>створення </a:t>
            </a:r>
            <a:r>
              <a:rPr lang="en-US" dirty="0"/>
              <a:t>UML-</a:t>
            </a:r>
            <a:r>
              <a:rPr lang="uk-UA" dirty="0"/>
              <a:t>діаграм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Android Studio – </a:t>
            </a:r>
            <a:r>
              <a:rPr lang="uk-UA" dirty="0"/>
              <a:t>генерація .</a:t>
            </a:r>
            <a:r>
              <a:rPr lang="en-US" dirty="0" err="1"/>
              <a:t>apk</a:t>
            </a:r>
            <a:r>
              <a:rPr lang="en-US" dirty="0"/>
              <a:t>-</a:t>
            </a:r>
            <a:r>
              <a:rPr lang="uk-UA" dirty="0"/>
              <a:t>файлу</a:t>
            </a:r>
          </a:p>
          <a:p>
            <a:pPr>
              <a:buNone/>
            </a:pPr>
            <a:r>
              <a:rPr lang="uk-UA" dirty="0"/>
              <a:t>Мови програмування та фреймворки: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C# – </a:t>
            </a:r>
            <a:r>
              <a:rPr lang="uk-UA" dirty="0"/>
              <a:t>основна мова розробки в </a:t>
            </a:r>
            <a:r>
              <a:rPr lang="en-US" dirty="0"/>
              <a:t>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Unity UI Toolkit / </a:t>
            </a:r>
            <a:r>
              <a:rPr lang="en-US" dirty="0" err="1"/>
              <a:t>UnityEngine.UI</a:t>
            </a:r>
            <a:r>
              <a:rPr lang="en-US" dirty="0"/>
              <a:t> – </a:t>
            </a:r>
            <a:r>
              <a:rPr lang="uk-UA" dirty="0"/>
              <a:t>побудова графічного інтерфейсу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JSON – </a:t>
            </a:r>
            <a:r>
              <a:rPr lang="uk-UA" dirty="0"/>
              <a:t>обмін конфігураційними даними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IL2CPP – </a:t>
            </a:r>
            <a:r>
              <a:rPr lang="uk-UA" dirty="0"/>
              <a:t>конвертація </a:t>
            </a:r>
            <a:r>
              <a:rPr lang="en-US" dirty="0"/>
              <a:t>C# </a:t>
            </a:r>
            <a:r>
              <a:rPr lang="uk-UA" dirty="0"/>
              <a:t>у </a:t>
            </a:r>
            <a:r>
              <a:rPr lang="en-US" dirty="0"/>
              <a:t>C++ </a:t>
            </a:r>
            <a:r>
              <a:rPr lang="uk-UA" dirty="0"/>
              <a:t>для </a:t>
            </a:r>
            <a:r>
              <a:rPr lang="en-US" dirty="0"/>
              <a:t>Android-</a:t>
            </a:r>
            <a:r>
              <a:rPr lang="uk-UA" dirty="0"/>
              <a:t>збірки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978377"/>
            <a:ext cx="8520600" cy="3381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>
              <a:buNone/>
            </a:pPr>
            <a:r>
              <a:rPr lang="uk-UA" dirty="0"/>
              <a:t>Методи: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Створення </a:t>
            </a:r>
            <a:r>
              <a:rPr lang="en-US" dirty="0"/>
              <a:t>UI </a:t>
            </a:r>
            <a:r>
              <a:rPr lang="uk-UA" dirty="0"/>
              <a:t>згідно з принципами </a:t>
            </a:r>
            <a:r>
              <a:rPr lang="en-US" dirty="0"/>
              <a:t>UX-</a:t>
            </a:r>
            <a:r>
              <a:rPr lang="uk-UA" dirty="0"/>
              <a:t>дизайну (інтуїтивність, читабельність, мінімалізм)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 err="1"/>
              <a:t>Прототипування</a:t>
            </a:r>
            <a:r>
              <a:rPr lang="uk-UA" dirty="0"/>
              <a:t> інтерфейсу у </a:t>
            </a:r>
            <a:r>
              <a:rPr lang="en-US" dirty="0"/>
              <a:t>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Адаптивність під різні розміри екранів</a:t>
            </a:r>
          </a:p>
          <a:p>
            <a:pPr>
              <a:buNone/>
            </a:pPr>
            <a:r>
              <a:rPr lang="uk-UA" dirty="0"/>
              <a:t>Послідовність:</a:t>
            </a:r>
          </a:p>
          <a:p>
            <a:pPr>
              <a:buFont typeface="+mj-lt"/>
              <a:buAutoNum type="arabicParenR"/>
            </a:pPr>
            <a:r>
              <a:rPr lang="uk-UA" dirty="0"/>
              <a:t>Налаштування взаємодії з елементами </a:t>
            </a:r>
            <a:r>
              <a:rPr lang="en-US" dirty="0"/>
              <a:t>UI</a:t>
            </a:r>
          </a:p>
          <a:p>
            <a:pPr>
              <a:buFont typeface="+mj-lt"/>
              <a:buAutoNum type="arabicParenR"/>
            </a:pPr>
            <a:r>
              <a:rPr lang="uk-UA" dirty="0"/>
              <a:t>Побудова макету головного меню та </a:t>
            </a:r>
            <a:r>
              <a:rPr lang="en-US" dirty="0"/>
              <a:t>HUD</a:t>
            </a:r>
          </a:p>
          <a:p>
            <a:pPr>
              <a:buFont typeface="+mj-lt"/>
              <a:buAutoNum type="arabicParenR"/>
            </a:pPr>
            <a:r>
              <a:rPr lang="uk-UA" dirty="0"/>
              <a:t>Інтеграція </a:t>
            </a:r>
            <a:r>
              <a:rPr lang="en-US" dirty="0"/>
              <a:t>UI </a:t>
            </a:r>
            <a:r>
              <a:rPr lang="uk-UA" dirty="0"/>
              <a:t>з логікою гри через </a:t>
            </a:r>
            <a:r>
              <a:rPr lang="uk-UA" dirty="0" err="1"/>
              <a:t>подієву</a:t>
            </a:r>
            <a:r>
              <a:rPr lang="uk-UA" dirty="0"/>
              <a:t> модель</a:t>
            </a:r>
          </a:p>
          <a:p>
            <a:pPr>
              <a:buFont typeface="+mj-lt"/>
              <a:buAutoNum type="arabicParenR"/>
            </a:pPr>
            <a:r>
              <a:rPr lang="uk-UA" dirty="0"/>
              <a:t>Тестування ітерацій на різних пристроях</a:t>
            </a:r>
          </a:p>
          <a:p>
            <a:pPr>
              <a:buNone/>
            </a:pPr>
            <a:r>
              <a:rPr lang="uk-UA" dirty="0"/>
              <a:t>Технології: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UnityEngine.UI</a:t>
            </a:r>
            <a:r>
              <a:rPr lang="en-US" dirty="0"/>
              <a:t> / UI Toolkit – </a:t>
            </a:r>
            <a:r>
              <a:rPr lang="uk-UA" dirty="0"/>
              <a:t>для побудови інтерфейсу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Event System – </a:t>
            </a:r>
            <a:r>
              <a:rPr lang="uk-UA" dirty="0"/>
              <a:t>обробка </a:t>
            </a:r>
            <a:r>
              <a:rPr lang="uk-UA" dirty="0" err="1"/>
              <a:t>кліків</a:t>
            </a:r>
            <a:r>
              <a:rPr lang="uk-UA" dirty="0"/>
              <a:t> та подій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Canvas Scaler – </a:t>
            </a:r>
            <a:r>
              <a:rPr lang="uk-UA" dirty="0"/>
              <a:t>для адаптації до екранів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5" name="Рисунок 4" descr="Изображение выглядит как облако, снимок экрана, небо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9176FC9-7281-0CBE-A067-D98E32E47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07" y="784950"/>
            <a:ext cx="624903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C9B63-894E-6AF2-AC1B-326FFD84CCC7}"/>
              </a:ext>
            </a:extLst>
          </p:cNvPr>
          <p:cNvSpPr txBox="1"/>
          <p:nvPr/>
        </p:nvSpPr>
        <p:spPr>
          <a:xfrm>
            <a:off x="3563277" y="4481188"/>
            <a:ext cx="193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Головне меню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126</TotalTime>
  <Words>800</Words>
  <Application>Microsoft Office PowerPoint</Application>
  <PresentationFormat>Экран (16:9)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Economica</vt:lpstr>
      <vt:lpstr>Open Sans</vt:lpstr>
      <vt:lpstr>Symbol</vt:lpstr>
      <vt:lpstr>Шаблон презентації кваліфікаційної роботи магістрів</vt:lpstr>
      <vt:lpstr>Ігровий програмний застосунок в жанрі Roguelike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Приклад реалізації</vt:lpstr>
      <vt:lpstr>Геймплейна частина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В'ячеслав Герцев</dc:creator>
  <cp:lastModifiedBy>В'ячеслав Герцев</cp:lastModifiedBy>
  <cp:revision>1</cp:revision>
  <dcterms:created xsi:type="dcterms:W3CDTF">2025-06-19T11:30:12Z</dcterms:created>
  <dcterms:modified xsi:type="dcterms:W3CDTF">2025-06-19T20:03:05Z</dcterms:modified>
</cp:coreProperties>
</file>