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4630400" cy="8229600"/>
  <p:notesSz cx="8229600" cy="14630400"/>
  <p:embeddedFontLst>
    <p:embeddedFont>
      <p:font typeface="Montserrat Bold" panose="00000800000000000000" pitchFamily="2" charset="-52"/>
      <p:bold r:id="rId15"/>
    </p:embeddedFont>
    <p:embeddedFont>
      <p:font typeface="Source Sans Pro" panose="020B0503030403020204" pitchFamily="34" charset="0"/>
      <p:regular r:id="rId16"/>
      <p:bold r:id="rId1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10"/>
  </p:normalViewPr>
  <p:slideViewPr>
    <p:cSldViewPr snapToGrid="0" snapToObjects="1">
      <p:cViewPr>
        <p:scale>
          <a:sx n="75" d="100"/>
          <a:sy n="75" d="100"/>
        </p:scale>
        <p:origin x="403" y="-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74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15FF-CA4B-0089-3A86-52EA34F4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FE9EBD-0DAA-DFA6-236D-2239B89C5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27CCA-3D74-9B92-9341-9E87B4B9D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A294C-1788-6B56-E381-AEF83767D2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1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39553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Програмна система для рецензій фільмів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168259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Виконав: Сліпко Денис, група ПЗПІ-22-8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3798" y="4816078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Керівник: доц. Ірина Груздо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3798" y="5463897"/>
            <a:ext cx="7416403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Дата: червень 2025</a:t>
            </a:r>
            <a:endParaRPr lang="en-US" sz="1900" dirty="0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C1BBBC46-1B69-EE38-4063-E7CE3E0F8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810464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Тестування та результати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26790" y="3820027"/>
            <a:ext cx="2266474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40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&lt; 50 мс</a:t>
            </a:r>
            <a:endParaRPr lang="en-US" sz="4000" dirty="0"/>
          </a:p>
        </p:txBody>
      </p:sp>
      <p:sp>
        <p:nvSpPr>
          <p:cNvPr id="5" name="Text 2"/>
          <p:cNvSpPr/>
          <p:nvPr/>
        </p:nvSpPr>
        <p:spPr>
          <a:xfrm>
            <a:off x="6350198" y="4829413"/>
            <a:ext cx="22664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SELECT-запити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350198" y="5328047"/>
            <a:ext cx="22664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Середній час виконання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9452751" y="3911679"/>
            <a:ext cx="1211296" cy="4062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40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100</a:t>
            </a:r>
            <a:r>
              <a:rPr lang="en-US" sz="44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%</a:t>
            </a:r>
            <a:endParaRPr lang="en-US" sz="4400" dirty="0"/>
          </a:p>
        </p:txBody>
      </p:sp>
      <p:sp>
        <p:nvSpPr>
          <p:cNvPr id="8" name="Text 5"/>
          <p:cNvSpPr/>
          <p:nvPr/>
        </p:nvSpPr>
        <p:spPr>
          <a:xfrm>
            <a:off x="8925163" y="4829413"/>
            <a:ext cx="22664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Тригери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925163" y="5328047"/>
            <a:ext cx="22664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Коректне оновлення міток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11714999" y="3911679"/>
            <a:ext cx="1836731" cy="814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40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100%</a:t>
            </a:r>
            <a:endParaRPr lang="en-US" sz="4000" dirty="0"/>
          </a:p>
        </p:txBody>
      </p:sp>
      <p:sp>
        <p:nvSpPr>
          <p:cNvPr id="11" name="Text 8"/>
          <p:cNvSpPr/>
          <p:nvPr/>
        </p:nvSpPr>
        <p:spPr>
          <a:xfrm>
            <a:off x="11500128" y="4829413"/>
            <a:ext cx="2266474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Цілісність даних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1500128" y="5678686"/>
            <a:ext cx="2266474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Завдяки зовнішнім ключам</a:t>
            </a:r>
            <a:endParaRPr lang="en-US" sz="19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28170AB-7E0D-3301-CA50-C4F418371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3618" y="7688001"/>
            <a:ext cx="1790950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CFAAE-E875-9EDA-7EC2-7E8261C5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4438B2C-0B16-BA0C-1287-E62374C52529}"/>
              </a:ext>
            </a:extLst>
          </p:cNvPr>
          <p:cNvSpPr/>
          <p:nvPr/>
        </p:nvSpPr>
        <p:spPr>
          <a:xfrm>
            <a:off x="1051758" y="619817"/>
            <a:ext cx="10815121" cy="2095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Розроблена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база </a:t>
            </a: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даних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для "</a:t>
            </a:r>
            <a:r>
              <a:rPr lang="en-US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Absolute Cinema" </a:t>
            </a: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успішно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вирішує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всі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поставлені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4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завдання</a:t>
            </a:r>
            <a:r>
              <a:rPr lang="ru-RU" sz="4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:</a:t>
            </a:r>
            <a:endParaRPr lang="en-US" sz="4200" dirty="0">
              <a:latin typeface="Montserrat Bold" panose="00000800000000000000" pitchFamily="2" charset="-52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8B7AEE70-212C-734F-2F5D-5EE79386FF8F}"/>
              </a:ext>
            </a:extLst>
          </p:cNvPr>
          <p:cNvSpPr/>
          <p:nvPr/>
        </p:nvSpPr>
        <p:spPr>
          <a:xfrm>
            <a:off x="1286787" y="2848925"/>
            <a:ext cx="235029" cy="1174435"/>
          </a:xfrm>
          <a:prstGeom prst="roundRect">
            <a:avLst>
              <a:gd name="adj" fmla="val 15003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451750-2878-C7C0-6028-3C1CB318C5E7}"/>
              </a:ext>
            </a:extLst>
          </p:cNvPr>
          <p:cNvSpPr/>
          <p:nvPr/>
        </p:nvSpPr>
        <p:spPr>
          <a:xfrm>
            <a:off x="1652824" y="3247958"/>
            <a:ext cx="2831663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Має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нормалізовану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структуру;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84910971-3E99-09ED-CB55-A78C191E4A3E}"/>
              </a:ext>
            </a:extLst>
          </p:cNvPr>
          <p:cNvSpPr/>
          <p:nvPr/>
        </p:nvSpPr>
        <p:spPr>
          <a:xfrm>
            <a:off x="1639331" y="4114800"/>
            <a:ext cx="235029" cy="1078962"/>
          </a:xfrm>
          <a:prstGeom prst="roundRect">
            <a:avLst>
              <a:gd name="adj" fmla="val 15003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0B805AA-9857-2DFB-719E-97D2C81630E9}"/>
              </a:ext>
            </a:extLst>
          </p:cNvPr>
          <p:cNvSpPr/>
          <p:nvPr/>
        </p:nvSpPr>
        <p:spPr>
          <a:xfrm>
            <a:off x="1991994" y="4384590"/>
            <a:ext cx="267128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Ефективно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обробляє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запити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;</a:t>
            </a:r>
          </a:p>
          <a:p>
            <a:pPr>
              <a:buNone/>
            </a:pPr>
            <a:br>
              <a:rPr lang="ru-RU" sz="2400" dirty="0"/>
            </a:br>
            <a:endParaRPr lang="en-US" sz="2100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4E5565CD-D735-42FE-0C0D-4CFF6BE24BEB}"/>
              </a:ext>
            </a:extLst>
          </p:cNvPr>
          <p:cNvSpPr/>
          <p:nvPr/>
        </p:nvSpPr>
        <p:spPr>
          <a:xfrm>
            <a:off x="1991994" y="5226168"/>
            <a:ext cx="235029" cy="1028861"/>
          </a:xfrm>
          <a:prstGeom prst="roundRect">
            <a:avLst>
              <a:gd name="adj" fmla="val 15003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08D121B4-A37E-E134-0D17-74B8E9C648BE}"/>
              </a:ext>
            </a:extLst>
          </p:cNvPr>
          <p:cNvSpPr/>
          <p:nvPr/>
        </p:nvSpPr>
        <p:spPr>
          <a:xfrm>
            <a:off x="2360453" y="5521223"/>
            <a:ext cx="267128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Підтримує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масштабування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та </a:t>
            </a:r>
            <a:r>
              <a:rPr lang="ru-RU" sz="24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безпеку</a:t>
            </a:r>
            <a:r>
              <a:rPr lang="ru-RU" sz="24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.</a:t>
            </a:r>
            <a:endParaRPr lang="en-US" sz="2100" dirty="0">
              <a:latin typeface="Montserrat Bold" panose="00000800000000000000" pitchFamily="2" charset="-52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DFF1CBD-F05F-8E41-5BB8-CA2C77F0F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315" y="7743757"/>
            <a:ext cx="1790950" cy="48584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040E3FB6-110C-4C72-DCD4-7B9735C363F8}"/>
              </a:ext>
            </a:extLst>
          </p:cNvPr>
          <p:cNvSpPr txBox="1"/>
          <p:nvPr/>
        </p:nvSpPr>
        <p:spPr>
          <a:xfrm>
            <a:off x="1051758" y="6447478"/>
            <a:ext cx="1125200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Проект </a:t>
            </a:r>
            <a:r>
              <a:rPr lang="ru-RU" sz="32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демонструє</a:t>
            </a:r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32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готовність</a:t>
            </a:r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до </a:t>
            </a:r>
            <a:r>
              <a:rPr lang="ru-RU" sz="32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промислового</a:t>
            </a:r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32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використання</a:t>
            </a:r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та </a:t>
            </a:r>
            <a:r>
              <a:rPr lang="ru-RU" sz="32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подальшого</a:t>
            </a:r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 </a:t>
            </a:r>
            <a:r>
              <a:rPr lang="ru-RU" sz="3200" b="0" i="0" dirty="0" err="1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розвитку</a:t>
            </a:r>
            <a:r>
              <a:rPr lang="ru-RU" sz="3200" b="0" i="0" dirty="0">
                <a:solidFill>
                  <a:srgbClr val="FAFAFC"/>
                </a:solidFill>
                <a:effectLst/>
                <a:latin typeface="Montserrat Bold" panose="00000800000000000000" pitchFamily="2" charset="-52"/>
              </a:rPr>
              <a:t>.</a:t>
            </a:r>
            <a:endParaRPr lang="ru-RU" sz="3200" dirty="0">
              <a:latin typeface="Montserrat Bold" panose="000008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97430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2A9703-F8D3-379B-C8CB-8638060ADEC9}"/>
              </a:ext>
            </a:extLst>
          </p:cNvPr>
          <p:cNvSpPr txBox="1"/>
          <p:nvPr/>
        </p:nvSpPr>
        <p:spPr>
          <a:xfrm>
            <a:off x="4602480" y="2784008"/>
            <a:ext cx="9519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Bold" panose="00000800000000000000" pitchFamily="2" charset="-52"/>
              </a:rPr>
              <a:t>ДЯКУЮ ЗА УВАГУ</a:t>
            </a:r>
            <a:r>
              <a:rPr lang="en-US" sz="6000" dirty="0">
                <a:solidFill>
                  <a:schemeClr val="bg1"/>
                </a:solidFill>
                <a:latin typeface="Montserrat Bold" panose="00000800000000000000" pitchFamily="2" charset="-52"/>
              </a:rPr>
              <a:t>!</a:t>
            </a:r>
            <a:endParaRPr lang="ru-RU" sz="6000" dirty="0">
              <a:solidFill>
                <a:schemeClr val="bg1"/>
              </a:solidFill>
              <a:latin typeface="Montserrat Bold" panose="00000800000000000000" pitchFamily="2" charset="-52"/>
            </a:endParaRPr>
          </a:p>
        </p:txBody>
      </p:sp>
      <p:pic>
        <p:nvPicPr>
          <p:cNvPr id="4106" name="Picture 10" descr="Кино – Бесплатные иконки: кинотеатр">
            <a:extLst>
              <a:ext uri="{FF2B5EF4-FFF2-40B4-BE49-F238E27FC236}">
                <a16:creationId xmlns:a16="http://schemas.microsoft.com/office/drawing/2014/main" id="{F25BA319-A0F7-14B2-0CD9-B8D50BA6C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329184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E62913-AD20-B6DB-CC02-4203B52D7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320" y="5396149"/>
            <a:ext cx="3322320" cy="74827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B7F84E8-C67D-5D38-7A46-678FDA0D9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31315" y="7743757"/>
            <a:ext cx="1790950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4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036" y="675442"/>
            <a:ext cx="7425928" cy="2092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Мета роботи: Створення бази даних "Absolute Cinema"</a:t>
            </a:r>
            <a:endParaRPr lang="en-US" sz="43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036" y="3135630"/>
            <a:ext cx="1227296" cy="147280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31720" y="3381018"/>
            <a:ext cx="3428762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Ефективне зберігання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331720" y="3876913"/>
            <a:ext cx="595324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 фільмів, користувачів, рецензій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036" y="4608433"/>
            <a:ext cx="1227296" cy="147280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31720" y="4853821"/>
            <a:ext cx="2789396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Швидка обробка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331720" y="5349716"/>
            <a:ext cx="595324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Запитів та інформації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036" y="6081236"/>
            <a:ext cx="1227296" cy="147280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31720" y="6326624"/>
            <a:ext cx="2789396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Легкий доступ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331720" y="6822519"/>
            <a:ext cx="595324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 всіх даних платформи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302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953810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Актуальність роботи: Сучасні цифрові потреби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42780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7152323" y="351258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Обмін думками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152323" y="4011216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 кінематографічні твори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198" y="487501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152323" y="4959787"/>
            <a:ext cx="470106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Персоналізовані рекомендації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52323" y="545842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Для кожного користувача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198" y="6322219"/>
            <a:ext cx="555308" cy="555308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7152323" y="6406991"/>
            <a:ext cx="335577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Формування спільнот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152323" y="6905625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За інтересами в кіно</a:t>
            </a:r>
            <a:endParaRPr lang="en-US" sz="19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ECC57A-322D-AB02-45B8-1D10B5EE2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450" y="7721455"/>
            <a:ext cx="1790950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50105" y="1569233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Аналіз проблеми: Недоліки існуючих рішень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50105" y="35887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IMDb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50105" y="4186226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Обмежений функціонал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50105" y="4642712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Немає повного чату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358883" y="35887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Letterboxd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58883" y="4186226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Слабка соціальна взаємодія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5358883" y="4642712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Негнучка категоризація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867661" y="358877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Rotten Tomatoes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67661" y="4186226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Недостатній функціонал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867661" y="4642712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0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Відсутність чатів</a:t>
            </a:r>
            <a:endParaRPr lang="en-US" sz="1900" dirty="0"/>
          </a:p>
        </p:txBody>
      </p:sp>
      <p:pic>
        <p:nvPicPr>
          <p:cNvPr id="1026" name="Picture 2" descr="Internet Movie Database — Википедия">
            <a:extLst>
              <a:ext uri="{FF2B5EF4-FFF2-40B4-BE49-F238E27FC236}">
                <a16:creationId xmlns:a16="http://schemas.microsoft.com/office/drawing/2014/main" id="{67086D0A-C8EF-7720-64D0-6A34C23A3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5" y="5475050"/>
            <a:ext cx="2503449" cy="12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tterboxd: The future go-to app for film lovers? | by Krishnan Nair |  Medium">
            <a:extLst>
              <a:ext uri="{FF2B5EF4-FFF2-40B4-BE49-F238E27FC236}">
                <a16:creationId xmlns:a16="http://schemas.microsoft.com/office/drawing/2014/main" id="{CE476725-5178-FD59-C56A-C404E0391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883" y="5497650"/>
            <a:ext cx="2503449" cy="126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otten Tomatoes">
            <a:extLst>
              <a:ext uri="{FF2B5EF4-FFF2-40B4-BE49-F238E27FC236}">
                <a16:creationId xmlns:a16="http://schemas.microsoft.com/office/drawing/2014/main" id="{1400503F-1763-3AE1-B148-722471ECD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7661" y="5452450"/>
            <a:ext cx="2503448" cy="1307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9D2D26-F042-A071-7880-4C91F04CD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5996" y="7739238"/>
            <a:ext cx="1790950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12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486" y="3650694"/>
            <a:ext cx="10492383" cy="679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2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Постановка задачі та опис системи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37486" y="4689396"/>
            <a:ext cx="6358057" cy="132076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076682" y="4928592"/>
            <a:ext cx="3825597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Нормалізована структура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076682" y="5411986"/>
            <a:ext cx="5879663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Мінімізація надлишковості даних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739" y="4689396"/>
            <a:ext cx="6358176" cy="132076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7673935" y="4928592"/>
            <a:ext cx="2719268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Швидкі запити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7673935" y="5411986"/>
            <a:ext cx="5879783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Оптимізоване виконання складних операцій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486" y="6249353"/>
            <a:ext cx="6358057" cy="132076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1076682" y="6488549"/>
            <a:ext cx="2719268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Цілісність даних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1076682" y="6971943"/>
            <a:ext cx="5879663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Через тригери та зовнішні ключі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7434739" y="6249353"/>
            <a:ext cx="6358176" cy="1320760"/>
          </a:xfrm>
          <a:prstGeom prst="roundRect">
            <a:avLst>
              <a:gd name="adj" fmla="val 2718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4" name="Text 11"/>
          <p:cNvSpPr/>
          <p:nvPr/>
        </p:nvSpPr>
        <p:spPr>
          <a:xfrm>
            <a:off x="7673935" y="6488549"/>
            <a:ext cx="2719268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Масштабування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7673935" y="6971943"/>
            <a:ext cx="5879783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Під зростаючі обсяги інформації</a:t>
            </a:r>
            <a:endParaRPr lang="en-US" sz="18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C241517-5919-64A9-3AEE-EBD338442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450" y="7708345"/>
            <a:ext cx="1790950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53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4243983"/>
            <a:ext cx="835640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Вибір технологій розробки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5315426"/>
            <a:ext cx="616982" cy="61698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89271" y="5461873"/>
            <a:ext cx="206883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PostgreSQL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789271" y="5960507"/>
            <a:ext cx="206883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Надійна СУБД, ACID-транзакції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6592" y="5315426"/>
            <a:ext cx="616982" cy="61698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92065" y="5461873"/>
            <a:ext cx="206883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Supabase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092065" y="5960507"/>
            <a:ext cx="206883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Хмарне розгортання, API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386" y="5315426"/>
            <a:ext cx="616982" cy="61698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8394859" y="5461873"/>
            <a:ext cx="206883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pgAdmin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8394859" y="5960507"/>
            <a:ext cx="2068830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Тестування, оптимізація запитів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2180" y="5315426"/>
            <a:ext cx="616982" cy="61698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697652" y="5461873"/>
            <a:ext cx="2068949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Node.js / Express.js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11697652" y="6311146"/>
            <a:ext cx="206894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Інтеграція з бекендом</a:t>
            </a:r>
            <a:endParaRPr lang="en-US" sz="19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31C15AC-062C-ED3A-39FE-BC9A7E5535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67392" y="7743757"/>
            <a:ext cx="1790950" cy="4858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286788" y="405754"/>
            <a:ext cx="7498556" cy="2003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Архітектура створеної системи: Трирівнева модель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1286787" y="2848925"/>
            <a:ext cx="235029" cy="1410414"/>
          </a:xfrm>
          <a:prstGeom prst="roundRect">
            <a:avLst>
              <a:gd name="adj" fmla="val 15003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Text 2"/>
          <p:cNvSpPr/>
          <p:nvPr/>
        </p:nvSpPr>
        <p:spPr>
          <a:xfrm>
            <a:off x="1756846" y="3083954"/>
            <a:ext cx="2831663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Клієнтський рівень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1756846" y="3558895"/>
            <a:ext cx="7028498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Веб-інтерфейс (HTML/CSS/JS)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639331" y="4435552"/>
            <a:ext cx="235029" cy="1410414"/>
          </a:xfrm>
          <a:prstGeom prst="roundRect">
            <a:avLst>
              <a:gd name="adj" fmla="val 15003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Text 5"/>
          <p:cNvSpPr/>
          <p:nvPr/>
        </p:nvSpPr>
        <p:spPr>
          <a:xfrm>
            <a:off x="2109390" y="4670581"/>
            <a:ext cx="267128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Серверний рівень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2109390" y="5145521"/>
            <a:ext cx="667595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Express.js, логіка запитів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1991994" y="6022179"/>
            <a:ext cx="235029" cy="1410414"/>
          </a:xfrm>
          <a:prstGeom prst="roundRect">
            <a:avLst>
              <a:gd name="adj" fmla="val 15003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Text 8"/>
          <p:cNvSpPr/>
          <p:nvPr/>
        </p:nvSpPr>
        <p:spPr>
          <a:xfrm>
            <a:off x="2462053" y="6257208"/>
            <a:ext cx="2671286" cy="3339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Рівень даних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2462053" y="6732148"/>
            <a:ext cx="6323290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PostgreSQL, управління даними</a:t>
            </a:r>
            <a:endParaRPr lang="en-US" sz="18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9373520-0525-9F50-3C54-94C4D34DB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1315" y="7743757"/>
            <a:ext cx="1790950" cy="485843"/>
          </a:xfrm>
          <a:prstGeom prst="rect">
            <a:avLst/>
          </a:prstGeom>
        </p:spPr>
      </p:pic>
      <p:pic>
        <p:nvPicPr>
          <p:cNvPr id="2050" name="Picture 2" descr="Difference Between Two-Tier And Three-Tier Database Architecture -  GeeksforGeeks">
            <a:extLst>
              <a:ext uri="{FF2B5EF4-FFF2-40B4-BE49-F238E27FC236}">
                <a16:creationId xmlns:a16="http://schemas.microsoft.com/office/drawing/2014/main" id="{BABBF207-EFC3-00BF-B417-41FD44F56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760" y="1549953"/>
            <a:ext cx="5882640" cy="5882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1324570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Структура зберігання даних: 12 таблиць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097292"/>
            <a:ext cx="7416403" cy="3807619"/>
          </a:xfrm>
          <a:prstGeom prst="roundRect">
            <a:avLst>
              <a:gd name="adj" fmla="val 972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6365438" y="3112532"/>
            <a:ext cx="7385923" cy="6813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Text 3"/>
          <p:cNvSpPr/>
          <p:nvPr/>
        </p:nvSpPr>
        <p:spPr>
          <a:xfrm>
            <a:off x="6612255" y="3268147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media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10309027" y="3268147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Інформація про фільми</a:t>
            </a:r>
            <a:endParaRPr lang="en-US" sz="1900" dirty="0"/>
          </a:p>
        </p:txBody>
      </p:sp>
      <p:sp>
        <p:nvSpPr>
          <p:cNvPr id="8" name="Shape 5"/>
          <p:cNvSpPr/>
          <p:nvPr/>
        </p:nvSpPr>
        <p:spPr>
          <a:xfrm>
            <a:off x="6365438" y="3793927"/>
            <a:ext cx="7385923" cy="6813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Text 6"/>
          <p:cNvSpPr/>
          <p:nvPr/>
        </p:nvSpPr>
        <p:spPr>
          <a:xfrm>
            <a:off x="6612255" y="3949541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profiles</a:t>
            </a:r>
            <a:endParaRPr lang="en-US" sz="1900" dirty="0"/>
          </a:p>
        </p:txBody>
      </p:sp>
      <p:sp>
        <p:nvSpPr>
          <p:cNvPr id="10" name="Text 7"/>
          <p:cNvSpPr/>
          <p:nvPr/>
        </p:nvSpPr>
        <p:spPr>
          <a:xfrm>
            <a:off x="10309027" y="3949541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Профілі користувачів</a:t>
            </a:r>
            <a:endParaRPr lang="en-US" sz="1900" dirty="0"/>
          </a:p>
        </p:txBody>
      </p:sp>
      <p:sp>
        <p:nvSpPr>
          <p:cNvPr id="11" name="Shape 8"/>
          <p:cNvSpPr/>
          <p:nvPr/>
        </p:nvSpPr>
        <p:spPr>
          <a:xfrm>
            <a:off x="6365438" y="4475321"/>
            <a:ext cx="7385923" cy="68139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6612255" y="4630936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reviews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0309027" y="4630936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Рецензії з рейтингами</a:t>
            </a:r>
            <a:endParaRPr lang="en-US" sz="1900" dirty="0"/>
          </a:p>
        </p:txBody>
      </p:sp>
      <p:sp>
        <p:nvSpPr>
          <p:cNvPr id="14" name="Shape 11"/>
          <p:cNvSpPr/>
          <p:nvPr/>
        </p:nvSpPr>
        <p:spPr>
          <a:xfrm>
            <a:off x="6365438" y="5156716"/>
            <a:ext cx="7385923" cy="68139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5" name="Text 12"/>
          <p:cNvSpPr/>
          <p:nvPr/>
        </p:nvSpPr>
        <p:spPr>
          <a:xfrm>
            <a:off x="6612255" y="5312331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discussions, chat_messages</a:t>
            </a:r>
            <a:endParaRPr lang="en-US" sz="1900" dirty="0"/>
          </a:p>
        </p:txBody>
      </p:sp>
      <p:sp>
        <p:nvSpPr>
          <p:cNvPr id="16" name="Text 13"/>
          <p:cNvSpPr/>
          <p:nvPr/>
        </p:nvSpPr>
        <p:spPr>
          <a:xfrm>
            <a:off x="10309027" y="5312331"/>
            <a:ext cx="319551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Обговорення та чати</a:t>
            </a:r>
            <a:endParaRPr lang="en-US" sz="1900" dirty="0"/>
          </a:p>
        </p:txBody>
      </p:sp>
      <p:sp>
        <p:nvSpPr>
          <p:cNvPr id="17" name="Shape 14"/>
          <p:cNvSpPr/>
          <p:nvPr/>
        </p:nvSpPr>
        <p:spPr>
          <a:xfrm>
            <a:off x="6365438" y="5838111"/>
            <a:ext cx="7385923" cy="105156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8" name="Text 15"/>
          <p:cNvSpPr/>
          <p:nvPr/>
        </p:nvSpPr>
        <p:spPr>
          <a:xfrm>
            <a:off x="6612255" y="5993725"/>
            <a:ext cx="319551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b="1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media_genres, media_people</a:t>
            </a:r>
            <a:endParaRPr lang="en-US" sz="1900" dirty="0"/>
          </a:p>
        </p:txBody>
      </p:sp>
      <p:sp>
        <p:nvSpPr>
          <p:cNvPr id="19" name="Text 16"/>
          <p:cNvSpPr/>
          <p:nvPr/>
        </p:nvSpPr>
        <p:spPr>
          <a:xfrm>
            <a:off x="10309027" y="5993725"/>
            <a:ext cx="319551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Допоміжні таблиці many-to-many</a:t>
            </a:r>
            <a:endParaRPr lang="en-US" sz="19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511D052-4353-5FE1-E8EC-92C74636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2467" y="7710303"/>
            <a:ext cx="1790950" cy="48584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551E9CC-1257-F580-B7B5-E649C25E7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560" y="862728"/>
            <a:ext cx="3055120" cy="59741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5805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6161" y="3410783"/>
            <a:ext cx="12660749" cy="581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Оптимізація запитів: Підвищення продуктивності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716161" y="5837873"/>
            <a:ext cx="13198078" cy="22860"/>
          </a:xfrm>
          <a:prstGeom prst="roundRect">
            <a:avLst>
              <a:gd name="adj" fmla="val 13428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5" name="Shape 2"/>
          <p:cNvSpPr/>
          <p:nvPr/>
        </p:nvSpPr>
        <p:spPr>
          <a:xfrm>
            <a:off x="3940135" y="5224046"/>
            <a:ext cx="22860" cy="613886"/>
          </a:xfrm>
          <a:prstGeom prst="roundRect">
            <a:avLst>
              <a:gd name="adj" fmla="val 13428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Shape 3"/>
          <p:cNvSpPr/>
          <p:nvPr/>
        </p:nvSpPr>
        <p:spPr>
          <a:xfrm>
            <a:off x="3721418" y="5607665"/>
            <a:ext cx="460415" cy="460415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Text 4"/>
          <p:cNvSpPr/>
          <p:nvPr/>
        </p:nvSpPr>
        <p:spPr>
          <a:xfrm>
            <a:off x="3812084" y="5663446"/>
            <a:ext cx="27896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2788920" y="4298990"/>
            <a:ext cx="2325529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Індексування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920710" y="4712375"/>
            <a:ext cx="6062067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Первинних, зовнішніх ключів (id, user_id, media_id)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03532" y="5837813"/>
            <a:ext cx="22860" cy="613886"/>
          </a:xfrm>
          <a:prstGeom prst="roundRect">
            <a:avLst>
              <a:gd name="adj" fmla="val 13428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1" name="Shape 8"/>
          <p:cNvSpPr/>
          <p:nvPr/>
        </p:nvSpPr>
        <p:spPr>
          <a:xfrm>
            <a:off x="7084814" y="5607665"/>
            <a:ext cx="460415" cy="460415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Text 9"/>
          <p:cNvSpPr/>
          <p:nvPr/>
        </p:nvSpPr>
        <p:spPr>
          <a:xfrm>
            <a:off x="7175480" y="5663446"/>
            <a:ext cx="27896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5822156" y="6656427"/>
            <a:ext cx="2985849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Повнотекстовий пошук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4284107" y="7069812"/>
            <a:ext cx="6062067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GIN-індекс для title, description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0667048" y="5224046"/>
            <a:ext cx="22860" cy="613886"/>
          </a:xfrm>
          <a:prstGeom prst="roundRect">
            <a:avLst>
              <a:gd name="adj" fmla="val 134283"/>
            </a:avLst>
          </a:prstGeom>
          <a:solidFill>
            <a:srgbClr val="494A4B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6" name="Shape 13"/>
          <p:cNvSpPr/>
          <p:nvPr/>
        </p:nvSpPr>
        <p:spPr>
          <a:xfrm>
            <a:off x="10448330" y="5607665"/>
            <a:ext cx="460415" cy="460415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7" name="Text 14"/>
          <p:cNvSpPr/>
          <p:nvPr/>
        </p:nvSpPr>
        <p:spPr>
          <a:xfrm>
            <a:off x="10538996" y="5663446"/>
            <a:ext cx="278963" cy="348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150" dirty="0"/>
          </a:p>
        </p:txBody>
      </p:sp>
      <p:sp>
        <p:nvSpPr>
          <p:cNvPr id="18" name="Text 15"/>
          <p:cNvSpPr/>
          <p:nvPr/>
        </p:nvSpPr>
        <p:spPr>
          <a:xfrm>
            <a:off x="9515832" y="4298990"/>
            <a:ext cx="2325529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Тригери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647623" y="4712375"/>
            <a:ext cx="6062067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6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Автоматичне оновлення created_at, updated_at</a:t>
            </a:r>
            <a:endParaRPr lang="en-US" sz="16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147545-BB10-7FE9-072C-DCA6EBB43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4215" y="7618687"/>
            <a:ext cx="1790950" cy="4858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335</Words>
  <Application>Microsoft Office PowerPoint</Application>
  <PresentationFormat>Довільний</PresentationFormat>
  <Paragraphs>102</Paragraphs>
  <Slides>12</Slides>
  <Notes>11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6" baseType="lpstr">
      <vt:lpstr>Source Sans Pro</vt:lpstr>
      <vt:lpstr>Montserrat Bold</vt:lpstr>
      <vt:lpstr>Arial</vt:lpstr>
      <vt:lpstr>Office Theme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Денис Сліпко</cp:lastModifiedBy>
  <cp:revision>2</cp:revision>
  <dcterms:created xsi:type="dcterms:W3CDTF">2025-06-14T17:04:22Z</dcterms:created>
  <dcterms:modified xsi:type="dcterms:W3CDTF">2025-06-14T17:53:32Z</dcterms:modified>
</cp:coreProperties>
</file>