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630400" cy="8229600"/>
  <p:notesSz cx="8229600" cy="14630400"/>
  <p:embeddedFontLst>
    <p:embeddedFont>
      <p:font typeface="Roboto Condensed" panose="02000000000000000000" pitchFamily="2" charset="0"/>
      <p:regular r:id="rId16"/>
    </p:embeddedFont>
  </p:embeddedFontLst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57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push dir="u"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363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Програмна система для рецензій фільмів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19409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Виконав: Лопатенко Володимир, група ПЗПІ-22-8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Керівник: доц. кафедри ПІ Груздо Ірина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43020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Дата: </a:t>
            </a:r>
            <a:r>
              <a:rPr lang="uk-UA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20</a:t>
            </a: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червня 2025</a:t>
            </a:r>
            <a:endParaRPr lang="en-US" sz="1750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0313" y="471726"/>
            <a:ext cx="6789539" cy="536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Функціональність системи</a:t>
            </a:r>
            <a:endParaRPr lang="en-US" sz="3350" dirty="0"/>
          </a:p>
        </p:txBody>
      </p:sp>
      <p:sp>
        <p:nvSpPr>
          <p:cNvPr id="3" name="Text 1"/>
          <p:cNvSpPr/>
          <p:nvPr/>
        </p:nvSpPr>
        <p:spPr>
          <a:xfrm>
            <a:off x="600313" y="1350764"/>
            <a:ext cx="13429774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Система Absolute Cinema надає широкий спектр можливостей користувачам.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600313" y="1818084"/>
            <a:ext cx="385882" cy="385882"/>
          </a:xfrm>
          <a:prstGeom prst="roundRect">
            <a:avLst>
              <a:gd name="adj" fmla="val 6669"/>
            </a:avLst>
          </a:prstGeom>
          <a:solidFill>
            <a:srgbClr val="C8CAC1">
              <a:alpha val="50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5" name="Text 3"/>
          <p:cNvSpPr/>
          <p:nvPr/>
        </p:nvSpPr>
        <p:spPr>
          <a:xfrm>
            <a:off x="1157645" y="1877020"/>
            <a:ext cx="2144316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Перегляд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157645" y="2247900"/>
            <a:ext cx="12872442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Фільми, рецензії, дискусії.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600313" y="2865358"/>
            <a:ext cx="385882" cy="385882"/>
          </a:xfrm>
          <a:prstGeom prst="roundRect">
            <a:avLst>
              <a:gd name="adj" fmla="val 6669"/>
            </a:avLst>
          </a:prstGeom>
          <a:solidFill>
            <a:srgbClr val="C8CAC1">
              <a:alpha val="50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8" name="Text 6"/>
          <p:cNvSpPr/>
          <p:nvPr/>
        </p:nvSpPr>
        <p:spPr>
          <a:xfrm>
            <a:off x="1157645" y="2924294"/>
            <a:ext cx="2144316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Пошук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1157645" y="3295174"/>
            <a:ext cx="12872442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За назвою, жанром, акторами.</a:t>
            </a:r>
            <a:endParaRPr lang="en-US" sz="1600" dirty="0"/>
          </a:p>
        </p:txBody>
      </p:sp>
      <p:sp>
        <p:nvSpPr>
          <p:cNvPr id="10" name="Shape 8"/>
          <p:cNvSpPr/>
          <p:nvPr/>
        </p:nvSpPr>
        <p:spPr>
          <a:xfrm>
            <a:off x="600313" y="3912632"/>
            <a:ext cx="385882" cy="385882"/>
          </a:xfrm>
          <a:prstGeom prst="roundRect">
            <a:avLst>
              <a:gd name="adj" fmla="val 6669"/>
            </a:avLst>
          </a:prstGeom>
          <a:solidFill>
            <a:srgbClr val="C8CAC1">
              <a:alpha val="50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11" name="Text 9"/>
          <p:cNvSpPr/>
          <p:nvPr/>
        </p:nvSpPr>
        <p:spPr>
          <a:xfrm>
            <a:off x="1157645" y="3971568"/>
            <a:ext cx="2144316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Аутентифікація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1157645" y="4342448"/>
            <a:ext cx="12872442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Авторизація та реєстрація.</a:t>
            </a:r>
            <a:endParaRPr lang="en-US" sz="1600" dirty="0"/>
          </a:p>
        </p:txBody>
      </p:sp>
      <p:sp>
        <p:nvSpPr>
          <p:cNvPr id="13" name="Shape 11"/>
          <p:cNvSpPr/>
          <p:nvPr/>
        </p:nvSpPr>
        <p:spPr>
          <a:xfrm>
            <a:off x="600313" y="4959906"/>
            <a:ext cx="385882" cy="385882"/>
          </a:xfrm>
          <a:prstGeom prst="roundRect">
            <a:avLst>
              <a:gd name="adj" fmla="val 6669"/>
            </a:avLst>
          </a:prstGeom>
          <a:solidFill>
            <a:srgbClr val="C8CAC1">
              <a:alpha val="50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14" name="Text 12"/>
          <p:cNvSpPr/>
          <p:nvPr/>
        </p:nvSpPr>
        <p:spPr>
          <a:xfrm>
            <a:off x="1157645" y="5018842"/>
            <a:ext cx="2144316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Взаємодія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1157645" y="5389721"/>
            <a:ext cx="12872442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Написання рецензій, додавання у вибране.</a:t>
            </a:r>
            <a:endParaRPr lang="en-US" sz="1600" dirty="0"/>
          </a:p>
        </p:txBody>
      </p:sp>
      <p:sp>
        <p:nvSpPr>
          <p:cNvPr id="16" name="Shape 14"/>
          <p:cNvSpPr/>
          <p:nvPr/>
        </p:nvSpPr>
        <p:spPr>
          <a:xfrm>
            <a:off x="600313" y="6007179"/>
            <a:ext cx="385882" cy="385882"/>
          </a:xfrm>
          <a:prstGeom prst="roundRect">
            <a:avLst>
              <a:gd name="adj" fmla="val 6669"/>
            </a:avLst>
          </a:prstGeom>
          <a:solidFill>
            <a:srgbClr val="C8CAC1">
              <a:alpha val="50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17" name="Text 15"/>
          <p:cNvSpPr/>
          <p:nvPr/>
        </p:nvSpPr>
        <p:spPr>
          <a:xfrm>
            <a:off x="1157645" y="6066115"/>
            <a:ext cx="2144316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Комунікація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1157645" y="6436995"/>
            <a:ext cx="12872442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Чат у реальному часі.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600313" y="7054453"/>
            <a:ext cx="385882" cy="385882"/>
          </a:xfrm>
          <a:prstGeom prst="roundRect">
            <a:avLst>
              <a:gd name="adj" fmla="val 6669"/>
            </a:avLst>
          </a:prstGeom>
          <a:solidFill>
            <a:srgbClr val="C8CAC1">
              <a:alpha val="50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20" name="Text 18"/>
          <p:cNvSpPr/>
          <p:nvPr/>
        </p:nvSpPr>
        <p:spPr>
          <a:xfrm>
            <a:off x="1157645" y="7113389"/>
            <a:ext cx="2144316" cy="268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0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Профіль</a:t>
            </a:r>
            <a:endParaRPr lang="en-US" sz="1650" dirty="0"/>
          </a:p>
        </p:txBody>
      </p:sp>
      <p:sp>
        <p:nvSpPr>
          <p:cNvPr id="21" name="Text 19"/>
          <p:cNvSpPr/>
          <p:nvPr/>
        </p:nvSpPr>
        <p:spPr>
          <a:xfrm>
            <a:off x="1157645" y="7484269"/>
            <a:ext cx="12872442" cy="2744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6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Редагування, завантаження аватарів.</a:t>
            </a:r>
            <a:endParaRPr lang="en-US" sz="1600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0335C0C2-3BB9-CC3D-D605-8A6E2A08A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0075" y="7743825"/>
            <a:ext cx="2600325" cy="485775"/>
          </a:xfrm>
          <a:prstGeom prst="rect">
            <a:avLst/>
          </a:prstGeom>
        </p:spPr>
      </p:pic>
      <p:pic>
        <p:nvPicPr>
          <p:cNvPr id="24" name="Рисунок 23" descr="Изображение выглядит как текст, диаграмма, шабло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AFD54E0-7F53-B879-EBD0-19D9CEF451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866" y="-32928"/>
            <a:ext cx="7079419" cy="8295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99310"/>
            <a:ext cx="110565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Ключові особливості та переваги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523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Переваги: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192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Швидка реакція на запити;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614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Безпечна аутентифікація;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80369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Можливість спілкування в реальному часі;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4589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Персоналізовані рекомендації;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68809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Масштабованість через модульну архітектуру.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3523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Особливості: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39192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Анімація частинок на головній сторінці;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3614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Інтерактивний банер-слайдер;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480369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Простий і зручний інтерфейс.</a:t>
            </a:r>
            <a:endParaRPr lang="en-US" sz="175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40426D-4E73-B63D-E0B8-53A87B89E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0075" y="7743825"/>
            <a:ext cx="2600325" cy="4857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20409"/>
            <a:ext cx="1155168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Висновки та подальший розвиток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34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Результати: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403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Реалізовано бекенд Absolute Cinema;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8259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Впроваджено REST API, WebSocket, систему аутентифікації;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2479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Розроблено чат у реальному часі;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669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Забезпечено безпеку, масштабованість та продуктивність.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734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Подальший розвиток: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1403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Впровадження рекомендацій на основі машинного навчання;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58259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Розширення модерації контенту;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02479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Інтеграція з іншими кіно-API;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46699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Додавання тематичних спільнот.</a:t>
            </a:r>
            <a:endParaRPr lang="en-US" sz="175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604575C-0233-7586-C4CF-590D27AFF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7534" y="7728783"/>
            <a:ext cx="2600325" cy="4857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41200" y="545783"/>
            <a:ext cx="4947999" cy="6185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850"/>
              </a:lnSpc>
              <a:buNone/>
            </a:pPr>
            <a:r>
              <a:rPr lang="en-US" sz="38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Дякую за увагу!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692706" y="1639253"/>
            <a:ext cx="1782128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endParaRPr lang="en-US" sz="15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2545" y="1683782"/>
            <a:ext cx="6300430" cy="577738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2170688" y="1639253"/>
            <a:ext cx="1782128" cy="316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endParaRPr lang="en-US" sz="155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9180016-3EC4-729B-9FDE-4FCEE9D908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083" y="7743825"/>
            <a:ext cx="2600325" cy="4857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95479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Мета та актуальність проекту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Мета: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Обробка запитів клієнтів.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Управління даними: користувачі, фільми, рецензії.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Комунікація в реальному часі.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Актуальність: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Обмежена взаємодія користувачів.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Низька продуктивність платформ.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Слабкі системи рекомендацій.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Відсутність чатів у реальному часі.</a:t>
            </a:r>
            <a:endParaRPr lang="en-US" sz="175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B659E5D-0AF2-D2B0-7E1D-9C82DD756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712" y="7743757"/>
            <a:ext cx="2600688" cy="4858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67159" y="738915"/>
            <a:ext cx="13332317" cy="13051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100"/>
              </a:lnSpc>
              <a:buNone/>
            </a:pPr>
            <a:r>
              <a:rPr lang="en-US" sz="41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Аналіз конкурентів та проблеми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217325" y="2192655"/>
            <a:ext cx="7682151" cy="2831663"/>
          </a:xfrm>
          <a:prstGeom prst="roundRect">
            <a:avLst>
              <a:gd name="adj" fmla="val 1106"/>
            </a:avLst>
          </a:prstGeom>
          <a:solidFill>
            <a:srgbClr val="C8CAC1">
              <a:alpha val="50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5" name="Text 2"/>
          <p:cNvSpPr/>
          <p:nvPr/>
        </p:nvSpPr>
        <p:spPr>
          <a:xfrm>
            <a:off x="6426160" y="2401491"/>
            <a:ext cx="3584972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Досліджені конкуренти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6426160" y="2853095"/>
            <a:ext cx="7264479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IMDb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6426160" y="3260169"/>
            <a:ext cx="7264479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Letterboxd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6426160" y="3667244"/>
            <a:ext cx="7264479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Rotten Tomatoes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6426160" y="4074319"/>
            <a:ext cx="7264479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Metacritic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6426160" y="4481393"/>
            <a:ext cx="7264479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Trakt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6217325" y="5233154"/>
            <a:ext cx="7682151" cy="2424589"/>
          </a:xfrm>
          <a:prstGeom prst="roundRect">
            <a:avLst>
              <a:gd name="adj" fmla="val 1292"/>
            </a:avLst>
          </a:prstGeom>
          <a:solidFill>
            <a:srgbClr val="C8CAC1">
              <a:alpha val="50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12" name="Text 9"/>
          <p:cNvSpPr/>
          <p:nvPr/>
        </p:nvSpPr>
        <p:spPr>
          <a:xfrm>
            <a:off x="6426160" y="5441990"/>
            <a:ext cx="2945963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Виявлені проблеми</a:t>
            </a:r>
            <a:endParaRPr lang="en-US" sz="2050" dirty="0"/>
          </a:p>
        </p:txBody>
      </p:sp>
      <p:sp>
        <p:nvSpPr>
          <p:cNvPr id="13" name="Text 10"/>
          <p:cNvSpPr/>
          <p:nvPr/>
        </p:nvSpPr>
        <p:spPr>
          <a:xfrm>
            <a:off x="6426160" y="5893594"/>
            <a:ext cx="7264479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Відсутність чатів.</a:t>
            </a: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6426160" y="6300668"/>
            <a:ext cx="7264479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Обмежена персоналізація.</a:t>
            </a:r>
            <a:endParaRPr lang="en-US" sz="1600" dirty="0"/>
          </a:p>
        </p:txBody>
      </p:sp>
      <p:sp>
        <p:nvSpPr>
          <p:cNvPr id="15" name="Text 12"/>
          <p:cNvSpPr/>
          <p:nvPr/>
        </p:nvSpPr>
        <p:spPr>
          <a:xfrm>
            <a:off x="6426160" y="6707743"/>
            <a:ext cx="7264479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Складність навігації.</a:t>
            </a:r>
            <a:endParaRPr lang="en-US" sz="1600" dirty="0"/>
          </a:p>
        </p:txBody>
      </p:sp>
      <p:sp>
        <p:nvSpPr>
          <p:cNvPr id="16" name="Text 13"/>
          <p:cNvSpPr/>
          <p:nvPr/>
        </p:nvSpPr>
        <p:spPr>
          <a:xfrm>
            <a:off x="6426160" y="7114818"/>
            <a:ext cx="7264479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Обмежені соціальні функції.</a:t>
            </a:r>
            <a:endParaRPr lang="en-US" sz="16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44AC13E-2BD3-6A35-5B5C-F84995640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456" y="7746138"/>
            <a:ext cx="2600688" cy="485843"/>
          </a:xfrm>
          <a:prstGeom prst="rect">
            <a:avLst/>
          </a:prstGeom>
        </p:spPr>
      </p:pic>
      <p:pic>
        <p:nvPicPr>
          <p:cNvPr id="1026" name="Picture 2" descr="Letterboxd (TV Series 2020– ) - IMDb">
            <a:extLst>
              <a:ext uri="{FF2B5EF4-FFF2-40B4-BE49-F238E27FC236}">
                <a16:creationId xmlns:a16="http://schemas.microsoft.com/office/drawing/2014/main" id="{896EF30C-8F8E-0FD3-6793-926508CD5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665" y="2598770"/>
            <a:ext cx="1603841" cy="160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otten Tomatoes - YouTube">
            <a:extLst>
              <a:ext uri="{FF2B5EF4-FFF2-40B4-BE49-F238E27FC236}">
                <a16:creationId xmlns:a16="http://schemas.microsoft.com/office/drawing/2014/main" id="{FECB079E-15EC-80B5-083F-6B9F3DE54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78" y="2598769"/>
            <a:ext cx="1603841" cy="160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EBFDA37-BFAA-069D-936C-2D851E523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8088" y="4901063"/>
            <a:ext cx="1601269" cy="1806680"/>
          </a:xfrm>
          <a:prstGeom prst="rect">
            <a:avLst/>
          </a:prstGeom>
        </p:spPr>
      </p:pic>
      <p:pic>
        <p:nvPicPr>
          <p:cNvPr id="1030" name="Picture 6" descr="16000+ Movies 1910-2024 (Metacritic)">
            <a:extLst>
              <a:ext uri="{FF2B5EF4-FFF2-40B4-BE49-F238E27FC236}">
                <a16:creationId xmlns:a16="http://schemas.microsoft.com/office/drawing/2014/main" id="{E31160B6-4398-EE1D-235B-AF8216A4B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152" y="2598770"/>
            <a:ext cx="1603841" cy="160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Приложения в Google Play – trakt.TV">
            <a:extLst>
              <a:ext uri="{FF2B5EF4-FFF2-40B4-BE49-F238E27FC236}">
                <a16:creationId xmlns:a16="http://schemas.microsoft.com/office/drawing/2014/main" id="{867608C7-C23A-B318-555B-5E4CA2045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698" y="5003768"/>
            <a:ext cx="1601269" cy="160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7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4855" y="585192"/>
            <a:ext cx="7654290" cy="13301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Постановка задачі та очікувані результати</a:t>
            </a:r>
            <a:endParaRPr lang="en-US" sz="41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55" y="2234565"/>
            <a:ext cx="1064062" cy="293905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21681" y="2447330"/>
            <a:ext cx="2660333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Основна задача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2021681" y="2907387"/>
            <a:ext cx="6377464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Розробити надійну серверну частину для Absolute Cinema.</a:t>
            </a:r>
            <a:endParaRPr lang="en-US" sz="1650" dirty="0"/>
          </a:p>
        </p:txBody>
      </p:sp>
      <p:sp>
        <p:nvSpPr>
          <p:cNvPr id="7" name="Text 3"/>
          <p:cNvSpPr/>
          <p:nvPr/>
        </p:nvSpPr>
        <p:spPr>
          <a:xfrm>
            <a:off x="2021681" y="3375541"/>
            <a:ext cx="6377464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Підтримка REST API.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2021681" y="3790474"/>
            <a:ext cx="6377464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WebSocket-з'єднання.</a:t>
            </a:r>
            <a:endParaRPr lang="en-US" sz="1650" dirty="0"/>
          </a:p>
        </p:txBody>
      </p:sp>
      <p:sp>
        <p:nvSpPr>
          <p:cNvPr id="9" name="Text 5"/>
          <p:cNvSpPr/>
          <p:nvPr/>
        </p:nvSpPr>
        <p:spPr>
          <a:xfrm>
            <a:off x="2021681" y="4205407"/>
            <a:ext cx="6377464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Забезпечення безпеки.</a:t>
            </a:r>
            <a:endParaRPr lang="en-US" sz="1650" dirty="0"/>
          </a:p>
        </p:txBody>
      </p:sp>
      <p:sp>
        <p:nvSpPr>
          <p:cNvPr id="10" name="Text 6"/>
          <p:cNvSpPr/>
          <p:nvPr/>
        </p:nvSpPr>
        <p:spPr>
          <a:xfrm>
            <a:off x="2021681" y="4620339"/>
            <a:ext cx="6377464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Масштабованість системи.</a:t>
            </a:r>
            <a:endParaRPr lang="en-US" sz="16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55" y="5173623"/>
            <a:ext cx="1064062" cy="247090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2021681" y="5386388"/>
            <a:ext cx="3292316" cy="332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Очікувані результати</a:t>
            </a:r>
            <a:endParaRPr lang="en-US" sz="2050" dirty="0"/>
          </a:p>
        </p:txBody>
      </p:sp>
      <p:sp>
        <p:nvSpPr>
          <p:cNvPr id="13" name="Text 8"/>
          <p:cNvSpPr/>
          <p:nvPr/>
        </p:nvSpPr>
        <p:spPr>
          <a:xfrm>
            <a:off x="2021681" y="5846445"/>
            <a:ext cx="6377464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Аутентифікація з JWT.</a:t>
            </a:r>
            <a:endParaRPr lang="en-US" sz="1650" dirty="0"/>
          </a:p>
        </p:txBody>
      </p:sp>
      <p:sp>
        <p:nvSpPr>
          <p:cNvPr id="14" name="Text 9"/>
          <p:cNvSpPr/>
          <p:nvPr/>
        </p:nvSpPr>
        <p:spPr>
          <a:xfrm>
            <a:off x="2021681" y="6261378"/>
            <a:ext cx="6377464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Чат у реальному часі.</a:t>
            </a:r>
            <a:endParaRPr lang="en-US" sz="1650" dirty="0"/>
          </a:p>
        </p:txBody>
      </p:sp>
      <p:sp>
        <p:nvSpPr>
          <p:cNvPr id="15" name="Text 10"/>
          <p:cNvSpPr/>
          <p:nvPr/>
        </p:nvSpPr>
        <p:spPr>
          <a:xfrm>
            <a:off x="2021681" y="6676311"/>
            <a:ext cx="6377464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CRUD-операції: фільми, рецензії, профілі.</a:t>
            </a:r>
            <a:endParaRPr lang="en-US" sz="1650" dirty="0"/>
          </a:p>
        </p:txBody>
      </p:sp>
      <p:sp>
        <p:nvSpPr>
          <p:cNvPr id="16" name="Text 11"/>
          <p:cNvSpPr/>
          <p:nvPr/>
        </p:nvSpPr>
        <p:spPr>
          <a:xfrm>
            <a:off x="2021681" y="7091243"/>
            <a:ext cx="6377464" cy="340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Пошук, фільтрація, завантаження зображень.</a:t>
            </a:r>
            <a:endParaRPr lang="en-US" sz="1650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6715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Архітектура та технології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2824877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3675340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Node.js + Express.js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4520089"/>
            <a:ext cx="23298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Серверна частина.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493" y="2824877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93493" y="3675340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Supabase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893493" y="4165759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База даних та аутентифікація.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795" y="2824877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6795" y="3675340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WebSocket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06795" y="4165759"/>
            <a:ext cx="23298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Чат у реальному часі.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5458539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0190" y="6309003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JWT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6280190" y="6799421"/>
            <a:ext cx="23298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Безпека сесій.</a:t>
            </a:r>
            <a:endParaRPr lang="en-US" sz="175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C2591115-B417-1909-83DE-CAB2CD9CE1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29712" y="7762807"/>
            <a:ext cx="2600688" cy="4858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61981"/>
            <a:ext cx="97256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Основні ендпоінти та методи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243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/api/auth</a:t>
            </a: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— реєстрація, авторизація, оновлення токенів.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1665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/api/movies</a:t>
            </a: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— отримання, пошук, фільтрація фільмів.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6087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/api/reviews</a:t>
            </a: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— написання, редагування рецензій.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0509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/api/chat</a:t>
            </a: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— обмін повідомленнями в реальному часі.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82383"/>
            <a:ext cx="304800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1</a:t>
            </a:r>
            <a:endParaRPr lang="en-US" sz="5850" dirty="0"/>
          </a:p>
        </p:txBody>
      </p:sp>
      <p:sp>
        <p:nvSpPr>
          <p:cNvPr id="8" name="Text 6"/>
          <p:cNvSpPr/>
          <p:nvPr/>
        </p:nvSpPr>
        <p:spPr>
          <a:xfrm>
            <a:off x="900113" y="58141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REST API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93790" y="6304597"/>
            <a:ext cx="304800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Клієнт-серверна взаємодія.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125278" y="4782383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2</a:t>
            </a:r>
            <a:endParaRPr lang="en-US" sz="5850" dirty="0"/>
          </a:p>
        </p:txBody>
      </p:sp>
      <p:sp>
        <p:nvSpPr>
          <p:cNvPr id="11" name="Text 9"/>
          <p:cNvSpPr/>
          <p:nvPr/>
        </p:nvSpPr>
        <p:spPr>
          <a:xfrm>
            <a:off x="4231719" y="58141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WebSocket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4125278" y="6304597"/>
            <a:ext cx="30481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Для чатів.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456884" y="4782383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3</a:t>
            </a:r>
            <a:endParaRPr lang="en-US" sz="5850" dirty="0"/>
          </a:p>
        </p:txBody>
      </p:sp>
      <p:sp>
        <p:nvSpPr>
          <p:cNvPr id="14" name="Text 12"/>
          <p:cNvSpPr/>
          <p:nvPr/>
        </p:nvSpPr>
        <p:spPr>
          <a:xfrm>
            <a:off x="7563326" y="58141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SQL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7456884" y="6304597"/>
            <a:ext cx="30481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Робота з БД.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10788491" y="4782383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4</a:t>
            </a:r>
            <a:endParaRPr lang="en-US" sz="5850" dirty="0"/>
          </a:p>
        </p:txBody>
      </p:sp>
      <p:sp>
        <p:nvSpPr>
          <p:cNvPr id="17" name="Text 15"/>
          <p:cNvSpPr/>
          <p:nvPr/>
        </p:nvSpPr>
        <p:spPr>
          <a:xfrm>
            <a:off x="10894933" y="58141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JWT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0788491" y="6304597"/>
            <a:ext cx="30481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Безпека.</a:t>
            </a:r>
            <a:endParaRPr lang="en-US" sz="175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8FA952A-32CE-77DF-3264-ED7F70E3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9712" y="7743757"/>
            <a:ext cx="2600688" cy="485843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36694" y="354687"/>
            <a:ext cx="3216593" cy="4020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8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Приклади коду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5936694" y="949762"/>
            <a:ext cx="8243411" cy="2058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1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Приклади демонструють ключові частини коду для функціональності системи.</a:t>
            </a:r>
            <a:endParaRPr lang="en-US" sz="1100" dirty="0"/>
          </a:p>
        </p:txBody>
      </p:sp>
      <p:sp>
        <p:nvSpPr>
          <p:cNvPr id="5" name="Shape 2"/>
          <p:cNvSpPr/>
          <p:nvPr/>
        </p:nvSpPr>
        <p:spPr>
          <a:xfrm>
            <a:off x="5936694" y="1300282"/>
            <a:ext cx="8243411" cy="6574512"/>
          </a:xfrm>
          <a:prstGeom prst="roundRect">
            <a:avLst>
              <a:gd name="adj" fmla="val 294"/>
            </a:avLst>
          </a:prstGeom>
          <a:solidFill>
            <a:srgbClr val="E7E7E4"/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6" name="Shape 3"/>
          <p:cNvSpPr/>
          <p:nvPr/>
        </p:nvSpPr>
        <p:spPr>
          <a:xfrm>
            <a:off x="6001997" y="1155621"/>
            <a:ext cx="8256270" cy="6574512"/>
          </a:xfrm>
          <a:prstGeom prst="roundRect">
            <a:avLst>
              <a:gd name="adj" fmla="val 294"/>
            </a:avLst>
          </a:prstGeom>
          <a:solidFill>
            <a:srgbClr val="E7E7E4"/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7" name="Text 4"/>
          <p:cNvSpPr/>
          <p:nvPr/>
        </p:nvSpPr>
        <p:spPr>
          <a:xfrm>
            <a:off x="6058853" y="1396722"/>
            <a:ext cx="7999095" cy="63816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1600"/>
              </a:lnSpc>
            </a:pPr>
            <a:endParaRPr lang="en-US" sz="1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E462CE-8E37-6CFF-0BD5-E4811B7E9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4856" y="3871878"/>
            <a:ext cx="2600688" cy="48584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8F7A170-5821-7E22-5A3C-680A6B7C1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9711" y="7746767"/>
            <a:ext cx="2600688" cy="48584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E9197C5-3A07-AFB9-855E-47E8D12D4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691" y="1300282"/>
            <a:ext cx="4382509" cy="6185298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1163943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Особливості алгоритмів та безпека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679972" y="2950131"/>
            <a:ext cx="30125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Унікальність чатів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40549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Нормалізація ID користувачів перед створенням ключа чату.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31765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772966"/>
            <a:ext cx="389882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Запобігання дублюванню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617714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Забезпечує швидкий доступ до існуючих чатів.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56508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5841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Безпека (JWT)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6074569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HTTP-only cookies та валідація даних.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79096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1857256" y="54026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Захист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93790" y="5893118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CORS обмеження, Rate-limiting, логування помилок.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40246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4</a:t>
            </a:r>
            <a:endParaRPr lang="en-US" sz="265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E5D04FB-940E-996B-AA06-9042908FC1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55383" y="7682747"/>
            <a:ext cx="2600325" cy="4857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38858"/>
            <a:ext cx="71439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Структура бази даних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877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База даних спроектована для ефективного зберігання інформації.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005852"/>
            <a:ext cx="13042821" cy="3266837"/>
          </a:xfrm>
          <a:prstGeom prst="roundRect">
            <a:avLst>
              <a:gd name="adj" fmla="val 104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ru-UA"/>
          </a:p>
        </p:txBody>
      </p:sp>
      <p:sp>
        <p:nvSpPr>
          <p:cNvPr id="5" name="Shape 3"/>
          <p:cNvSpPr/>
          <p:nvPr/>
        </p:nvSpPr>
        <p:spPr>
          <a:xfrm>
            <a:off x="801410" y="3013472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6" name="Text 4"/>
          <p:cNvSpPr/>
          <p:nvPr/>
        </p:nvSpPr>
        <p:spPr>
          <a:xfrm>
            <a:off x="1028224" y="315718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profiles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45824" y="315718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Профілі користувачів.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3663791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9" name="Text 7"/>
          <p:cNvSpPr/>
          <p:nvPr/>
        </p:nvSpPr>
        <p:spPr>
          <a:xfrm>
            <a:off x="1028224" y="380750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movies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45824" y="3807500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Дані про фільми.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801410" y="4314111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12" name="Text 10"/>
          <p:cNvSpPr/>
          <p:nvPr/>
        </p:nvSpPr>
        <p:spPr>
          <a:xfrm>
            <a:off x="1028224" y="445781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genres, movie_genres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45824" y="4457819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Жанри фільмів.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801410" y="4964430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15" name="Text 13"/>
          <p:cNvSpPr/>
          <p:nvPr/>
        </p:nvSpPr>
        <p:spPr>
          <a:xfrm>
            <a:off x="1028224" y="510813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reviews, review_likes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45824" y="510813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Рецензії та лайки до них.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801410" y="5614749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ru-UA"/>
          </a:p>
        </p:txBody>
      </p:sp>
      <p:sp>
        <p:nvSpPr>
          <p:cNvPr id="18" name="Text 16"/>
          <p:cNvSpPr/>
          <p:nvPr/>
        </p:nvSpPr>
        <p:spPr>
          <a:xfrm>
            <a:off x="1028224" y="575845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chats, chat_messages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545824" y="575845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Чати та повідомлення.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793790" y="652784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Принципи: цілісність (зовнішні ключі), індексування (оптимізація запитів), резервне копіювання (Supabase).</a:t>
            </a:r>
            <a:endParaRPr lang="en-US" sz="175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4F3425B-812A-D90D-368C-5AD0431B9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0075" y="7728308"/>
            <a:ext cx="2600325" cy="48577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538</Words>
  <Application>Microsoft Office PowerPoint</Application>
  <PresentationFormat>Произвольный</PresentationFormat>
  <Paragraphs>142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Roboto Condensed</vt:lpstr>
      <vt:lpstr>Hubot Sans Bold</vt:lpstr>
      <vt:lpstr>Arial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Володимир Лопатенко</cp:lastModifiedBy>
  <cp:revision>2</cp:revision>
  <dcterms:created xsi:type="dcterms:W3CDTF">2025-06-15T09:44:57Z</dcterms:created>
  <dcterms:modified xsi:type="dcterms:W3CDTF">2025-06-15T11:04:30Z</dcterms:modified>
</cp:coreProperties>
</file>