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7" r:id="rId13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50"/>
  </p:normalViewPr>
  <p:slideViewPr>
    <p:cSldViewPr snapToGrid="0">
      <p:cViewPr varScale="1">
        <p:scale>
          <a:sx n="155" d="100"/>
          <a:sy n="155" d="100"/>
        </p:scale>
        <p:origin x="192" y="2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299"/>
            <a:ext cx="3281100" cy="26221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/>
              <a:t>Програмна система для аналізу томографічних зображень за допомогою  методу опорних векторів. </a:t>
            </a:r>
            <a:r>
              <a:rPr lang="en-US" sz="2400" dirty="0"/>
              <a:t>Backend </a:t>
            </a:r>
            <a:r>
              <a:rPr lang="uk-UA" sz="2400" dirty="0"/>
              <a:t>частина.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635125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Головашенко І. В., ПЗПІ-22-6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 проф. каф. ПІ Кобзєв В. Г.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11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268925" y="838680"/>
            <a:ext cx="4204153" cy="36808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45720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Серверна частина програмної системи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MedVision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не передбачає класичного графічного інтерфейсу, оскільки взаємодія з користувачами реалізується через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REST API.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Для зручності тестування та демонстрації функціональних можливостей системи використано інструмент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Swagger UI.  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45720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Swagger UI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автоматично генерує інтерактивну документацію на основі анотацій у контролерах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Spring Boot.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Це дозволяє розробникам і тестувальникам перевіряти роботу ендпоінтів без потреби в додаткових засобах.</a:t>
            </a: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0B63BF-A389-D64D-3701-E91A226C3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442" y="1512887"/>
            <a:ext cx="4260300" cy="233245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42EEB-1AB3-A94C-2922-2D51AC7EE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540" y="445937"/>
            <a:ext cx="3100607" cy="435950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FCB16B-CD34-01E8-636E-5A4061551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433" y="702174"/>
            <a:ext cx="3361081" cy="411549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897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У результаті реалізовано серверну частину програмної системи </a:t>
            </a:r>
            <a:r>
              <a:rPr lang="en-US" dirty="0"/>
              <a:t>MedVision, </a:t>
            </a:r>
            <a:r>
              <a:rPr lang="uk-UA" dirty="0"/>
              <a:t>яка забезпечує автоматизований аналіз комп’ютерних томографічних зображень з використанням методу опорних векторів. Отримані результати підтверджують технічну доцільність та практичну цінність обраних архітектурних і технологічних рішень.</a:t>
            </a: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Розроблена система демонструє високу реалістичність впровадження в умовах реального медичного закладу завдяки підтримці багатокористувацької взаємодії, ролей, безпечного зберігання даних та візуалізації результатів.</a:t>
            </a: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Система може бути використана у медичних установах для попереднього аналізу зображень, підтримки прийняття рішень лікарями, навчання студентів, а також у межах наукових досліджень.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16524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uk-UA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Мета: створити серверну частину для автоматизованого аналізу КТ-знімків за допомогою методу опорних векторів.</a:t>
            </a: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uk-UA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Актуальність: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Високе навантаження на лікарів;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Помилки через людський фактор;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noProof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Відсутність автоматизації аналізу КТ.</a:t>
            </a: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870895"/>
            <a:ext cx="8520600" cy="1700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Досліджені конкуренти:      </a:t>
            </a: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Zebra Medical Vision –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хмарне рішення для понад 50 типів патологій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;</a:t>
            </a:r>
            <a:endParaRPr lang="uk-UA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Arterys –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система, що виконує аналіз КТ/МРТ/УЗД знімків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;</a:t>
            </a:r>
            <a:endParaRPr lang="uk-UA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InferRead CT Chest –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спеціалізована система для легень (пневмонія, 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COVID-19).</a:t>
            </a:r>
            <a:endParaRPr sz="16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sp>
        <p:nvSpPr>
          <p:cNvPr id="4" name="Google Shape;79;p15">
            <a:extLst>
              <a:ext uri="{FF2B5EF4-FFF2-40B4-BE49-F238E27FC236}">
                <a16:creationId xmlns:a16="http://schemas.microsoft.com/office/drawing/2014/main" id="{47829A44-C27D-FBB7-4A99-DC8E664CFC0B}"/>
              </a:ext>
            </a:extLst>
          </p:cNvPr>
          <p:cNvSpPr txBox="1">
            <a:spLocks/>
          </p:cNvSpPr>
          <p:nvPr/>
        </p:nvSpPr>
        <p:spPr>
          <a:xfrm>
            <a:off x="311700" y="2408535"/>
            <a:ext cx="3292374" cy="205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1500"/>
              </a:spcBef>
              <a:buFont typeface="Open Sans"/>
              <a:buNone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Виявлені недоліки конкурентів: </a:t>
            </a:r>
            <a:endParaRPr lang="en-US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Закритий вихідний код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;</a:t>
            </a:r>
            <a:endParaRPr lang="uk-UA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Висока вартість ліцензій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;</a:t>
            </a:r>
            <a:endParaRPr lang="uk-UA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Обмежена адаптивність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;</a:t>
            </a:r>
            <a:endParaRPr lang="uk-UA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Складність інтерпретації результатів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endParaRPr lang="en-US" sz="1600" dirty="0"/>
          </a:p>
        </p:txBody>
      </p:sp>
      <p:sp>
        <p:nvSpPr>
          <p:cNvPr id="5" name="Google Shape;79;p15">
            <a:extLst>
              <a:ext uri="{FF2B5EF4-FFF2-40B4-BE49-F238E27FC236}">
                <a16:creationId xmlns:a16="http://schemas.microsoft.com/office/drawing/2014/main" id="{767D703C-215D-7666-90E2-5465CA68F90A}"/>
              </a:ext>
            </a:extLst>
          </p:cNvPr>
          <p:cNvSpPr txBox="1">
            <a:spLocks/>
          </p:cNvSpPr>
          <p:nvPr/>
        </p:nvSpPr>
        <p:spPr>
          <a:xfrm>
            <a:off x="4139333" y="2408535"/>
            <a:ext cx="4375738" cy="223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spcBef>
                <a:spcPts val="1500"/>
              </a:spcBef>
              <a:buFont typeface="Open Sans"/>
              <a:buNone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Переваги 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MedVision:</a:t>
            </a: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Відкрита архітектура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;</a:t>
            </a:r>
            <a:endParaRPr lang="uk-UA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Класифікація за допомогою методу 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SVM;</a:t>
            </a:r>
            <a:endParaRPr lang="uk-UA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Підтримка різних типів користувачів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;</a:t>
            </a:r>
            <a:endParaRPr lang="uk-UA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Можливість локального або хмарного розгортання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847493"/>
            <a:ext cx="8520600" cy="3731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45720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 сучасній медичній практиці спостерігається перевантаження лікарів при ручному аналізі комп’ютерних томографічних зображень, що призводить до затримок у діагностиці та підвищеного ризику помилок. Відсутність автоматизованих засобів обробки, візуалізації результатів і ведення історії обстежень обмежує ефективність медичних інформаційних систем.</a:t>
            </a:r>
          </a:p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Очікувані результати:      </a:t>
            </a:r>
          </a:p>
          <a:p>
            <a:pPr marL="285750" indent="-285750" algn="just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Реалізація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 API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завантаження, обробки та зберігання медичних зображень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Побудова модуля класифікації на основі методу опорних векторів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Генерація теплових карт на основі результатів аналізу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Система автентифікації та авторизації з поділом ролей (лікар, пацієнт, адміністратор)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Збереження історії аналізів та можливість порівняння результатів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Розгортання серверної частини в хмарному середовищі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Azure.</a:t>
            </a:r>
            <a:endParaRPr lang="en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sp>
        <p:nvSpPr>
          <p:cNvPr id="3" name="Google Shape;86;p16">
            <a:extLst>
              <a:ext uri="{FF2B5EF4-FFF2-40B4-BE49-F238E27FC236}">
                <a16:creationId xmlns:a16="http://schemas.microsoft.com/office/drawing/2014/main" id="{1AFD980D-7AD6-FF9C-C036-104A1857A9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778804"/>
            <a:ext cx="8520600" cy="3731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Мова програмування:      </a:t>
            </a:r>
          </a:p>
          <a:p>
            <a:pPr marL="285750" indent="-285750" algn="just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21 —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обрана для реалізації серверної частини завдяки високій продуктивності, широкій підтримці бібліотек і сумісності з корпоративними стандартами.</a:t>
            </a:r>
          </a:p>
          <a:p>
            <a:pPr marL="0" indent="0" algn="just">
              <a:spcBef>
                <a:spcPts val="1500"/>
              </a:spcBef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Фреймворки та бібліотеки:</a:t>
            </a:r>
          </a:p>
          <a:p>
            <a:pPr marL="285750" indent="-285750" algn="just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Spring Boot —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створення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 API,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обробки запитів та реалізації бізнес-логіки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Spring Security —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реалізації механізмів автентифікації, авторизації та контролю доступу на основі ролей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JavaCV (OpenCV) —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обробки томографічних зображень (масштабування, нормалізація, генерація теплових карт)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 algn="just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Swagger (springdoc-openapi-ui) —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автоматичної генерації документації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API.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Система автентифікації та авторизації з поділом ролей (лікар, пацієнт, адміністратор).</a:t>
            </a:r>
          </a:p>
          <a:p>
            <a:pPr marL="0" indent="0" algn="just">
              <a:spcBef>
                <a:spcPts val="1500"/>
              </a:spcBef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База даних:</a:t>
            </a:r>
          </a:p>
          <a:p>
            <a:pPr marL="285750" indent="-285750" algn="just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MySQL –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використовується для зберігання структурованих даних: інформації про користувачів, результати аналізів, файли зображень, історію діагнозів та примітки.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07239" y="1180959"/>
            <a:ext cx="5469092" cy="3325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45720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Серверна частина системи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MedVision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реалізована за принципами багаторівневої клієнт-серверної архітектури. Такий підхід забезпечує розподіл відповідальностей між модулями, що підвищує масштабованість, безпеку та підтримуваність системи.</a:t>
            </a:r>
          </a:p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Основні рівні архітектури:</a:t>
            </a:r>
          </a:p>
          <a:p>
            <a:pPr marL="285750" lvl="0" indent="-285750" algn="just" rtl="0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Рівень доступу до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 (Application Layer):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Приймає зовнішні запити через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 API,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реалізований за допомогою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Spring Boot;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 rtl="0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Рівень бізнес-логіки (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Logic Layer):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Виконує обробку зображень, попередню підготовку, класифікацію за методом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SVM,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генерацію результатів та теплових карт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 rtl="0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Рівень збереження даних (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Layer):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Відповідає за взаємодію з базою даних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MySQL.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Забезпечує зберігання користувачів, аналізів, зображень, діагнозів та нотаток.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3" name="Picture 2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15B5E0A1-4691-498C-8C3C-D8E922A595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491" y="1489526"/>
            <a:ext cx="2849775" cy="27087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54475" y="1356560"/>
            <a:ext cx="8520600" cy="30369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457200" algn="just" rtl="0">
              <a:spcBef>
                <a:spcPts val="1500"/>
              </a:spcBef>
              <a:buNone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Розробка розпочалася з аналізу предметної області та формулювання технічних вимог до серверної частини системи. Було спроєктовано багаторівневу архітектуру з розподілом на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API, 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бізнес-логіку та рівень зберігання даних.</a:t>
            </a:r>
          </a:p>
          <a:p>
            <a:pPr marL="0" lvl="0" indent="457200" algn="just" rtl="0">
              <a:spcBef>
                <a:spcPts val="1500"/>
              </a:spcBef>
              <a:buNone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Реалізовано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REST API, 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модуль класифікації зображень із використанням методу опорних векторів, генерацію теплових карт, а також механізм автентифікації та авторизації користувачів.</a:t>
            </a:r>
          </a:p>
          <a:p>
            <a:pPr marL="0" lvl="0" indent="457200" algn="just" rtl="0">
              <a:spcBef>
                <a:spcPts val="1500"/>
              </a:spcBef>
              <a:buNone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Спроєктовано реляційну базу даних на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MySQL 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збереження об'єктів доменної моделі. Систему розгорнуто у хмарному середовищі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Microsoft Azure 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 використанням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Docker-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контейнерів. Завершальним етапом стало тестування функціональності та створення інтерактивної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API-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документації.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826168"/>
            <a:ext cx="4785580" cy="3753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У процесі проєктування використано </a:t>
            </a:r>
            <a:r>
              <a:rPr lang="en-US" dirty="0"/>
              <a:t>UML-</a:t>
            </a:r>
            <a:r>
              <a:rPr lang="uk-UA" dirty="0"/>
              <a:t>діаграми: прецедентів, класів, послідовності, компонентів та розгортання. Вони описують взаємодію користувачів із системою, структуру доменної моделі, обробку запитів і фізичне розміщення компонентів.</a:t>
            </a: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Застосовано принципи розділення обов’язків, інверсії залежностей, контроль доступу на основі ролей та передачу даних через </a:t>
            </a:r>
            <a:r>
              <a:rPr lang="en-US" dirty="0"/>
              <a:t>DTO.</a:t>
            </a:r>
            <a:endParaRPr lang="uk-UA" dirty="0"/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Для тестування та демонстрації </a:t>
            </a:r>
            <a:r>
              <a:rPr lang="en-US" dirty="0"/>
              <a:t>API </a:t>
            </a:r>
            <a:r>
              <a:rPr lang="uk-UA" dirty="0"/>
              <a:t>реалізовано інтерактивну документацію через </a:t>
            </a:r>
            <a:r>
              <a:rPr lang="en-US" dirty="0"/>
              <a:t>Swagger UI. </a:t>
            </a:r>
            <a:r>
              <a:rPr lang="uk-UA" dirty="0"/>
              <a:t>Обраний дизайн забезпечує узгодженість архітектури та подальшу масштабованість системи.</a:t>
            </a:r>
            <a:endParaRPr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3" name="Picture 2" descr="A diagram of a medical procedure&#10;&#10;AI-generated content may be incorrect.">
            <a:extLst>
              <a:ext uri="{FF2B5EF4-FFF2-40B4-BE49-F238E27FC236}">
                <a16:creationId xmlns:a16="http://schemas.microsoft.com/office/drawing/2014/main" id="{312CBEC2-DEF9-7109-2900-86A7D9AB84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396" y="890900"/>
            <a:ext cx="3766870" cy="3361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862188"/>
            <a:ext cx="3947480" cy="3717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Одним із ключових функціональних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компонентів серверної частини системи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MedVision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є модуль автоматизованої класифікації медичних зображень, реалізований на основі методу опорних векторів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Цей метод виконує попередню обробку зображення, його масштабування та нормалізацію. У режимі «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patch-based»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зображення розбивається на фрагменти, кожен з яких аналізується окремо. Результатом є найчастіше виявлений клас, що дозволяє локалізувати патології у великих зображеннях. </a:t>
            </a:r>
          </a:p>
          <a:p>
            <a:pPr marL="0" lvl="0" indent="45720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Функціонал забезпечує гнучкість у виборі способу класифікації та дозволяє адаптуватися до різних типів вхідних зображень. 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688A52-D8F1-0E39-6F9B-1A55717A4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805" y="862188"/>
            <a:ext cx="4493461" cy="3419123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937</Words>
  <Application>Microsoft Macintosh PowerPoint</Application>
  <PresentationFormat>On-screen Show (16:9)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Open Sans</vt:lpstr>
      <vt:lpstr>Economica</vt:lpstr>
      <vt:lpstr>Шаблон презентації кваліфікаційної роботи магістрів</vt:lpstr>
      <vt:lpstr>Програмна система для аналізу томографічних зображень за допомогою  методу опорних векторів. Backend частина.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Інтерфейс користувача </vt:lpstr>
      <vt:lpstr>Публікація результатів </vt:lpstr>
      <vt:lpstr>Підсумки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роботи</dc:title>
  <dc:creator>Lexin</dc:creator>
  <cp:lastModifiedBy>Илья Головашенко</cp:lastModifiedBy>
  <cp:revision>7</cp:revision>
  <dcterms:created xsi:type="dcterms:W3CDTF">2024-10-03T11:39:34Z</dcterms:created>
  <dcterms:modified xsi:type="dcterms:W3CDTF">2025-06-12T15:10:39Z</dcterms:modified>
</cp:coreProperties>
</file>