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8" r:id="rId10"/>
    <p:sldId id="269" r:id="rId11"/>
    <p:sldId id="267" r:id="rId1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57" autoAdjust="0"/>
  </p:normalViewPr>
  <p:slideViewPr>
    <p:cSldViewPr snapToGrid="0">
      <p:cViewPr varScale="1">
        <p:scale>
          <a:sx n="116" d="100"/>
          <a:sy n="116" d="100"/>
        </p:scale>
        <p:origin x="146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У рамках 29 міжнародного молодіжного форуму були підготовлені та опубліковані тези 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Перший конкурент: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Румракун</a:t>
            </a:r>
            <a: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Має наступні недоліки</a:t>
            </a:r>
            <a:b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 нові користувачі можуть зіткнутися з певною складністю при освоєнні системи, що вимагає додаткового часу на навчання;</a:t>
            </a:r>
            <a:endParaRPr lang="ru-RU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 </a:t>
            </a:r>
            <a: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система може не мати стільки варіантів персоналізації, які є «базовими» (напр., взяття персоналом предметів зі складу), як деякі інші системи управління готелями, що робить її не гнучкою.</a:t>
            </a:r>
          </a:p>
          <a:p>
            <a:pPr marL="0" lvl="0" indent="0" algn="l">
              <a:lnSpc>
                <a:spcPct val="150000"/>
              </a:lnSpc>
              <a:buFont typeface="Times New Roman" panose="02020603050405020304" pitchFamily="18" charset="0"/>
              <a:buNone/>
            </a:pPr>
            <a:endParaRPr lang="uk-UA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Другий конкурент: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Хотелоджикс</a:t>
            </a:r>
            <a: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Він має наступні недоліки</a:t>
            </a:r>
            <a:b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uk-UA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 має проблеми </a:t>
            </a:r>
            <a: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 інтеграцією з уже існуючими сервісами через застарілість;</a:t>
            </a:r>
            <a:endParaRPr lang="ru-RU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 обмежений функціонал мобільної версії порівняно з комп’ютерною. Мобільна версія також є додатково оплачуваною.</a:t>
            </a:r>
            <a:endParaRPr lang="ru-RU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50000"/>
              </a:lnSpc>
              <a:buFont typeface="Times New Roman" panose="02020603050405020304" pitchFamily="18" charset="0"/>
              <a:buNone/>
            </a:pPr>
            <a:endParaRPr lang="ru-RU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Високопродуктивний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кросплатформний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фреймворк.</a:t>
            </a:r>
            <a:b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Ідеальний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</a:t>
            </a: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через свою швидкість обробки запитів</a:t>
            </a: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 потужною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підтримкою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безпекою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lang="uk-UA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це</a:t>
            </a:r>
            <a:b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Потужна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безкоштовна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СУБД з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підтримкою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типу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даних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JSON.</a:t>
            </a:r>
            <a:b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uk-UA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Її виділяє серед інших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висока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продуктивність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легка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інтеграція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lang="uk-UA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дуже велике </a:t>
            </a:r>
            <a:r>
              <a:rPr lang="uk-UA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ком’юніті</a:t>
            </a:r>
            <a:r>
              <a:rPr lang="uk-UA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яке її розроблює</a:t>
            </a: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C#</a:t>
            </a:r>
            <a:r>
              <a:rPr lang="uk-UA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це</a:t>
            </a:r>
            <a:b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суворо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типізована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мова,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зручна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серверної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розробки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завдяки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фреймворку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асп.нет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.</a:t>
            </a:r>
            <a:b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Безшовна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інтеграція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lang="uk-UA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багата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екосистема</a:t>
            </a:r>
            <a:endParaRPr lang="ru-RU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58750" indent="0" rtl="0"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</a:t>
            </a:r>
            <a:r>
              <a:rPr lang="uk-UA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використовується для</a:t>
            </a:r>
            <a:b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спрощення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деплою і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забезпечує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консистентність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оточень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Також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він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надає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гнучкість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будь-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яких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платформ без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складності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мікросервісів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серверній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частині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була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використана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Onion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Architecture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із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патерном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Mediator.</a:t>
            </a:r>
            <a:r>
              <a:rPr lang="uk-U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rtl="0">
              <a:buNone/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DOMAIN</a:t>
            </a:r>
            <a:endParaRPr lang="de-DE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Це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ядро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проєкту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У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ньому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визначаються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Entity-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сутності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Він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не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залежить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від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інших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шарів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та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технологій</a:t>
            </a:r>
            <a:endParaRPr lang="ru-RU" b="0" dirty="0">
              <a:effectLst/>
            </a:endParaRPr>
          </a:p>
          <a:p>
            <a:pPr rtl="0">
              <a:buNone/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виступає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посередником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між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Domain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зовнішніми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шарами.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Він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відповідає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прикладну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логіку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тобто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те, як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бізнес-логіка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домену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застосовується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конкретних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сценаріях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використання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dirty="0">
              <a:effectLst/>
            </a:endParaRPr>
          </a:p>
          <a:p>
            <a:pPr rtl="0">
              <a:buNone/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PRESENTATION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зовнішній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шар,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відповідає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взаємодію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користувачем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У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нашому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випадку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веб-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сторінка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dirty="0">
              <a:effectLst/>
            </a:endParaRPr>
          </a:p>
          <a:p>
            <a:pPr rtl="0">
              <a:buNone/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PERSISTENCE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відповідає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збереження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даних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тобто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взаємодію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 базами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даних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іншими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сховищами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dirty="0">
              <a:effectLst/>
            </a:endParaRPr>
          </a:p>
          <a:p>
            <a:pPr rtl="0">
              <a:buNone/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INFRASTRUCTURE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відповідає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технічну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підтримку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системи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взаємодію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зовнішніми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сервісами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бібліотеками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фреймворками та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іншими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технічними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компонентами. </a:t>
            </a:r>
            <a:endParaRPr lang="ru-RU" b="0" dirty="0">
              <a:effectLst/>
            </a:endParaRPr>
          </a:p>
          <a:p>
            <a:pPr>
              <a:buNone/>
            </a:pPr>
            <a:br>
              <a:rPr lang="ru-RU" b="0" dirty="0">
                <a:effectLst/>
              </a:rPr>
            </a:b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B17DABC7-8ADD-77ED-48FC-A07A4E510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734B829F-750B-039F-96C7-A3AF0C915B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31938D5C-835F-7458-461B-CF944D971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83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Використані технології були наведені на слайді 5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На першому </a:t>
            </a:r>
            <a:r>
              <a:rPr lang="uk-UA" dirty="0" err="1"/>
              <a:t>скриншоті</a:t>
            </a:r>
            <a:r>
              <a:rPr lang="uk-UA" dirty="0"/>
              <a:t> наведені декілька тестів, які були створені за допомогою бібліотеки </a:t>
            </a:r>
            <a:r>
              <a:rPr lang="en-US" dirty="0" err="1"/>
              <a:t>xUnit</a:t>
            </a:r>
            <a:br>
              <a:rPr lang="uk-UA" dirty="0"/>
            </a:br>
            <a:r>
              <a:rPr lang="uk-UA" dirty="0"/>
              <a:t>На другому </a:t>
            </a:r>
            <a:r>
              <a:rPr lang="uk-UA" dirty="0" err="1"/>
              <a:t>скриншоті</a:t>
            </a:r>
            <a:r>
              <a:rPr lang="uk-UA" dirty="0"/>
              <a:t> наведений приклад та спосіб яким було проведено мануальне тестування за допомогою </a:t>
            </a:r>
            <a:r>
              <a:rPr lang="en-US"/>
              <a:t>Swagger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22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Програмна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система </a:t>
            </a: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управління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персоналом, </a:t>
            </a: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завданнями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інвентарем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для </a:t>
            </a: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готельного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бізнесу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Серверна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частина</a:t>
            </a:r>
            <a:endParaRPr sz="20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805450" y="3162300"/>
            <a:ext cx="356487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Виконав:</a:t>
            </a:r>
            <a:endParaRPr sz="1400" dirty="0"/>
          </a:p>
          <a:p>
            <a:pPr marL="0" lvl="0" indent="0"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 err="1"/>
              <a:t>Готвянський</a:t>
            </a:r>
            <a:r>
              <a:rPr lang="uk-UA" sz="1400" dirty="0"/>
              <a:t> К. П.   ПЗПІ-21-10</a:t>
            </a:r>
            <a:endParaRPr sz="1400" dirty="0"/>
          </a:p>
          <a:p>
            <a:pPr marL="0" lvl="0" indent="0"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dirty="0"/>
              <a:t>Керівник:  </a:t>
            </a:r>
          </a:p>
          <a:p>
            <a:pPr marL="0" lvl="0" indent="0"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dirty="0"/>
              <a:t>доц. каф. ПІ </a:t>
            </a:r>
            <a:r>
              <a:rPr lang="ru-RU" sz="1400" dirty="0"/>
              <a:t>Русакова Н. Є.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dirty="0"/>
              <a:t>11 червня 2025</a:t>
            </a:r>
            <a:endParaRPr sz="14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30475" y="7170555"/>
            <a:ext cx="2953446" cy="1592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8F8F24-1F15-8208-35B7-08D9615A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167" y="1050362"/>
            <a:ext cx="1897893" cy="263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34AE2D48-30E5-D5F9-11EF-2FFCB4E4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84" y="986713"/>
            <a:ext cx="1803915" cy="272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49ADCD9-9A86-ACBD-38F2-95C76EFA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90" y="986713"/>
            <a:ext cx="2004418" cy="2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BA68248C-371C-2327-CA58-12173AFA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5" y="986713"/>
            <a:ext cx="1888744" cy="269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13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indent="0"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 рамках поставленої задачі створено серверну частину програмної системи для управління персоналом, завданнями та інвентарем у готельному бізнесі. Реалізація виконана з використанням сучасних технологій: </a:t>
            </a:r>
            <a:r>
              <a:rPr lang="de-D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C# / ASP.NET Web API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створення ефективного </a:t>
            </a:r>
            <a:r>
              <a:rPr lang="de-D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API, </a:t>
            </a:r>
            <a:r>
              <a:rPr lang="de-DE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de-D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деплою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контейнеризації та </a:t>
            </a:r>
            <a:r>
              <a:rPr lang="de-DE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de-D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контролю версій. Розроблено базу даних на основі </a:t>
            </a:r>
            <a:r>
              <a:rPr lang="de-D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PostgreSQL,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що забезпечує надійне зберігання та швидкий доступ до даних. Система пройшла тестування на надійність, безпеку та продуктивність, що підтверджує її готовність до використання. Можливий розвиток застосунку передбачає вдосконалення системи шляхом інтеграції з зовнішніми сервісами (</a:t>
            </a:r>
            <a:r>
              <a:rPr lang="de-DE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CRM,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бухгалтерські системи), додавання аналітики на основі ШІ для прогнозування завантаженості готелю та розробки мобільного додатку для персоналу.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серверної частини веб платформи по керуванню персоналом, завданнями та інвентарем. Серверна частина повинна надавати засоби для безпечного зберігання й обробки інформації, виконання складних запитів до бази даних та інтеграції з іншими системами й сервісами.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Актуальність розробки програмної системи управління персоналом, завданнями та інвентарем для готельного бізнесу обумовлена зростанням потреб у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цифровизації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оптимізації ресурсів та підвищенні якості обслуговування в умовах конкурентного ринку та економічних викликів. 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8A6F64-7F3A-1831-B8CB-D84982B812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8" r="1661" b="7799"/>
          <a:stretch/>
        </p:blipFill>
        <p:spPr bwMode="auto">
          <a:xfrm>
            <a:off x="212640" y="1100147"/>
            <a:ext cx="4260300" cy="27623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14E5D9-D6F5-1D2C-3C93-74EA97F54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95" y="1437250"/>
            <a:ext cx="4403745" cy="22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1400" dirty="0"/>
              <a:t>Метою </a:t>
            </a:r>
            <a:r>
              <a:rPr lang="ru-RU" sz="1400" dirty="0" err="1"/>
              <a:t>проєкту</a:t>
            </a:r>
            <a:r>
              <a:rPr lang="ru-RU" sz="1400" dirty="0"/>
              <a:t> є </a:t>
            </a:r>
            <a:r>
              <a:rPr lang="ru-RU" sz="1400" dirty="0" err="1"/>
              <a:t>створення</a:t>
            </a:r>
            <a:r>
              <a:rPr lang="ru-RU" sz="1400" dirty="0"/>
              <a:t> </a:t>
            </a:r>
            <a:r>
              <a:rPr lang="ru-RU" sz="1400" dirty="0" err="1"/>
              <a:t>серверної</a:t>
            </a:r>
            <a:r>
              <a:rPr lang="ru-RU" sz="1400" dirty="0"/>
              <a:t> </a:t>
            </a:r>
            <a:r>
              <a:rPr lang="ru-RU" sz="1400" dirty="0" err="1"/>
              <a:t>частини</a:t>
            </a:r>
            <a:r>
              <a:rPr lang="ru-RU" sz="1400" dirty="0"/>
              <a:t> </a:t>
            </a:r>
            <a:r>
              <a:rPr lang="ru-RU" sz="1400" dirty="0" err="1"/>
              <a:t>програмної</a:t>
            </a:r>
            <a:r>
              <a:rPr lang="ru-RU" sz="1400" dirty="0"/>
              <a:t> </a:t>
            </a:r>
            <a:r>
              <a:rPr lang="ru-RU" sz="1400" dirty="0" err="1"/>
              <a:t>системи</a:t>
            </a:r>
            <a:r>
              <a:rPr lang="ru-RU" sz="1400" dirty="0"/>
              <a:t> для </a:t>
            </a:r>
            <a:r>
              <a:rPr lang="ru-RU" sz="1400" dirty="0" err="1"/>
              <a:t>управління</a:t>
            </a:r>
            <a:r>
              <a:rPr lang="ru-RU" sz="1400" dirty="0"/>
              <a:t> персоналом, </a:t>
            </a:r>
            <a:r>
              <a:rPr lang="ru-RU" sz="1400" dirty="0" err="1"/>
              <a:t>завданнями</a:t>
            </a:r>
            <a:r>
              <a:rPr lang="ru-RU" sz="1400" dirty="0"/>
              <a:t> та </a:t>
            </a:r>
            <a:r>
              <a:rPr lang="ru-RU" sz="1400" dirty="0" err="1"/>
              <a:t>інвентарем</a:t>
            </a:r>
            <a:r>
              <a:rPr lang="ru-RU" sz="1400" dirty="0"/>
              <a:t> у </a:t>
            </a:r>
            <a:r>
              <a:rPr lang="ru-RU" sz="1400" dirty="0" err="1"/>
              <a:t>готельному</a:t>
            </a:r>
            <a:r>
              <a:rPr lang="ru-RU" sz="1400" dirty="0"/>
              <a:t> </a:t>
            </a:r>
            <a:r>
              <a:rPr lang="ru-RU" sz="1400" dirty="0" err="1"/>
              <a:t>бізнесі</a:t>
            </a:r>
            <a:r>
              <a:rPr lang="ru-RU" sz="1400" dirty="0"/>
              <a:t>, яка </a:t>
            </a:r>
            <a:r>
              <a:rPr lang="ru-RU" sz="1400" dirty="0" err="1"/>
              <a:t>забезпечить</a:t>
            </a:r>
            <a:r>
              <a:rPr lang="ru-RU" sz="1400" dirty="0"/>
              <a:t> </a:t>
            </a:r>
            <a:r>
              <a:rPr lang="ru-RU" sz="1400" dirty="0" err="1"/>
              <a:t>автоматизацію</a:t>
            </a:r>
            <a:r>
              <a:rPr lang="ru-RU" sz="1400" dirty="0"/>
              <a:t> </a:t>
            </a:r>
            <a:r>
              <a:rPr lang="ru-RU" sz="1400" dirty="0" err="1"/>
              <a:t>ключових</a:t>
            </a:r>
            <a:r>
              <a:rPr lang="ru-RU" sz="1400" dirty="0"/>
              <a:t> </a:t>
            </a:r>
            <a:r>
              <a:rPr lang="ru-RU" sz="1400" dirty="0" err="1"/>
              <a:t>процесів</a:t>
            </a:r>
            <a:r>
              <a:rPr lang="ru-RU" sz="1400" dirty="0"/>
              <a:t>, </a:t>
            </a:r>
            <a:r>
              <a:rPr lang="ru-RU" sz="1400" dirty="0" err="1"/>
              <a:t>підвищить</a:t>
            </a:r>
            <a:r>
              <a:rPr lang="ru-RU" sz="1400" dirty="0"/>
              <a:t> </a:t>
            </a:r>
            <a:r>
              <a:rPr lang="ru-RU" sz="1400" dirty="0" err="1"/>
              <a:t>ефективність</a:t>
            </a:r>
            <a:r>
              <a:rPr lang="ru-RU" sz="1400" dirty="0"/>
              <a:t> </a:t>
            </a:r>
            <a:r>
              <a:rPr lang="ru-RU" sz="1400" dirty="0" err="1"/>
              <a:t>роботи</a:t>
            </a:r>
            <a:r>
              <a:rPr lang="ru-RU" sz="1400" dirty="0"/>
              <a:t> </a:t>
            </a:r>
            <a:r>
              <a:rPr lang="ru-RU" sz="1400" dirty="0" err="1"/>
              <a:t>готелю</a:t>
            </a:r>
            <a:r>
              <a:rPr lang="ru-RU" sz="1400" dirty="0"/>
              <a:t>, </a:t>
            </a:r>
            <a:r>
              <a:rPr lang="ru-RU" sz="1400" dirty="0" err="1"/>
              <a:t>забезпечить</a:t>
            </a:r>
            <a:r>
              <a:rPr lang="ru-RU" sz="1400" dirty="0"/>
              <a:t> </a:t>
            </a:r>
            <a:r>
              <a:rPr lang="ru-RU" sz="1400" dirty="0" err="1"/>
              <a:t>безпеку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і </a:t>
            </a:r>
            <a:r>
              <a:rPr lang="ru-RU" sz="1400" dirty="0" err="1"/>
              <a:t>надасть</a:t>
            </a:r>
            <a:r>
              <a:rPr lang="ru-RU" sz="1400" dirty="0"/>
              <a:t> </a:t>
            </a:r>
            <a:r>
              <a:rPr lang="ru-RU" sz="1400" dirty="0" err="1"/>
              <a:t>можливості</a:t>
            </a:r>
            <a:r>
              <a:rPr lang="ru-RU" sz="1400" dirty="0"/>
              <a:t> для </a:t>
            </a:r>
            <a:r>
              <a:rPr lang="ru-RU" sz="1400" dirty="0" err="1"/>
              <a:t>масштабування</a:t>
            </a:r>
            <a:r>
              <a:rPr lang="ru-RU" sz="1400" dirty="0"/>
              <a:t> та </a:t>
            </a:r>
            <a:r>
              <a:rPr lang="ru-RU" sz="1400" dirty="0" err="1"/>
              <a:t>інтеграції</a:t>
            </a:r>
            <a:r>
              <a:rPr lang="ru-RU" sz="1400" dirty="0"/>
              <a:t> з </a:t>
            </a:r>
            <a:r>
              <a:rPr lang="ru-RU" sz="1400" dirty="0" err="1"/>
              <a:t>іншими</a:t>
            </a:r>
            <a:r>
              <a:rPr lang="ru-RU" sz="1400" dirty="0"/>
              <a:t> системами. Для </a:t>
            </a:r>
            <a:r>
              <a:rPr lang="ru-RU" sz="1400" dirty="0" err="1"/>
              <a:t>досягнення</a:t>
            </a:r>
            <a:r>
              <a:rPr lang="ru-RU" sz="1400" dirty="0"/>
              <a:t> </a:t>
            </a:r>
            <a:r>
              <a:rPr lang="ru-RU" sz="1400" dirty="0" err="1"/>
              <a:t>цієї</a:t>
            </a:r>
            <a:r>
              <a:rPr lang="ru-RU" sz="1400" dirty="0"/>
              <a:t> мети </a:t>
            </a:r>
            <a:r>
              <a:rPr lang="ru-RU" sz="1400" dirty="0" err="1"/>
              <a:t>необхідно</a:t>
            </a:r>
            <a:r>
              <a:rPr lang="ru-RU" sz="1400" dirty="0"/>
              <a:t> </a:t>
            </a:r>
            <a:r>
              <a:rPr lang="ru-RU" sz="1400" dirty="0" err="1"/>
              <a:t>виконати</a:t>
            </a:r>
            <a:r>
              <a:rPr lang="ru-RU" sz="1400" dirty="0"/>
              <a:t> </a:t>
            </a:r>
            <a:r>
              <a:rPr lang="ru-RU" sz="1400" dirty="0" err="1"/>
              <a:t>наступні</a:t>
            </a:r>
            <a:r>
              <a:rPr lang="ru-RU" sz="1400" dirty="0"/>
              <a:t> </a:t>
            </a:r>
            <a:r>
              <a:rPr lang="ru-RU" sz="1400" dirty="0" err="1"/>
              <a:t>завдання</a:t>
            </a:r>
            <a:r>
              <a:rPr lang="ru-RU" sz="1400" dirty="0"/>
              <a:t>:</a:t>
            </a:r>
          </a:p>
          <a:p>
            <a:pPr marL="114300" indent="0">
              <a:buNone/>
            </a:pPr>
            <a:r>
              <a:rPr lang="ru-RU" sz="1400" dirty="0"/>
              <a:t>1) </a:t>
            </a:r>
            <a:r>
              <a:rPr lang="ru-RU" sz="1400" dirty="0" err="1"/>
              <a:t>Дослідити</a:t>
            </a:r>
            <a:r>
              <a:rPr lang="ru-RU" sz="1400" dirty="0"/>
              <a:t> </a:t>
            </a:r>
            <a:r>
              <a:rPr lang="ru-RU" sz="1400" dirty="0" err="1"/>
              <a:t>предметну</a:t>
            </a:r>
            <a:r>
              <a:rPr lang="ru-RU" sz="1400" dirty="0"/>
              <a:t> область та </a:t>
            </a:r>
            <a:r>
              <a:rPr lang="ru-RU" sz="1400" dirty="0" err="1"/>
              <a:t>сучасні</a:t>
            </a:r>
            <a:r>
              <a:rPr lang="ru-RU" sz="1400" dirty="0"/>
              <a:t> </a:t>
            </a:r>
            <a:r>
              <a:rPr lang="ru-RU" sz="1400" dirty="0" err="1"/>
              <a:t>технології</a:t>
            </a:r>
            <a:r>
              <a:rPr lang="ru-RU" sz="1400" dirty="0"/>
              <a:t> </a:t>
            </a:r>
          </a:p>
          <a:p>
            <a:pPr marL="114300" indent="0">
              <a:buNone/>
            </a:pPr>
            <a:r>
              <a:rPr lang="ru-RU" sz="1400" dirty="0"/>
              <a:t>2) </a:t>
            </a:r>
            <a:r>
              <a:rPr lang="ru-RU" sz="1400" dirty="0" err="1"/>
              <a:t>Спроєктувати</a:t>
            </a:r>
            <a:r>
              <a:rPr lang="ru-RU" sz="1400" dirty="0"/>
              <a:t> </a:t>
            </a:r>
            <a:r>
              <a:rPr lang="ru-RU" sz="1400" dirty="0" err="1"/>
              <a:t>архітектуру</a:t>
            </a:r>
            <a:r>
              <a:rPr lang="ru-RU" sz="1400" dirty="0"/>
              <a:t> та структуру </a:t>
            </a:r>
            <a:r>
              <a:rPr lang="ru-RU" sz="1400" dirty="0" err="1"/>
              <a:t>системи</a:t>
            </a:r>
            <a:r>
              <a:rPr lang="ru-RU" sz="1400" dirty="0"/>
              <a:t> </a:t>
            </a:r>
          </a:p>
          <a:p>
            <a:pPr marL="114300" indent="0">
              <a:buNone/>
            </a:pPr>
            <a:r>
              <a:rPr lang="ru-RU" sz="1400" dirty="0"/>
              <a:t>3) </a:t>
            </a:r>
            <a:r>
              <a:rPr lang="ru-RU" sz="1400" dirty="0" err="1"/>
              <a:t>Побудувати</a:t>
            </a:r>
            <a:r>
              <a:rPr lang="ru-RU" sz="1400" dirty="0"/>
              <a:t> </a:t>
            </a:r>
            <a:r>
              <a:rPr lang="ru-RU" sz="1400" dirty="0" err="1"/>
              <a:t>діаграми</a:t>
            </a:r>
            <a:r>
              <a:rPr lang="ru-RU" sz="1400" dirty="0"/>
              <a:t> та </a:t>
            </a:r>
            <a:r>
              <a:rPr lang="ru-RU" sz="1400" dirty="0" err="1"/>
              <a:t>моделі</a:t>
            </a:r>
            <a:r>
              <a:rPr lang="ru-RU" sz="1400" dirty="0"/>
              <a:t> </a:t>
            </a:r>
            <a:r>
              <a:rPr lang="ru-RU" sz="1400" dirty="0" err="1"/>
              <a:t>системи</a:t>
            </a:r>
            <a:r>
              <a:rPr lang="ru-RU" sz="1400" dirty="0"/>
              <a:t> </a:t>
            </a:r>
          </a:p>
          <a:p>
            <a:pPr marL="114300" indent="0">
              <a:buNone/>
            </a:pPr>
            <a:r>
              <a:rPr lang="ru-RU" sz="1400" dirty="0"/>
              <a:t>4) </a:t>
            </a:r>
            <a:r>
              <a:rPr lang="ru-RU" sz="1400" dirty="0" err="1"/>
              <a:t>Реалізувати</a:t>
            </a:r>
            <a:r>
              <a:rPr lang="ru-RU" sz="1400" dirty="0"/>
              <a:t> </a:t>
            </a:r>
            <a:r>
              <a:rPr lang="ru-RU" sz="1400" dirty="0" err="1"/>
              <a:t>серверну</a:t>
            </a:r>
            <a:r>
              <a:rPr lang="ru-RU" sz="1400" dirty="0"/>
              <a:t> </a:t>
            </a:r>
            <a:r>
              <a:rPr lang="ru-RU" sz="1400" dirty="0" err="1"/>
              <a:t>частину</a:t>
            </a:r>
            <a:r>
              <a:rPr lang="ru-RU" sz="1400" dirty="0"/>
              <a:t> </a:t>
            </a:r>
            <a:r>
              <a:rPr lang="ru-RU" sz="1400" dirty="0" err="1"/>
              <a:t>системи</a:t>
            </a:r>
            <a:endParaRPr lang="ru-RU" sz="1400" dirty="0"/>
          </a:p>
          <a:p>
            <a:pPr marL="114300" indent="0">
              <a:buNone/>
            </a:pPr>
            <a:r>
              <a:rPr lang="ru-RU" sz="1400" dirty="0"/>
              <a:t>5) </a:t>
            </a:r>
            <a:r>
              <a:rPr lang="ru-RU" sz="1400" dirty="0" err="1"/>
              <a:t>Забезпечити</a:t>
            </a:r>
            <a:r>
              <a:rPr lang="ru-RU" sz="1400" dirty="0"/>
              <a:t> </a:t>
            </a:r>
            <a:r>
              <a:rPr lang="ru-RU" sz="1400" dirty="0" err="1"/>
              <a:t>надійність</a:t>
            </a:r>
            <a:r>
              <a:rPr lang="ru-RU" sz="1400" dirty="0"/>
              <a:t>, </a:t>
            </a:r>
            <a:r>
              <a:rPr lang="ru-RU" sz="1400" dirty="0" err="1"/>
              <a:t>безпеку</a:t>
            </a:r>
            <a:r>
              <a:rPr lang="ru-RU" sz="1400" dirty="0"/>
              <a:t> та </a:t>
            </a:r>
            <a:r>
              <a:rPr lang="ru-RU" sz="1400" dirty="0" err="1"/>
              <a:t>тестування</a:t>
            </a:r>
            <a:r>
              <a:rPr lang="ru-RU" sz="1400" dirty="0"/>
              <a:t> </a:t>
            </a:r>
            <a:r>
              <a:rPr lang="ru-RU" sz="1400" dirty="0" err="1"/>
              <a:t>системи</a:t>
            </a:r>
            <a:endParaRPr lang="ru-RU" sz="14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7479C5-BE0F-3809-80D1-1C415017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6" r="56916" b="12660"/>
          <a:stretch/>
        </p:blipFill>
        <p:spPr bwMode="auto">
          <a:xfrm>
            <a:off x="2602230" y="682991"/>
            <a:ext cx="3939540" cy="359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720281" y="1180959"/>
            <a:ext cx="4112018" cy="3398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latin typeface="Economica" panose="020B0604020202020204" charset="0"/>
              </a:rPr>
              <a:t>DOMAIN – </a:t>
            </a:r>
            <a:r>
              <a:rPr lang="uk-UA" dirty="0">
                <a:latin typeface="Economica" panose="020B0604020202020204" charset="0"/>
              </a:rPr>
              <a:t>ядро </a:t>
            </a:r>
            <a:r>
              <a:rPr lang="uk-UA" dirty="0" err="1">
                <a:latin typeface="Economica" panose="020B0604020202020204" charset="0"/>
              </a:rPr>
              <a:t>проєкту</a:t>
            </a:r>
            <a:endParaRPr lang="uk-UA" dirty="0">
              <a:latin typeface="Economica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latin typeface="Economica" panose="020B0604020202020204" charset="0"/>
              </a:rPr>
              <a:t>APPLICATION – </a:t>
            </a:r>
            <a:r>
              <a:rPr lang="uk-UA" dirty="0">
                <a:latin typeface="Economica" panose="020B0604020202020204" charset="0"/>
              </a:rPr>
              <a:t>бізнес-логіка</a:t>
            </a: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latin typeface="Economica" panose="020B0604020202020204" charset="0"/>
              </a:rPr>
              <a:t>PRESENTATION – </a:t>
            </a:r>
            <a:r>
              <a:rPr lang="uk-UA" dirty="0">
                <a:latin typeface="Economica" panose="020B0604020202020204" charset="0"/>
              </a:rPr>
              <a:t>клієнтський додаток</a:t>
            </a: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latin typeface="Economica" panose="020B0604020202020204" charset="0"/>
              </a:rPr>
              <a:t>PERSISTENCE – </a:t>
            </a:r>
            <a:r>
              <a:rPr lang="uk-UA" dirty="0">
                <a:latin typeface="Economica" panose="020B0604020202020204" charset="0"/>
              </a:rPr>
              <a:t>взаємодія з БД</a:t>
            </a: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latin typeface="Economica" panose="020B0604020202020204" charset="0"/>
              </a:rPr>
              <a:t>INFRASTRUCTURE – </a:t>
            </a:r>
            <a:r>
              <a:rPr lang="uk-UA" dirty="0">
                <a:latin typeface="Economica" panose="020B0604020202020204" charset="0"/>
              </a:rPr>
              <a:t>зовнішні сервісі, бібліотеки тощо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F636BC-DCF0-EC88-C90B-D9057689A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0" y="1180959"/>
            <a:ext cx="3295650" cy="3299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67AEC073-424C-D3FC-5DBE-1A9CD7C94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409C87DD-9B95-94DC-218D-7E60465CEB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Логічна схема розробленої БД</a:t>
            </a:r>
            <a:endParaRPr sz="3200" dirty="0"/>
          </a:p>
        </p:txBody>
      </p:sp>
      <p:sp>
        <p:nvSpPr>
          <p:cNvPr id="121" name="Google Shape;121;p21">
            <a:extLst>
              <a:ext uri="{FF2B5EF4-FFF2-40B4-BE49-F238E27FC236}">
                <a16:creationId xmlns:a16="http://schemas.microsoft.com/office/drawing/2014/main" id="{C19791FE-52A0-B217-2D03-D31EDAC147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F22222E8-E158-E641-97E6-25243AA4F29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9FAAB8-8297-F048-4457-F5D207983D0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3" name="Grafik 1">
            <a:extLst>
              <a:ext uri="{FF2B5EF4-FFF2-40B4-BE49-F238E27FC236}">
                <a16:creationId xmlns:a16="http://schemas.microsoft.com/office/drawing/2014/main" id="{4FFAED64-4B8E-8505-E384-FAE2BB66F1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19" y="820024"/>
            <a:ext cx="6681611" cy="3503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660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Серверна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додатку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de-DE" dirty="0"/>
              <a:t>REST API </a:t>
            </a:r>
            <a:r>
              <a:rPr lang="ru-RU" dirty="0"/>
              <a:t>для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готелем</a:t>
            </a:r>
            <a:r>
              <a:rPr lang="ru-RU" dirty="0"/>
              <a:t> (</a:t>
            </a:r>
            <a:r>
              <a:rPr lang="de-DE" dirty="0"/>
              <a:t>PMS), </a:t>
            </a:r>
            <a:r>
              <a:rPr lang="ru-RU" dirty="0" err="1"/>
              <a:t>розроблене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uk-UA" dirty="0" err="1"/>
              <a:t>модульно</a:t>
            </a:r>
            <a:r>
              <a:rPr lang="uk-UA" dirty="0"/>
              <a:t>-</a:t>
            </a:r>
            <a:r>
              <a:rPr lang="ru-RU" dirty="0" err="1"/>
              <a:t>монолітної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r>
              <a:rPr lang="ru-RU" dirty="0"/>
              <a:t>. Дизайн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базується</a:t>
            </a:r>
            <a:r>
              <a:rPr lang="ru-RU" dirty="0"/>
              <a:t> на </a:t>
            </a:r>
            <a:r>
              <a:rPr lang="ru-RU" dirty="0" err="1"/>
              <a:t>патернах</a:t>
            </a:r>
            <a:r>
              <a:rPr lang="ru-RU" dirty="0"/>
              <a:t> </a:t>
            </a:r>
            <a:r>
              <a:rPr lang="de-DE" dirty="0"/>
              <a:t>CQRS </a:t>
            </a:r>
            <a:r>
              <a:rPr lang="ru-RU" dirty="0"/>
              <a:t>і </a:t>
            </a:r>
            <a:r>
              <a:rPr lang="de-DE" dirty="0"/>
              <a:t>Mediator,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забезпечують</a:t>
            </a:r>
            <a:r>
              <a:rPr lang="ru-RU" dirty="0"/>
              <a:t> </a:t>
            </a:r>
            <a:r>
              <a:rPr lang="ru-RU" dirty="0" err="1"/>
              <a:t>чітке</a:t>
            </a:r>
            <a:r>
              <a:rPr lang="ru-RU" dirty="0"/>
              <a:t> </a:t>
            </a:r>
            <a:r>
              <a:rPr lang="ru-RU" dirty="0" err="1"/>
              <a:t>розділення</a:t>
            </a:r>
            <a:r>
              <a:rPr lang="ru-RU" dirty="0"/>
              <a:t> команд і </a:t>
            </a:r>
            <a:r>
              <a:rPr lang="ru-RU" dirty="0" err="1"/>
              <a:t>запитів</a:t>
            </a:r>
            <a:r>
              <a:rPr lang="ru-RU" dirty="0"/>
              <a:t> та </a:t>
            </a:r>
            <a:r>
              <a:rPr lang="ru-RU" dirty="0" err="1"/>
              <a:t>спрощують</a:t>
            </a:r>
            <a:r>
              <a:rPr lang="ru-RU" dirty="0"/>
              <a:t> </a:t>
            </a:r>
            <a:r>
              <a:rPr lang="ru-RU" dirty="0" err="1"/>
              <a:t>обробку</a:t>
            </a:r>
            <a:r>
              <a:rPr lang="ru-RU" dirty="0"/>
              <a:t> </a:t>
            </a:r>
            <a:r>
              <a:rPr lang="ru-RU" dirty="0" err="1"/>
              <a:t>бізнес-логіки</a:t>
            </a:r>
            <a:r>
              <a:rPr lang="ru-RU" dirty="0"/>
              <a:t>.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функціоналу</a:t>
            </a:r>
            <a:r>
              <a:rPr lang="ru-RU" dirty="0"/>
              <a:t> </a:t>
            </a:r>
            <a:r>
              <a:rPr lang="ru-RU" dirty="0" err="1"/>
              <a:t>застосовано</a:t>
            </a:r>
            <a:r>
              <a:rPr lang="ru-RU" dirty="0"/>
              <a:t> </a:t>
            </a:r>
            <a:r>
              <a:rPr lang="ru-RU" dirty="0" err="1"/>
              <a:t>асинхронне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на </a:t>
            </a:r>
            <a:r>
              <a:rPr lang="de-DE" dirty="0"/>
              <a:t>C# </a:t>
            </a:r>
            <a:r>
              <a:rPr lang="ru-RU" dirty="0"/>
              <a:t>та </a:t>
            </a:r>
            <a:r>
              <a:rPr lang="de-DE" dirty="0" err="1"/>
              <a:t>RESTful</a:t>
            </a:r>
            <a:r>
              <a:rPr lang="de-DE" dirty="0"/>
              <a:t>-</a:t>
            </a:r>
            <a:r>
              <a:rPr lang="ru-RU" dirty="0" err="1"/>
              <a:t>підхід</a:t>
            </a:r>
            <a:r>
              <a:rPr lang="ru-RU" dirty="0"/>
              <a:t> для </a:t>
            </a:r>
            <a:r>
              <a:rPr lang="ru-RU" dirty="0" err="1"/>
              <a:t>взаємодії</a:t>
            </a:r>
            <a:r>
              <a:rPr lang="ru-RU" dirty="0"/>
              <a:t> з </a:t>
            </a:r>
            <a:r>
              <a:rPr lang="ru-RU" dirty="0" err="1"/>
              <a:t>клієнтською</a:t>
            </a:r>
            <a:r>
              <a:rPr lang="ru-RU" dirty="0"/>
              <a:t> </a:t>
            </a:r>
            <a:r>
              <a:rPr lang="ru-RU" dirty="0" err="1"/>
              <a:t>частиною</a:t>
            </a:r>
            <a:r>
              <a:rPr lang="ru-RU" dirty="0"/>
              <a:t>.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велася</a:t>
            </a:r>
            <a:r>
              <a:rPr lang="ru-RU" dirty="0"/>
              <a:t> за </a:t>
            </a:r>
            <a:r>
              <a:rPr lang="ru-RU" dirty="0" err="1"/>
              <a:t>етапами</a:t>
            </a:r>
            <a:r>
              <a:rPr lang="ru-RU" dirty="0"/>
              <a:t>: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, </a:t>
            </a:r>
            <a:r>
              <a:rPr lang="ru-RU" dirty="0" err="1"/>
              <a:t>проєктування</a:t>
            </a:r>
            <a:r>
              <a:rPr lang="ru-RU" dirty="0"/>
              <a:t> </a:t>
            </a:r>
            <a:r>
              <a:rPr lang="de-DE" dirty="0"/>
              <a:t>API, </a:t>
            </a:r>
            <a:r>
              <a:rPr lang="ru-RU" dirty="0" err="1"/>
              <a:t>налаштування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бізнес-логіки</a:t>
            </a:r>
            <a:r>
              <a:rPr lang="ru-RU" dirty="0"/>
              <a:t>, </a:t>
            </a:r>
            <a:r>
              <a:rPr lang="ru-RU" dirty="0" err="1"/>
              <a:t>тестування</a:t>
            </a:r>
            <a:r>
              <a:rPr lang="ru-RU" dirty="0"/>
              <a:t> та деплой. </a:t>
            </a:r>
            <a:endParaRPr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700050" y="1107782"/>
            <a:ext cx="3155400" cy="136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/>
              <a:t>Unit-</a:t>
            </a:r>
            <a:r>
              <a:rPr lang="uk-UA" dirty="0"/>
              <a:t>тестування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9F97D8-51AD-6959-5B9F-8E0B25EF9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50" y="2241550"/>
            <a:ext cx="4371975" cy="1724025"/>
          </a:xfrm>
          <a:prstGeom prst="rect">
            <a:avLst/>
          </a:prstGeom>
        </p:spPr>
      </p:pic>
      <p:sp>
        <p:nvSpPr>
          <p:cNvPr id="5" name="Google Shape;128;p22">
            <a:extLst>
              <a:ext uri="{FF2B5EF4-FFF2-40B4-BE49-F238E27FC236}">
                <a16:creationId xmlns:a16="http://schemas.microsoft.com/office/drawing/2014/main" id="{78D46F66-865A-8197-FEEE-37B6EBA8DB17}"/>
              </a:ext>
            </a:extLst>
          </p:cNvPr>
          <p:cNvSpPr txBox="1">
            <a:spLocks/>
          </p:cNvSpPr>
          <p:nvPr/>
        </p:nvSpPr>
        <p:spPr>
          <a:xfrm>
            <a:off x="5410202" y="781827"/>
            <a:ext cx="3155400" cy="13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Bef>
                <a:spcPts val="1500"/>
              </a:spcBef>
              <a:spcAft>
                <a:spcPts val="1200"/>
              </a:spcAft>
              <a:buFont typeface="Open Sans"/>
              <a:buNone/>
            </a:pPr>
            <a:r>
              <a:rPr lang="ru-RU" dirty="0" err="1"/>
              <a:t>Мануальне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345B05-4D11-2297-9512-A2FA78EC1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2" y="1790569"/>
            <a:ext cx="3155400" cy="23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</Template>
  <TotalTime>122</TotalTime>
  <Words>856</Words>
  <Application>Microsoft Office PowerPoint</Application>
  <PresentationFormat>Экран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Cambria</vt:lpstr>
      <vt:lpstr>Economica</vt:lpstr>
      <vt:lpstr>Arial</vt:lpstr>
      <vt:lpstr>Times New Roman</vt:lpstr>
      <vt:lpstr>Open Sans</vt:lpstr>
      <vt:lpstr>Calibri</vt:lpstr>
      <vt:lpstr>Шаблон презентації кваліфікаційної роботи магістрів</vt:lpstr>
      <vt:lpstr>Програмна система управління персоналом, завданнями та інвентарем для готельного бізнесу. Серверна частина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Логічна схема розробленої БД</vt:lpstr>
      <vt:lpstr>Дизайн системи</vt:lpstr>
      <vt:lpstr>Тестування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Kyrylo Evalone</dc:creator>
  <cp:lastModifiedBy>Kyrylo Evalone</cp:lastModifiedBy>
  <cp:revision>10</cp:revision>
  <dcterms:created xsi:type="dcterms:W3CDTF">2025-05-23T16:50:04Z</dcterms:created>
  <dcterms:modified xsi:type="dcterms:W3CDTF">2025-06-07T12:45:28Z</dcterms:modified>
</cp:coreProperties>
</file>