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14"/>
      <p:bold r:id="rId15"/>
      <p:italic r:id="rId16"/>
      <p:boldItalic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03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2571480" cy="1136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Тема роботи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Веб-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додаток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онлайн-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вікторин</a:t>
            </a:r>
            <a: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30698" y="2978302"/>
            <a:ext cx="3953815" cy="1464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Виконав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	студент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групи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ПЗПІ-22-8 Гуров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Іван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Керівник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	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ст.викл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кафедри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ПІ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Юрій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Новіков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червня 2025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26879" y="687680"/>
            <a:ext cx="4202346" cy="137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Таблиці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що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відобража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ють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тести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результати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тестування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програмного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забезпечення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ru-RU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908281C-1A8D-39B5-6D55-BA30B0123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24175"/>
              </p:ext>
            </p:extLst>
          </p:nvPr>
        </p:nvGraphicFramePr>
        <p:xfrm>
          <a:off x="4529225" y="998651"/>
          <a:ext cx="3730512" cy="3607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287">
                  <a:extLst>
                    <a:ext uri="{9D8B030D-6E8A-4147-A177-3AD203B41FA5}">
                      <a16:colId xmlns:a16="http://schemas.microsoft.com/office/drawing/2014/main" val="3438923256"/>
                    </a:ext>
                  </a:extLst>
                </a:gridCol>
                <a:gridCol w="1127624">
                  <a:extLst>
                    <a:ext uri="{9D8B030D-6E8A-4147-A177-3AD203B41FA5}">
                      <a16:colId xmlns:a16="http://schemas.microsoft.com/office/drawing/2014/main" val="3530148638"/>
                    </a:ext>
                  </a:extLst>
                </a:gridCol>
                <a:gridCol w="1054898">
                  <a:extLst>
                    <a:ext uri="{9D8B030D-6E8A-4147-A177-3AD203B41FA5}">
                      <a16:colId xmlns:a16="http://schemas.microsoft.com/office/drawing/2014/main" val="349877546"/>
                    </a:ext>
                  </a:extLst>
                </a:gridCol>
                <a:gridCol w="76814">
                  <a:extLst>
                    <a:ext uri="{9D8B030D-6E8A-4147-A177-3AD203B41FA5}">
                      <a16:colId xmlns:a16="http://schemas.microsoft.com/office/drawing/2014/main" val="4100785306"/>
                    </a:ext>
                  </a:extLst>
                </a:gridCol>
                <a:gridCol w="815889">
                  <a:extLst>
                    <a:ext uri="{9D8B030D-6E8A-4147-A177-3AD203B41FA5}">
                      <a16:colId xmlns:a16="http://schemas.microsoft.com/office/drawing/2014/main" val="340789524"/>
                    </a:ext>
                  </a:extLst>
                </a:gridCol>
              </a:tblGrid>
              <a:tr h="90227">
                <a:tc gridSpan="5"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Оновлення вікторини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50898"/>
                  </a:ext>
                </a:extLst>
              </a:tr>
              <a:tr h="25719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№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737870" algn="l"/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Опис випадку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Очікуваний результат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Висновок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85637"/>
                  </a:ext>
                </a:extLst>
              </a:tr>
              <a:tr h="25719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№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737870" algn="l"/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Опис випадку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Очікуваний результат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Висновок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3213"/>
                  </a:ext>
                </a:extLst>
              </a:tr>
              <a:tr h="53723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737870" algn="l"/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Надіслати PUT-запит на /api/quizzes/:id з оновленими даними і валідним токеном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 dirty="0">
                          <a:effectLst/>
                        </a:rPr>
                        <a:t>Сервер повертає статус 200 і оновлені дані вікторини</a:t>
                      </a:r>
                      <a:endParaRPr lang="ru-RU" sz="7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Пройдено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22562"/>
                  </a:ext>
                </a:extLst>
              </a:tr>
              <a:tr h="125868">
                <a:tc gridSpan="5"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 dirty="0">
                          <a:effectLst/>
                        </a:rPr>
                        <a:t>Видалення вікторини</a:t>
                      </a:r>
                      <a:endParaRPr lang="ru-RU" sz="7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67664"/>
                  </a:ext>
                </a:extLst>
              </a:tr>
              <a:tr h="25719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№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737870" algn="l"/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Опис випадку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Очікуваний результат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Висновок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extLst>
                  <a:ext uri="{0D108BD9-81ED-4DB2-BD59-A6C34878D82A}">
                    <a16:rowId xmlns:a16="http://schemas.microsoft.com/office/drawing/2014/main" val="344261071"/>
                  </a:ext>
                </a:extLst>
              </a:tr>
              <a:tr h="51983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737870" algn="l"/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Надіслати DELETE-запит на /api/quizzes/:id з валідним токеном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Сервер повертає статус 204 і видаляє вікторину з бази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Пройдено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extLst>
                  <a:ext uri="{0D108BD9-81ED-4DB2-BD59-A6C34878D82A}">
                    <a16:rowId xmlns:a16="http://schemas.microsoft.com/office/drawing/2014/main" val="4107245975"/>
                  </a:ext>
                </a:extLst>
              </a:tr>
              <a:tr h="51983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2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737870" algn="l"/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Надіслати DELETE-запит на /api/quizzes/:id з неіснуючим ID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Сервер повертає статус 404 і повідомлення про помилку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Пройдено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extLst>
                  <a:ext uri="{0D108BD9-81ED-4DB2-BD59-A6C34878D82A}">
                    <a16:rowId xmlns:a16="http://schemas.microsoft.com/office/drawing/2014/main" val="2772318145"/>
                  </a:ext>
                </a:extLst>
              </a:tr>
              <a:tr h="125868">
                <a:tc gridSpan="5"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Отримання списку вікторин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58994"/>
                  </a:ext>
                </a:extLst>
              </a:tr>
              <a:tr h="25719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№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737870" algn="l"/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Опис випадку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Очікуваний результат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Висновок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extLst>
                  <a:ext uri="{0D108BD9-81ED-4DB2-BD59-A6C34878D82A}">
                    <a16:rowId xmlns:a16="http://schemas.microsoft.com/office/drawing/2014/main" val="2264509644"/>
                  </a:ext>
                </a:extLst>
              </a:tr>
              <a:tr h="38851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737870" algn="l"/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Надіслати GET-запит на /api/quizzes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>
                          <a:effectLst/>
                        </a:rPr>
                        <a:t>Сервер повертає статус 200 і список вікторин у JSON</a:t>
                      </a:r>
                      <a:endParaRPr lang="ru-RU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4684395" algn="l"/>
                        </a:tabLst>
                      </a:pPr>
                      <a:r>
                        <a:rPr lang="uk-UA" sz="800" dirty="0">
                          <a:effectLst/>
                        </a:rPr>
                        <a:t>Пройдено</a:t>
                      </a:r>
                      <a:endParaRPr lang="ru-RU" sz="7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908" marR="40908" marT="0" marB="0" anchor="ctr"/>
                </a:tc>
                <a:extLst>
                  <a:ext uri="{0D108BD9-81ED-4DB2-BD59-A6C34878D82A}">
                    <a16:rowId xmlns:a16="http://schemas.microsoft.com/office/drawing/2014/main" val="301372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Висновки</a:t>
            </a:r>
            <a:r>
              <a:rPr lang="ru-RU" sz="3200" dirty="0"/>
              <a:t> 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99666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ru-RU" sz="1200" dirty="0" err="1"/>
              <a:t>Реалістичність</a:t>
            </a:r>
            <a:r>
              <a:rPr lang="ru-RU" sz="1200" dirty="0"/>
              <a:t> та </a:t>
            </a:r>
            <a:r>
              <a:rPr lang="ru-RU" sz="1200" dirty="0" err="1"/>
              <a:t>корисність</a:t>
            </a:r>
            <a:endParaRPr lang="ru-RU" sz="1200" dirty="0"/>
          </a:p>
          <a:p>
            <a:pPr rtl="0">
              <a:buFont typeface="Open Sans" panose="020B0606030504020204" pitchFamily="34" charset="0"/>
              <a:buChar char="–"/>
            </a:pPr>
            <a:r>
              <a:rPr lang="ru-RU" sz="1200" dirty="0" err="1"/>
              <a:t>Серверна</a:t>
            </a:r>
            <a:r>
              <a:rPr lang="ru-RU" sz="1200" dirty="0"/>
              <a:t> </a:t>
            </a:r>
            <a:r>
              <a:rPr lang="ru-RU" sz="1200" dirty="0" err="1"/>
              <a:t>частина</a:t>
            </a:r>
            <a:r>
              <a:rPr lang="ru-RU" sz="1200" dirty="0"/>
              <a:t> готова до </a:t>
            </a:r>
            <a:r>
              <a:rPr lang="ru-RU" sz="1200" dirty="0" err="1"/>
              <a:t>інтеграції</a:t>
            </a:r>
            <a:r>
              <a:rPr lang="ru-RU" sz="1200" dirty="0"/>
              <a:t>: </a:t>
            </a:r>
            <a:r>
              <a:rPr lang="ru-RU" sz="1200" dirty="0" err="1"/>
              <a:t>Розроблена</a:t>
            </a:r>
            <a:r>
              <a:rPr lang="ru-RU" sz="1200" dirty="0"/>
              <a:t> </a:t>
            </a:r>
            <a:r>
              <a:rPr lang="ru-RU" sz="1200" dirty="0" err="1"/>
              <a:t>серверна</a:t>
            </a:r>
            <a:r>
              <a:rPr lang="ru-RU" sz="1200" dirty="0"/>
              <a:t> </a:t>
            </a:r>
            <a:r>
              <a:rPr lang="ru-RU" sz="1200" dirty="0" err="1"/>
              <a:t>частина</a:t>
            </a:r>
            <a:r>
              <a:rPr lang="ru-RU" sz="1200" dirty="0"/>
              <a:t> </a:t>
            </a:r>
            <a:r>
              <a:rPr lang="en-US" sz="1200" dirty="0" err="1"/>
              <a:t>Quizzy</a:t>
            </a:r>
            <a:r>
              <a:rPr lang="en-US" sz="1200" dirty="0"/>
              <a:t> </a:t>
            </a:r>
            <a:r>
              <a:rPr lang="ru-RU" sz="1200" dirty="0" err="1"/>
              <a:t>повністю</a:t>
            </a:r>
            <a:r>
              <a:rPr lang="ru-RU" sz="1200" dirty="0"/>
              <a:t> </a:t>
            </a:r>
            <a:r>
              <a:rPr lang="ru-RU" sz="1200" dirty="0" err="1"/>
              <a:t>відповідає</a:t>
            </a:r>
            <a:r>
              <a:rPr lang="ru-RU" sz="1200" dirty="0"/>
              <a:t> </a:t>
            </a:r>
            <a:r>
              <a:rPr lang="ru-RU" sz="1200" dirty="0" err="1"/>
              <a:t>технічним</a:t>
            </a:r>
            <a:r>
              <a:rPr lang="ru-RU" sz="1200" dirty="0"/>
              <a:t> </a:t>
            </a:r>
            <a:r>
              <a:rPr lang="ru-RU" sz="1200" dirty="0" err="1"/>
              <a:t>вимогам</a:t>
            </a:r>
            <a:r>
              <a:rPr lang="ru-RU" sz="1200" dirty="0"/>
              <a:t> і готова до </a:t>
            </a:r>
            <a:r>
              <a:rPr lang="ru-RU" sz="1200" dirty="0" err="1"/>
              <a:t>з’єднання</a:t>
            </a:r>
            <a:r>
              <a:rPr lang="ru-RU" sz="1200" dirty="0"/>
              <a:t> з фронтендом. </a:t>
            </a:r>
            <a:r>
              <a:rPr lang="ru-RU" sz="1200" dirty="0" err="1"/>
              <a:t>Реалізовані</a:t>
            </a:r>
            <a:r>
              <a:rPr lang="ru-RU" sz="1200" dirty="0"/>
              <a:t> та </a:t>
            </a:r>
            <a:r>
              <a:rPr lang="ru-RU" sz="1200" dirty="0" err="1"/>
              <a:t>протестовані</a:t>
            </a:r>
            <a:r>
              <a:rPr lang="ru-RU" sz="1200" dirty="0"/>
              <a:t> </a:t>
            </a:r>
            <a:r>
              <a:rPr lang="ru-RU" sz="1200" dirty="0" err="1"/>
              <a:t>ключові</a:t>
            </a:r>
            <a:r>
              <a:rPr lang="ru-RU" sz="1200" dirty="0"/>
              <a:t> </a:t>
            </a:r>
            <a:r>
              <a:rPr lang="ru-RU" sz="1200" dirty="0" err="1"/>
              <a:t>функції</a:t>
            </a:r>
            <a:r>
              <a:rPr lang="ru-RU" sz="1200" dirty="0"/>
              <a:t>: </a:t>
            </a:r>
            <a:r>
              <a:rPr lang="ru-RU" sz="1200" dirty="0" err="1"/>
              <a:t>створення</a:t>
            </a:r>
            <a:r>
              <a:rPr lang="ru-RU" sz="1200" dirty="0"/>
              <a:t>, </a:t>
            </a:r>
            <a:r>
              <a:rPr lang="ru-RU" sz="1200" dirty="0" err="1"/>
              <a:t>редагування</a:t>
            </a:r>
            <a:r>
              <a:rPr lang="ru-RU" sz="1200" dirty="0"/>
              <a:t>, </a:t>
            </a:r>
            <a:r>
              <a:rPr lang="ru-RU" sz="1200" dirty="0" err="1"/>
              <a:t>видалення</a:t>
            </a:r>
            <a:r>
              <a:rPr lang="ru-RU" sz="1200" dirty="0"/>
              <a:t> </a:t>
            </a:r>
            <a:r>
              <a:rPr lang="ru-RU" sz="1200" dirty="0" err="1"/>
              <a:t>вікторин</a:t>
            </a:r>
            <a:r>
              <a:rPr lang="ru-RU" sz="1200" dirty="0"/>
              <a:t> та </a:t>
            </a:r>
            <a:r>
              <a:rPr lang="ru-RU" sz="1200" dirty="0" err="1"/>
              <a:t>автентифікація</a:t>
            </a:r>
            <a:r>
              <a:rPr lang="ru-RU" sz="1200" dirty="0"/>
              <a:t> </a:t>
            </a:r>
            <a:r>
              <a:rPr lang="ru-RU" sz="1200" dirty="0" err="1"/>
              <a:t>користувачів</a:t>
            </a:r>
            <a:r>
              <a:rPr lang="ru-RU" sz="1200" dirty="0"/>
              <a:t>.</a:t>
            </a:r>
          </a:p>
          <a:p>
            <a:pPr rtl="0">
              <a:buFont typeface="Open Sans" panose="020B0606030504020204" pitchFamily="34" charset="0"/>
              <a:buChar char="–"/>
            </a:pPr>
            <a:r>
              <a:rPr lang="ru-RU" sz="1200" dirty="0" err="1"/>
              <a:t>Забезпечує</a:t>
            </a:r>
            <a:r>
              <a:rPr lang="ru-RU" sz="1200" dirty="0"/>
              <a:t> </a:t>
            </a:r>
            <a:r>
              <a:rPr lang="ru-RU" sz="1200" dirty="0" err="1"/>
              <a:t>стабільність</a:t>
            </a:r>
            <a:r>
              <a:rPr lang="ru-RU" sz="1200" dirty="0"/>
              <a:t> і </a:t>
            </a:r>
            <a:r>
              <a:rPr lang="ru-RU" sz="1200" dirty="0" err="1"/>
              <a:t>безпеку</a:t>
            </a:r>
            <a:r>
              <a:rPr lang="ru-RU" sz="1200" dirty="0"/>
              <a:t>: Система </a:t>
            </a:r>
            <a:r>
              <a:rPr lang="ru-RU" sz="1200" dirty="0" err="1"/>
              <a:t>із</a:t>
            </a:r>
            <a:r>
              <a:rPr lang="ru-RU" sz="1200" dirty="0"/>
              <a:t> </a:t>
            </a:r>
            <a:r>
              <a:rPr lang="ru-RU" sz="1200" dirty="0" err="1"/>
              <a:t>середнім</a:t>
            </a:r>
            <a:r>
              <a:rPr lang="ru-RU" sz="1200" dirty="0"/>
              <a:t> часом </a:t>
            </a:r>
            <a:r>
              <a:rPr lang="ru-RU" sz="1200" dirty="0" err="1"/>
              <a:t>відповіді</a:t>
            </a:r>
            <a:r>
              <a:rPr lang="ru-RU" sz="1200" dirty="0"/>
              <a:t> 50 мс. </a:t>
            </a:r>
            <a:r>
              <a:rPr lang="ru-RU" sz="1200" dirty="0" err="1"/>
              <a:t>Безпека</a:t>
            </a:r>
            <a:r>
              <a:rPr lang="ru-RU" sz="1200" dirty="0"/>
              <a:t> </a:t>
            </a:r>
            <a:r>
              <a:rPr lang="ru-RU" sz="1200" dirty="0" err="1"/>
              <a:t>забезпечена</a:t>
            </a:r>
            <a:r>
              <a:rPr lang="ru-RU" sz="1200" dirty="0"/>
              <a:t> </a:t>
            </a:r>
            <a:r>
              <a:rPr lang="ru-RU" sz="1200" dirty="0" err="1"/>
              <a:t>завдяки</a:t>
            </a:r>
            <a:r>
              <a:rPr lang="ru-RU" sz="1200" dirty="0"/>
              <a:t> </a:t>
            </a:r>
            <a:r>
              <a:rPr lang="en-US" sz="1200" dirty="0"/>
              <a:t>JWT </a:t>
            </a:r>
            <a:r>
              <a:rPr lang="ru-RU" sz="1200" dirty="0"/>
              <a:t>для </a:t>
            </a:r>
            <a:r>
              <a:rPr lang="ru-RU" sz="1200" dirty="0" err="1"/>
              <a:t>автентифікації</a:t>
            </a:r>
            <a:r>
              <a:rPr lang="ru-RU" sz="1200" dirty="0"/>
              <a:t> та </a:t>
            </a:r>
            <a:r>
              <a:rPr lang="ru-RU" sz="1200" dirty="0" err="1"/>
              <a:t>хешуванню</a:t>
            </a:r>
            <a:r>
              <a:rPr lang="ru-RU" sz="1200" dirty="0"/>
              <a:t> </a:t>
            </a:r>
            <a:r>
              <a:rPr lang="ru-RU" sz="1200" dirty="0" err="1"/>
              <a:t>паролів</a:t>
            </a:r>
            <a:r>
              <a:rPr lang="ru-RU" sz="1200" dirty="0"/>
              <a:t>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відповідає</a:t>
            </a:r>
            <a:r>
              <a:rPr lang="ru-RU" sz="1200" dirty="0"/>
              <a:t> </a:t>
            </a:r>
            <a:r>
              <a:rPr lang="ru-RU" sz="1200" dirty="0" err="1"/>
              <a:t>сучасним</a:t>
            </a:r>
            <a:r>
              <a:rPr lang="ru-RU" sz="1200" dirty="0"/>
              <a:t> стандартам.</a:t>
            </a:r>
          </a:p>
          <a:p>
            <a:pPr rtl="0">
              <a:buNone/>
            </a:pPr>
            <a:r>
              <a:rPr lang="ru-RU" sz="1200" dirty="0" err="1"/>
              <a:t>Можливості</a:t>
            </a:r>
            <a:r>
              <a:rPr lang="ru-RU" sz="1200" dirty="0"/>
              <a:t> </a:t>
            </a:r>
            <a:r>
              <a:rPr lang="ru-RU" sz="1200" dirty="0" err="1"/>
              <a:t>використання</a:t>
            </a:r>
            <a:endParaRPr lang="ru-RU" sz="1200" dirty="0"/>
          </a:p>
          <a:p>
            <a:pPr rtl="0">
              <a:buFont typeface="Open Sans" panose="020B0606030504020204" pitchFamily="34" charset="0"/>
              <a:buChar char="–"/>
            </a:pPr>
            <a:r>
              <a:rPr lang="ru-RU" sz="1200" dirty="0" err="1"/>
              <a:t>Освіта</a:t>
            </a:r>
            <a:r>
              <a:rPr lang="ru-RU" sz="1200" dirty="0"/>
              <a:t> (</a:t>
            </a:r>
            <a:r>
              <a:rPr lang="ru-RU" sz="1200" dirty="0" err="1"/>
              <a:t>школи</a:t>
            </a:r>
            <a:r>
              <a:rPr lang="ru-RU" sz="1200" dirty="0"/>
              <a:t>, </a:t>
            </a:r>
            <a:r>
              <a:rPr lang="ru-RU" sz="1200" dirty="0" err="1"/>
              <a:t>університети</a:t>
            </a:r>
            <a:r>
              <a:rPr lang="ru-RU" sz="1200" dirty="0"/>
              <a:t>): </a:t>
            </a:r>
            <a:r>
              <a:rPr lang="en-US" sz="1200" dirty="0" err="1"/>
              <a:t>Quizzy</a:t>
            </a:r>
            <a:r>
              <a:rPr lang="en-US" sz="1200" dirty="0"/>
              <a:t> </a:t>
            </a:r>
            <a:r>
              <a:rPr lang="ru-RU" sz="1200" dirty="0" err="1"/>
              <a:t>ідеально</a:t>
            </a:r>
            <a:r>
              <a:rPr lang="ru-RU" sz="1200" dirty="0"/>
              <a:t> </a:t>
            </a:r>
            <a:r>
              <a:rPr lang="ru-RU" sz="1200" dirty="0" err="1"/>
              <a:t>підходить</a:t>
            </a:r>
            <a:r>
              <a:rPr lang="ru-RU" sz="1200" dirty="0"/>
              <a:t> для </a:t>
            </a:r>
            <a:r>
              <a:rPr lang="ru-RU" sz="1200" dirty="0" err="1"/>
              <a:t>створення</a:t>
            </a:r>
            <a:r>
              <a:rPr lang="ru-RU" sz="1200" dirty="0"/>
              <a:t> </a:t>
            </a:r>
            <a:r>
              <a:rPr lang="ru-RU" sz="1200" dirty="0" err="1"/>
              <a:t>інтерактивних</a:t>
            </a:r>
            <a:r>
              <a:rPr lang="ru-RU" sz="1200" dirty="0"/>
              <a:t> </a:t>
            </a:r>
            <a:r>
              <a:rPr lang="ru-RU" sz="1200" dirty="0" err="1"/>
              <a:t>тестів</a:t>
            </a:r>
            <a:r>
              <a:rPr lang="ru-RU" sz="1200" dirty="0"/>
              <a:t> і </a:t>
            </a:r>
            <a:r>
              <a:rPr lang="ru-RU" sz="1200" dirty="0" err="1"/>
              <a:t>вікторин</a:t>
            </a:r>
            <a:r>
              <a:rPr lang="ru-RU" sz="1200" dirty="0"/>
              <a:t>.</a:t>
            </a:r>
          </a:p>
          <a:p>
            <a:pPr rtl="0">
              <a:buFont typeface="Open Sans" panose="020B0606030504020204" pitchFamily="34" charset="0"/>
              <a:buChar char="–"/>
            </a:pPr>
            <a:r>
              <a:rPr lang="ru-RU" sz="1200" dirty="0" err="1"/>
              <a:t>Корпоративне</a:t>
            </a:r>
            <a:r>
              <a:rPr lang="ru-RU" sz="1200" dirty="0"/>
              <a:t> </a:t>
            </a:r>
            <a:r>
              <a:rPr lang="ru-RU" sz="1200" dirty="0" err="1"/>
              <a:t>навчання</a:t>
            </a:r>
            <a:r>
              <a:rPr lang="ru-RU" sz="1200" dirty="0"/>
              <a:t>: </a:t>
            </a:r>
            <a:r>
              <a:rPr lang="ru-RU" sz="1200" dirty="0" err="1"/>
              <a:t>Компанії</a:t>
            </a:r>
            <a:r>
              <a:rPr lang="ru-RU" sz="1200" dirty="0"/>
              <a:t> </a:t>
            </a:r>
            <a:r>
              <a:rPr lang="ru-RU" sz="1200" dirty="0" err="1"/>
              <a:t>можуть</a:t>
            </a:r>
            <a:r>
              <a:rPr lang="ru-RU" sz="1200" dirty="0"/>
              <a:t> </a:t>
            </a:r>
            <a:r>
              <a:rPr lang="ru-RU" sz="1200" dirty="0" err="1"/>
              <a:t>застосовувати</a:t>
            </a:r>
            <a:r>
              <a:rPr lang="ru-RU" sz="1200" dirty="0"/>
              <a:t> </a:t>
            </a:r>
            <a:r>
              <a:rPr lang="en-US" sz="1200" dirty="0" err="1"/>
              <a:t>Quizzy</a:t>
            </a:r>
            <a:r>
              <a:rPr lang="en-US" sz="1200" dirty="0"/>
              <a:t> </a:t>
            </a:r>
            <a:r>
              <a:rPr lang="ru-RU" sz="1200" dirty="0"/>
              <a:t>для </a:t>
            </a:r>
            <a:r>
              <a:rPr lang="ru-RU" sz="1200" dirty="0" err="1"/>
              <a:t>тренінгів</a:t>
            </a:r>
            <a:r>
              <a:rPr lang="ru-RU" sz="1200" dirty="0"/>
              <a:t>, </a:t>
            </a:r>
            <a:r>
              <a:rPr lang="ru-RU" sz="1200" dirty="0" err="1"/>
              <a:t>оцінки</a:t>
            </a:r>
            <a:r>
              <a:rPr lang="ru-RU" sz="1200" dirty="0"/>
              <a:t> </a:t>
            </a:r>
            <a:r>
              <a:rPr lang="ru-RU" sz="1200" dirty="0" err="1"/>
              <a:t>знань</a:t>
            </a:r>
            <a:r>
              <a:rPr lang="ru-RU" sz="1200" dirty="0"/>
              <a:t> </a:t>
            </a:r>
            <a:r>
              <a:rPr lang="ru-RU" sz="1200" dirty="0" err="1"/>
              <a:t>співробітників</a:t>
            </a:r>
            <a:r>
              <a:rPr lang="ru-RU" sz="1200" dirty="0"/>
              <a:t> і </a:t>
            </a:r>
            <a:r>
              <a:rPr lang="ru-RU" sz="1200" dirty="0" err="1"/>
              <a:t>програм</a:t>
            </a:r>
            <a:r>
              <a:rPr lang="ru-RU" sz="1200" dirty="0"/>
              <a:t> корпоративного </a:t>
            </a:r>
            <a:r>
              <a:rPr lang="ru-RU" sz="1200" dirty="0" err="1"/>
              <a:t>навчання</a:t>
            </a:r>
            <a:r>
              <a:rPr lang="ru-RU" sz="1200" dirty="0"/>
              <a:t>.</a:t>
            </a:r>
          </a:p>
          <a:p>
            <a:pPr rtl="0">
              <a:buNone/>
            </a:pPr>
            <a:r>
              <a:rPr lang="ru-RU" sz="1200" dirty="0" err="1"/>
              <a:t>Майбутній</a:t>
            </a:r>
            <a:r>
              <a:rPr lang="ru-RU" sz="1200" dirty="0"/>
              <a:t> </a:t>
            </a:r>
            <a:r>
              <a:rPr lang="ru-RU" sz="1200" dirty="0" err="1"/>
              <a:t>розвиток</a:t>
            </a:r>
            <a:endParaRPr lang="ru-RU" sz="1200" dirty="0"/>
          </a:p>
          <a:p>
            <a:pPr rtl="0">
              <a:buFont typeface="Open Sans" panose="020B0606030504020204" pitchFamily="34" charset="0"/>
              <a:buChar char="–"/>
            </a:pPr>
            <a:r>
              <a:rPr lang="ru-RU" sz="1200" dirty="0" err="1"/>
              <a:t>Кешування</a:t>
            </a:r>
            <a:r>
              <a:rPr lang="ru-RU" sz="1200" dirty="0"/>
              <a:t> (</a:t>
            </a:r>
            <a:r>
              <a:rPr lang="en-US" sz="1200" dirty="0"/>
              <a:t>Redis):</a:t>
            </a:r>
            <a:r>
              <a:rPr lang="uk-UA" sz="1200" dirty="0"/>
              <a:t> </a:t>
            </a:r>
            <a:r>
              <a:rPr lang="ru-RU" sz="1200" dirty="0" err="1"/>
              <a:t>Впровадження</a:t>
            </a:r>
            <a:r>
              <a:rPr lang="ru-RU" sz="1200" dirty="0"/>
              <a:t> </a:t>
            </a:r>
            <a:r>
              <a:rPr lang="en-US" sz="1200" dirty="0"/>
              <a:t>Redis </a:t>
            </a:r>
            <a:r>
              <a:rPr lang="ru-RU" sz="1200" dirty="0" err="1"/>
              <a:t>зменшить</a:t>
            </a:r>
            <a:r>
              <a:rPr lang="ru-RU" sz="1200" dirty="0"/>
              <a:t> </a:t>
            </a:r>
            <a:r>
              <a:rPr lang="ru-RU" sz="1200" dirty="0" err="1"/>
              <a:t>навантаження</a:t>
            </a:r>
            <a:r>
              <a:rPr lang="ru-RU" sz="1200" dirty="0"/>
              <a:t> на </a:t>
            </a:r>
            <a:r>
              <a:rPr lang="en-US" sz="1200" dirty="0"/>
              <a:t>MongoDB</a:t>
            </a:r>
            <a:r>
              <a:rPr lang="uk-UA" sz="1200" dirty="0"/>
              <a:t> </a:t>
            </a:r>
            <a:r>
              <a:rPr lang="ru-RU" sz="1200" dirty="0"/>
              <a:t>і </a:t>
            </a:r>
            <a:r>
              <a:rPr lang="ru-RU" sz="1200" dirty="0" err="1"/>
              <a:t>підвищить</a:t>
            </a:r>
            <a:r>
              <a:rPr lang="ru-RU" sz="1200" dirty="0"/>
              <a:t>.</a:t>
            </a:r>
          </a:p>
          <a:p>
            <a:pPr rtl="0">
              <a:buFont typeface="Open Sans" panose="020B0606030504020204" pitchFamily="34" charset="0"/>
              <a:buChar char="–"/>
            </a:pPr>
            <a:r>
              <a:rPr lang="ru-RU" sz="1200" dirty="0" err="1"/>
              <a:t>Розширення</a:t>
            </a:r>
            <a:r>
              <a:rPr lang="ru-RU" sz="1200" dirty="0"/>
              <a:t> </a:t>
            </a:r>
            <a:r>
              <a:rPr lang="en-US" sz="1200" dirty="0"/>
              <a:t>API:</a:t>
            </a:r>
            <a:r>
              <a:rPr lang="uk-UA" sz="1200" dirty="0"/>
              <a:t> </a:t>
            </a:r>
            <a:r>
              <a:rPr lang="ru-RU" sz="1200" dirty="0" err="1"/>
              <a:t>Планується</a:t>
            </a:r>
            <a:r>
              <a:rPr lang="ru-RU" sz="1200" dirty="0"/>
              <a:t> </a:t>
            </a:r>
            <a:r>
              <a:rPr lang="ru-RU" sz="1200" dirty="0" err="1"/>
              <a:t>додавання</a:t>
            </a:r>
            <a:r>
              <a:rPr lang="ru-RU" sz="1200" dirty="0"/>
              <a:t> </a:t>
            </a:r>
            <a:r>
              <a:rPr lang="ru-RU" sz="1200" dirty="0" err="1"/>
              <a:t>нових</a:t>
            </a:r>
            <a:r>
              <a:rPr lang="ru-RU" sz="1200" dirty="0"/>
              <a:t> </a:t>
            </a:r>
            <a:r>
              <a:rPr lang="ru-RU" sz="1200" dirty="0" err="1"/>
              <a:t>ендпойнтів</a:t>
            </a:r>
            <a:r>
              <a:rPr lang="ru-RU" sz="1200" dirty="0"/>
              <a:t> для </a:t>
            </a:r>
            <a:r>
              <a:rPr lang="ru-RU" sz="1200" dirty="0" err="1"/>
              <a:t>підтримки</a:t>
            </a:r>
            <a:r>
              <a:rPr lang="ru-RU" sz="1200" dirty="0"/>
              <a:t> статистики </a:t>
            </a:r>
            <a:r>
              <a:rPr lang="ru-RU" sz="1200" dirty="0" err="1"/>
              <a:t>проходження</a:t>
            </a:r>
            <a:r>
              <a:rPr lang="ru-RU" sz="1200" dirty="0"/>
              <a:t> </a:t>
            </a:r>
            <a:r>
              <a:rPr lang="ru-RU" sz="1200" dirty="0" err="1"/>
              <a:t>вікторин</a:t>
            </a:r>
            <a:r>
              <a:rPr lang="ru-RU" sz="1200" dirty="0"/>
              <a:t>, </a:t>
            </a:r>
            <a:r>
              <a:rPr lang="ru-RU" sz="1200" dirty="0" err="1"/>
              <a:t>рейтингової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r>
              <a:rPr lang="ru-RU" sz="1200" dirty="0"/>
              <a:t> та </a:t>
            </a:r>
            <a:r>
              <a:rPr lang="ru-RU" sz="1200" dirty="0" err="1"/>
              <a:t>інтеграції</a:t>
            </a:r>
            <a:r>
              <a:rPr lang="ru-RU" sz="1200" dirty="0"/>
              <a:t> з </a:t>
            </a:r>
            <a:r>
              <a:rPr lang="ru-RU" sz="1200" dirty="0" err="1"/>
              <a:t>іншими</a:t>
            </a:r>
            <a:r>
              <a:rPr lang="ru-RU" sz="1200" dirty="0"/>
              <a:t> платформами.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02876"/>
            <a:ext cx="831070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Мета </a:t>
            </a:r>
            <a:r>
              <a:rPr lang="ru-RU" dirty="0" err="1"/>
              <a:t>проєкту</a:t>
            </a:r>
            <a:r>
              <a:rPr lang="ru-RU" dirty="0"/>
              <a:t>: </a:t>
            </a:r>
          </a:p>
          <a:p>
            <a:pPr marL="450000" lvl="0" indent="-226800" algn="l" rtl="0">
              <a:spcAft>
                <a:spcPts val="0"/>
              </a:spcAft>
              <a:buFont typeface="Open Sans" panose="020B0606030504020204" pitchFamily="34" charset="0"/>
              <a:buChar char="–"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стабільної</a:t>
            </a:r>
            <a:r>
              <a:rPr lang="ru-RU" dirty="0"/>
              <a:t>, </a:t>
            </a:r>
            <a:r>
              <a:rPr lang="ru-RU" dirty="0" err="1"/>
              <a:t>безпечної</a:t>
            </a:r>
            <a:r>
              <a:rPr lang="ru-RU" dirty="0"/>
              <a:t> та </a:t>
            </a:r>
            <a:r>
              <a:rPr lang="ru-RU" dirty="0" err="1"/>
              <a:t>масштабованої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інфраструктури</a:t>
            </a:r>
            <a:r>
              <a:rPr lang="ru-RU" dirty="0"/>
              <a:t> для </a:t>
            </a:r>
            <a:r>
              <a:rPr lang="en-US" dirty="0" err="1"/>
              <a:t>Quizzy</a:t>
            </a:r>
            <a:endParaRPr lang="ru-RU" dirty="0"/>
          </a:p>
          <a:p>
            <a:pPr marL="450000" lvl="0" indent="-226800" algn="l" rtl="0">
              <a:spcAft>
                <a:spcPts val="0"/>
              </a:spcAft>
              <a:buFont typeface="Open Sans" panose="020B0606030504020204" pitchFamily="34" charset="0"/>
              <a:buChar char="–"/>
            </a:pP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, </a:t>
            </a:r>
            <a:r>
              <a:rPr lang="ru-RU" dirty="0" err="1"/>
              <a:t>безпечного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зручної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з фронтендом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Актуальність</a:t>
            </a:r>
            <a:r>
              <a:rPr lang="ru-RU" dirty="0"/>
              <a:t>:</a:t>
            </a:r>
          </a:p>
          <a:p>
            <a:pPr marL="450000" indent="-226800">
              <a:buFont typeface="Open Sans" panose="020B0606030504020204" pitchFamily="34" charset="0"/>
              <a:buChar char="–"/>
            </a:pP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попиту</a:t>
            </a:r>
            <a:r>
              <a:rPr lang="ru-RU" dirty="0"/>
              <a:t> на </a:t>
            </a:r>
            <a:r>
              <a:rPr lang="ru-RU" dirty="0" err="1"/>
              <a:t>інтерактивні</a:t>
            </a:r>
            <a:r>
              <a:rPr lang="ru-RU" dirty="0"/>
              <a:t> </a:t>
            </a:r>
            <a:r>
              <a:rPr lang="ru-RU" dirty="0" err="1"/>
              <a:t>освітні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в онлайн-</a:t>
            </a:r>
            <a:r>
              <a:rPr lang="ru-RU" dirty="0" err="1"/>
              <a:t>освіті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rtl="0">
              <a:buNone/>
            </a:pPr>
            <a:r>
              <a:rPr lang="ru-RU" dirty="0" err="1"/>
              <a:t>Досліджені</a:t>
            </a:r>
            <a:r>
              <a:rPr lang="ru-RU" dirty="0"/>
              <a:t> </a:t>
            </a:r>
            <a:r>
              <a:rPr lang="ru-RU" dirty="0" err="1"/>
              <a:t>конкуренти</a:t>
            </a:r>
            <a:r>
              <a:rPr lang="ru-RU" dirty="0"/>
              <a:t>: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en-US" dirty="0"/>
              <a:t>Kahoot, Quizlet, </a:t>
            </a:r>
            <a:r>
              <a:rPr lang="en-US" dirty="0" err="1"/>
              <a:t>Mentimeter</a:t>
            </a:r>
            <a:endParaRPr lang="en-US" dirty="0"/>
          </a:p>
          <a:p>
            <a:pPr marL="114300" indent="0" rtl="0">
              <a:buNone/>
            </a:pPr>
            <a:r>
              <a:rPr lang="ru-RU" dirty="0" err="1"/>
              <a:t>Прогалини</a:t>
            </a:r>
            <a:r>
              <a:rPr lang="ru-RU" dirty="0"/>
              <a:t> в аналогах: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 err="1"/>
              <a:t>Обмежена</a:t>
            </a:r>
            <a:r>
              <a:rPr lang="ru-RU" dirty="0"/>
              <a:t> </a:t>
            </a:r>
            <a:r>
              <a:rPr lang="ru-RU" dirty="0" err="1"/>
              <a:t>кастомізація</a:t>
            </a:r>
            <a:r>
              <a:rPr lang="ru-RU" dirty="0"/>
              <a:t> (</a:t>
            </a:r>
            <a:r>
              <a:rPr lang="en-US" dirty="0"/>
              <a:t>Kahoot)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публічного</a:t>
            </a:r>
            <a:r>
              <a:rPr lang="ru-RU" dirty="0"/>
              <a:t> </a:t>
            </a:r>
            <a:r>
              <a:rPr lang="en-US" dirty="0"/>
              <a:t>API (Quizlet)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вартість</a:t>
            </a:r>
            <a:r>
              <a:rPr lang="ru-RU" dirty="0"/>
              <a:t> і </a:t>
            </a:r>
            <a:r>
              <a:rPr lang="ru-RU" dirty="0" err="1"/>
              <a:t>обмежений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(</a:t>
            </a:r>
            <a:r>
              <a:rPr lang="en-US" dirty="0" err="1"/>
              <a:t>Mentimeter</a:t>
            </a:r>
            <a:r>
              <a:rPr lang="en-US" dirty="0"/>
              <a:t>)</a:t>
            </a:r>
          </a:p>
          <a:p>
            <a:pPr marL="114300" indent="0" rtl="0">
              <a:buNone/>
            </a:pPr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en-US" dirty="0" err="1"/>
              <a:t>Quizzy</a:t>
            </a:r>
            <a:r>
              <a:rPr lang="en-US" dirty="0"/>
              <a:t>: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 err="1"/>
              <a:t>Відкритий</a:t>
            </a:r>
            <a:r>
              <a:rPr lang="ru-RU" dirty="0"/>
              <a:t> </a:t>
            </a:r>
            <a:r>
              <a:rPr lang="en-US" dirty="0"/>
              <a:t>RESTful API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 err="1"/>
              <a:t>Безкоштовний</a:t>
            </a:r>
            <a:r>
              <a:rPr lang="ru-RU" dirty="0"/>
              <a:t>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endParaRPr lang="ru-RU" dirty="0"/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 err="1"/>
              <a:t>Гнучкість</a:t>
            </a:r>
            <a:r>
              <a:rPr lang="ru-RU" dirty="0"/>
              <a:t> </a:t>
            </a:r>
            <a:r>
              <a:rPr lang="ru-RU" dirty="0" err="1"/>
              <a:t>налаштувань</a:t>
            </a:r>
            <a:endParaRPr lang="ru-RU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rtl="0">
              <a:spcAft>
                <a:spcPts val="800"/>
              </a:spcAft>
              <a:buNone/>
            </a:pPr>
            <a:r>
              <a:rPr lang="ru-RU" dirty="0" err="1"/>
              <a:t>Формулювання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: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для </a:t>
            </a:r>
            <a:r>
              <a:rPr lang="ru-RU" dirty="0" err="1"/>
              <a:t>стабільної</a:t>
            </a:r>
            <a:r>
              <a:rPr lang="ru-RU" dirty="0"/>
              <a:t>, </a:t>
            </a:r>
            <a:r>
              <a:rPr lang="ru-RU" dirty="0" err="1"/>
              <a:t>безпечної</a:t>
            </a:r>
            <a:r>
              <a:rPr lang="ru-RU" dirty="0"/>
              <a:t> та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en-US" dirty="0" err="1"/>
              <a:t>Quizzy</a:t>
            </a:r>
            <a:endParaRPr lang="en-US" dirty="0"/>
          </a:p>
          <a:p>
            <a:pPr marL="114300" indent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ru-RU" dirty="0" err="1"/>
              <a:t>Очікувані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: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логіка</a:t>
            </a:r>
            <a:r>
              <a:rPr lang="ru-RU" dirty="0"/>
              <a:t> на </a:t>
            </a:r>
            <a:r>
              <a:rPr lang="en-US" dirty="0"/>
              <a:t>Node.js + Express.js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/>
              <a:t>База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/>
              <a:t>MongoDB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en-US" dirty="0"/>
              <a:t>RESTful API </a:t>
            </a:r>
            <a:r>
              <a:rPr lang="ru-RU" dirty="0"/>
              <a:t>для </a:t>
            </a:r>
            <a:r>
              <a:rPr lang="ru-RU" dirty="0" err="1"/>
              <a:t>інтеграції</a:t>
            </a:r>
            <a:endParaRPr lang="ru-RU" dirty="0"/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 err="1"/>
              <a:t>Автентифікація</a:t>
            </a:r>
            <a:r>
              <a:rPr lang="ru-RU" dirty="0"/>
              <a:t> через </a:t>
            </a:r>
            <a:r>
              <a:rPr lang="en-US" dirty="0"/>
              <a:t>Passport.js</a:t>
            </a:r>
          </a:p>
          <a:p>
            <a:pPr marL="450000" lvl="1" indent="-226800" rtl="0">
              <a:buFont typeface="Open Sans" panose="020B0606030504020204" pitchFamily="34" charset="0"/>
              <a:buChar char="–"/>
            </a:pPr>
            <a:r>
              <a:rPr lang="ru-RU" dirty="0"/>
              <a:t>Деплой на </a:t>
            </a:r>
            <a:r>
              <a:rPr lang="en-US" dirty="0"/>
              <a:t>Render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rtl="0">
              <a:buNone/>
            </a:pPr>
            <a:r>
              <a:rPr lang="ru-RU" dirty="0" err="1"/>
              <a:t>Технологічний</a:t>
            </a:r>
            <a:r>
              <a:rPr lang="ru-RU" dirty="0"/>
              <a:t> стек: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Node.js — </a:t>
            </a:r>
            <a:r>
              <a:rPr lang="ru-RU" dirty="0" err="1"/>
              <a:t>серверне</a:t>
            </a:r>
            <a:r>
              <a:rPr lang="ru-RU" dirty="0"/>
              <a:t> </a:t>
            </a:r>
            <a:r>
              <a:rPr lang="ru-RU" dirty="0" err="1"/>
              <a:t>середовище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Express.js — </a:t>
            </a:r>
            <a:r>
              <a:rPr lang="ru-RU" dirty="0"/>
              <a:t>фреймворк для </a:t>
            </a:r>
            <a:r>
              <a:rPr lang="en-US" dirty="0"/>
              <a:t>API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MongoDB — NoSQL </a:t>
            </a:r>
            <a:r>
              <a:rPr lang="ru-RU" dirty="0"/>
              <a:t>база </a:t>
            </a:r>
            <a:r>
              <a:rPr lang="ru-RU" dirty="0" err="1"/>
              <a:t>даних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Passport.js — </a:t>
            </a:r>
            <a:r>
              <a:rPr lang="ru-RU" dirty="0" err="1"/>
              <a:t>автентифікація</a:t>
            </a:r>
            <a:r>
              <a:rPr lang="ru-RU" dirty="0"/>
              <a:t> (</a:t>
            </a:r>
            <a:r>
              <a:rPr lang="en-US" dirty="0"/>
              <a:t>JWT)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Render — </a:t>
            </a:r>
            <a:r>
              <a:rPr lang="ru-RU" dirty="0"/>
              <a:t>платформа деплою</a:t>
            </a:r>
          </a:p>
          <a:p>
            <a:pPr marL="114300" indent="0" rtl="0">
              <a:buNone/>
            </a:pPr>
            <a:r>
              <a:rPr lang="ru-RU" dirty="0" err="1"/>
              <a:t>Інструменти</a:t>
            </a:r>
            <a:r>
              <a:rPr lang="ru-RU" dirty="0"/>
              <a:t>: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Postman —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en-US" dirty="0"/>
              <a:t>API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Locust —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Swagger — </a:t>
            </a:r>
            <a:r>
              <a:rPr lang="ru-RU" dirty="0" err="1"/>
              <a:t>документація</a:t>
            </a:r>
            <a:r>
              <a:rPr lang="ru-RU" dirty="0"/>
              <a:t> </a:t>
            </a:r>
            <a:r>
              <a:rPr lang="en-US" dirty="0"/>
              <a:t>API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rtl="0">
              <a:buNone/>
            </a:pPr>
            <a:r>
              <a:rPr lang="ru-RU" dirty="0"/>
              <a:t>Схема </a:t>
            </a:r>
            <a:r>
              <a:rPr lang="ru-RU" dirty="0" err="1"/>
              <a:t>архітектури</a:t>
            </a:r>
            <a:r>
              <a:rPr lang="ru-RU" dirty="0"/>
              <a:t>: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Клієнт-серверна</a:t>
            </a:r>
            <a:r>
              <a:rPr lang="ru-RU" dirty="0"/>
              <a:t> модель з </a:t>
            </a:r>
            <a:r>
              <a:rPr lang="en-US" dirty="0"/>
              <a:t>RESTful API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/>
              <a:t>Сервер (</a:t>
            </a:r>
            <a:r>
              <a:rPr lang="en-US" dirty="0"/>
              <a:t>Node.js + Express.js) ↔ MongoDB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/>
              <a:t>Модуль </a:t>
            </a:r>
            <a:r>
              <a:rPr lang="ru-RU" dirty="0" err="1"/>
              <a:t>автентифікації</a:t>
            </a:r>
            <a:r>
              <a:rPr lang="ru-RU" dirty="0"/>
              <a:t> (</a:t>
            </a:r>
            <a:r>
              <a:rPr lang="en-US" dirty="0"/>
              <a:t>Passport.js)</a:t>
            </a:r>
          </a:p>
          <a:p>
            <a:pPr marL="114300" indent="0" rtl="0">
              <a:buNone/>
            </a:pP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: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Маршрути</a:t>
            </a:r>
            <a:r>
              <a:rPr lang="ru-RU" dirty="0"/>
              <a:t> та </a:t>
            </a:r>
            <a:r>
              <a:rPr lang="ru-RU" dirty="0" err="1"/>
              <a:t>контролери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en-US" dirty="0"/>
              <a:t>Mongoose)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Middleware </a:t>
            </a:r>
            <a:r>
              <a:rPr lang="ru-RU" dirty="0"/>
              <a:t>для </a:t>
            </a:r>
            <a:r>
              <a:rPr lang="ru-RU" dirty="0" err="1"/>
              <a:t>безпеки</a:t>
            </a:r>
            <a:endParaRPr lang="ru-RU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rtl="0">
              <a:buNone/>
            </a:pP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: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вимог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ru-RU" dirty="0"/>
              <a:t>та </a:t>
            </a:r>
            <a:r>
              <a:rPr lang="ru-RU" dirty="0" err="1"/>
              <a:t>автентифікації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Тестування</a:t>
            </a:r>
            <a:r>
              <a:rPr lang="ru-RU" dirty="0"/>
              <a:t> і деплой</a:t>
            </a:r>
          </a:p>
          <a:p>
            <a:pPr marL="114300" indent="0" rtl="0">
              <a:buNone/>
            </a:pPr>
            <a:r>
              <a:rPr lang="ru-RU" dirty="0" err="1"/>
              <a:t>Використані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: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JavaScript (Node.js)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Express.js </a:t>
            </a:r>
            <a:r>
              <a:rPr lang="ru-RU" dirty="0"/>
              <a:t>для </a:t>
            </a:r>
            <a:r>
              <a:rPr lang="ru-RU" dirty="0" err="1"/>
              <a:t>маршрутизації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Mongoose </a:t>
            </a:r>
            <a:r>
              <a:rPr lang="ru-RU" dirty="0"/>
              <a:t>для </a:t>
            </a:r>
            <a:r>
              <a:rPr lang="en-US" dirty="0"/>
              <a:t>MongoDB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rtl="0">
              <a:buNone/>
            </a:pP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: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Принципи</a:t>
            </a:r>
            <a:r>
              <a:rPr lang="ru-RU" dirty="0"/>
              <a:t> </a:t>
            </a:r>
            <a:r>
              <a:rPr lang="en-US" dirty="0"/>
              <a:t>REST</a:t>
            </a:r>
          </a:p>
          <a:p>
            <a:pPr marL="114300" indent="0" rtl="0">
              <a:buNone/>
            </a:pP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: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Схеми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Ендпойнти</a:t>
            </a:r>
            <a:r>
              <a:rPr lang="ru-RU" dirty="0"/>
              <a:t> </a:t>
            </a:r>
            <a:r>
              <a:rPr lang="en-US" dirty="0"/>
              <a:t>API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ru-RU" dirty="0" err="1"/>
              <a:t>Автентифікація</a:t>
            </a:r>
            <a:endParaRPr lang="ru-RU" dirty="0"/>
          </a:p>
          <a:p>
            <a:pPr marL="114300" indent="0" rtl="0">
              <a:buNone/>
            </a:pPr>
            <a:r>
              <a:rPr lang="ru-RU" dirty="0" err="1"/>
              <a:t>Технології</a:t>
            </a:r>
            <a:r>
              <a:rPr lang="ru-RU" dirty="0"/>
              <a:t>:</a:t>
            </a:r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UML-</a:t>
            </a:r>
            <a:r>
              <a:rPr lang="ru-RU" dirty="0" err="1"/>
              <a:t>діаграми</a:t>
            </a:r>
            <a:endParaRPr lang="ru-RU" dirty="0"/>
          </a:p>
          <a:p>
            <a:pPr marL="742950" lvl="1" indent="-285750" rtl="0">
              <a:buFont typeface="Open Sans" panose="020B0606030504020204" pitchFamily="34" charset="0"/>
              <a:buChar char="–"/>
            </a:pPr>
            <a:r>
              <a:rPr lang="en-US" dirty="0"/>
              <a:t>Swagger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44D14D-81A5-9C63-0ECE-F71A3F3CE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922" y="2204502"/>
            <a:ext cx="5458547" cy="209373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2907D52-D8ED-B1AA-45EB-3BDE0D5E9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31" y="954738"/>
            <a:ext cx="545854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Фрагмент коду: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app.post</a:t>
            </a: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('/</a:t>
            </a:r>
            <a:r>
              <a:rPr kumimoji="0" lang="en-US" altLang="ru-RU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/quizzes', authenticate, async (req, res)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const { title, questions } = </a:t>
            </a:r>
            <a:r>
              <a:rPr kumimoji="0" lang="en-US" altLang="ru-RU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req.body</a:t>
            </a: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const quiz = new Quiz({ title, questions, </a:t>
            </a:r>
            <a:r>
              <a:rPr kumimoji="0" lang="en-US" altLang="ru-RU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creatorId</a:t>
            </a: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req.user.id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await </a:t>
            </a:r>
            <a:r>
              <a:rPr kumimoji="0" lang="en-US" altLang="ru-RU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quiz.save</a:t>
            </a: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en-US" altLang="ru-RU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res.status</a:t>
            </a: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(201).</a:t>
            </a:r>
            <a:r>
              <a:rPr kumimoji="0" lang="en-US" altLang="ru-RU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(quiz);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});</a:t>
            </a:r>
            <a:endParaRPr kumimoji="0" lang="ru-RU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Скріншот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логу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Render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(1)</Template>
  <TotalTime>70</TotalTime>
  <Words>676</Words>
  <Application>Microsoft Office PowerPoint</Application>
  <PresentationFormat>Экран (16:9)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Economica</vt:lpstr>
      <vt:lpstr>Open Sans</vt:lpstr>
      <vt:lpstr>Arial</vt:lpstr>
      <vt:lpstr>Calibri</vt:lpstr>
      <vt:lpstr>Cascadia Code</vt:lpstr>
      <vt:lpstr>Aptos</vt:lpstr>
      <vt:lpstr>Шаблон презентації кваліфікаційної роботи магістрів</vt:lpstr>
      <vt:lpstr>Тема роботи Веб-додаток онлайн-вікторин 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Тестування</vt:lpstr>
      <vt:lpstr>Висновки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Hurov</dc:creator>
  <cp:lastModifiedBy>Ivan Hurov</cp:lastModifiedBy>
  <cp:revision>4</cp:revision>
  <dcterms:created xsi:type="dcterms:W3CDTF">2025-06-10T10:51:05Z</dcterms:created>
  <dcterms:modified xsi:type="dcterms:W3CDTF">2025-06-18T15:11:35Z</dcterms:modified>
</cp:coreProperties>
</file>