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70" r:id="rId9"/>
    <p:sldId id="271" r:id="rId10"/>
    <p:sldId id="263" r:id="rId11"/>
    <p:sldId id="264" r:id="rId12"/>
    <p:sldId id="272" r:id="rId13"/>
    <p:sldId id="265" r:id="rId14"/>
    <p:sldId id="274" r:id="rId15"/>
    <p:sldId id="273" r:id="rId16"/>
    <p:sldId id="267" r:id="rId17"/>
    <p:sldId id="275" r:id="rId18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20"/>
      <p:bold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Palatino Linotype" panose="02040502050505030304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16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22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06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05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093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467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44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95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71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12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629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56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83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8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3889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60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3585411" cy="22598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 smtClean="0"/>
              <a:t>Веб-система </a:t>
            </a:r>
            <a:r>
              <a:rPr lang="ru-RU" sz="2400" dirty="0"/>
              <a:t>для формування особистої бібліотеки електронних книг з можливістю придбання та завантаження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72953" y="3572546"/>
            <a:ext cx="5335351" cy="157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Єгошина Ірина Сергіївна</a:t>
            </a:r>
            <a:r>
              <a:rPr lang="uk" dirty="0" smtClean="0"/>
              <a:t>, ПЗПІ-22-10</a:t>
            </a:r>
            <a:endParaRPr dirty="0"/>
          </a:p>
          <a:p>
            <a:pPr marL="0" lvl="0" indent="0" algn="l"/>
            <a:r>
              <a:rPr lang="uk" dirty="0" smtClean="0"/>
              <a:t>Керівник</a:t>
            </a:r>
            <a:r>
              <a:rPr lang="uk" dirty="0"/>
              <a:t>: </a:t>
            </a:r>
            <a:r>
              <a:rPr lang="ru-RU" dirty="0"/>
              <a:t>ст.викл. кафедри ПІ </a:t>
            </a:r>
            <a:r>
              <a:rPr lang="ru-RU" dirty="0" smtClean="0"/>
              <a:t>Широкопетлєва</a:t>
            </a:r>
          </a:p>
          <a:p>
            <a:pPr marL="0" lvl="0" indent="0" algn="l"/>
            <a:r>
              <a:rPr lang="ru-RU" dirty="0" smtClean="0"/>
              <a:t>Марія Сергіївна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20</a:t>
            </a:r>
            <a:r>
              <a:rPr lang="uk" dirty="0" smtClean="0"/>
              <a:t> </a:t>
            </a:r>
            <a:r>
              <a:rPr lang="uk" dirty="0"/>
              <a:t>червня </a:t>
            </a:r>
            <a:r>
              <a:rPr lang="uk" dirty="0" smtClean="0"/>
              <a:t>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34221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162426" y="205540"/>
            <a:ext cx="3962400" cy="46876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131175" y="899540"/>
            <a:ext cx="73422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OnAuthorizationAsync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AuthorizationFilterContext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context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executingEndpoint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context.HttpContext.GetEndpoint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userRequired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executingEndpoint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&amp;&amp;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executingEndpoint.Metadata.OfType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AllowAnonymousAttribute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.Any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userRequired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AuthorizationHelper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.ValidateCookie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context.HttpContext.Request.Cookies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userRequired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== -1 &amp;&amp; !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userRequired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>
              <a:solidFill>
                <a:srgbClr val="D86AC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userRepository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context.HttpContext.RequestServices.GetService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IUsersRepository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user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userRepository.GetUser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user ==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DomainException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HttpStatusCode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.Forbidden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"User is not found"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>
              <a:solidFill>
                <a:srgbClr val="D86AC2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identity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SonbanUserIdentity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user.Id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user.Email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user.IsSysAdmin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0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 smtClean="0">
                <a:highlight>
                  <a:srgbClr val="FFFFFF"/>
                </a:highlight>
                <a:latin typeface="Cascadia Mono" panose="020B0609020000020004" pitchFamily="49" charset="0"/>
              </a:rPr>
              <a:t>context.HttpContext.User</a:t>
            </a:r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ClaimsPrincipal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identity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 smtClean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700050" y="727737"/>
            <a:ext cx="836224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BookDetailsDto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GetBookDetails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inputFilePath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BookDetailsDto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book =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LoadBookWithoutNs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inputFilePath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result.Name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Value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book.Elements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"description"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.Elements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"title-info"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.Elements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"book-title"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result.Authors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AuthorDto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authors =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book.Elements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"description"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.Elements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"title-info"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.Elements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"author"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ai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authors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authorFirstname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ai.Elements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"first-name"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ai.Elements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"middle-name"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.Trim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authorLastname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Value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ai.Elements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"last-name"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?.Trim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.IsNullOrWhiteSpace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authorFirstname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|| !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.IsNullOrWhiteSpace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authorLastname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result.Authors.Add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AuthorDto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FirstName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authorFirstname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LastName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authorLastname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book.XPathSelectElement</a:t>
            </a:r>
            <a:r>
              <a:rPr lang="fr-FR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"descendant::annotation"</a:t>
            </a:r>
            <a:r>
              <a:rPr lang="fr-FR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fr-FR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result.Description</a:t>
            </a:r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desc.Value?.Replace</a:t>
            </a:r>
            <a:r>
              <a:rPr lang="fr-FR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000" dirty="0">
                <a:solidFill>
                  <a:srgbClr val="9E5B7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\\</a:t>
            </a:r>
            <a:r>
              <a:rPr lang="fr-F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n"</a:t>
            </a:r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fr-FR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r-FR" sz="10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Trim</a:t>
            </a:r>
            <a:r>
              <a:rPr lang="fr-FR" sz="1000" dirty="0">
                <a:solidFill>
                  <a:srgbClr val="1A94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fr-FR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smtClean="0">
                <a:solidFill>
                  <a:srgbClr val="D86AC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en-US" sz="1000" dirty="0"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FFD70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26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44" y="148388"/>
            <a:ext cx="2464137" cy="306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Screenshot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6" y="773274"/>
            <a:ext cx="5172075" cy="233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047" y="2588037"/>
            <a:ext cx="2666615" cy="2290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772921"/>
            <a:ext cx="4881928" cy="2754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319" y="1313763"/>
            <a:ext cx="5421947" cy="3045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6" name="Picture 5" descr="D:\downloads\Screenshots\Screenshot_8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59" y="757421"/>
            <a:ext cx="3684465" cy="2086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D:\downloads\Screenshots\Screenshot_10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586" y="757421"/>
            <a:ext cx="3757654" cy="2086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D:\downloads\Screenshots\Screenshot_9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498" y="2200071"/>
            <a:ext cx="3231454" cy="2520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44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8" name="Google Shape;142;p24"/>
          <p:cNvSpPr txBox="1">
            <a:spLocks/>
          </p:cNvSpPr>
          <p:nvPr/>
        </p:nvSpPr>
        <p:spPr>
          <a:xfrm>
            <a:off x="473565" y="1228807"/>
            <a:ext cx="8196869" cy="244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50000"/>
              </a:lnSpc>
              <a:buFont typeface="Open Sans"/>
              <a:buNone/>
            </a:pPr>
            <a:r>
              <a:rPr lang="ru-RU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uk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еалістичність та корисність отриманих результатів:</a:t>
            </a: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 повнофункціональний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MVP: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реєстрація, покупка, перегляд і завантаження книг;</a:t>
            </a: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стабільно працює у реальних умовах;</a:t>
            </a: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зрозумілий для користувача, реалізовано захист авторизації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73565" y="1225811"/>
            <a:ext cx="8196869" cy="2703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Можливий </a:t>
            </a:r>
            <a:r>
              <a:rPr lang="u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розвиток </a:t>
            </a:r>
            <a:r>
              <a:rPr lang="uk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 забезпечення</a:t>
            </a:r>
            <a:r>
              <a:rPr lang="u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онлайн-читання книг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вбудовані коментарі;</a:t>
            </a: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персоналізовані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рекомендації;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підписок і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преміум-доступу;</a:t>
            </a:r>
          </a:p>
          <a:p>
            <a:pPr marL="285750" indent="-285750" algn="just">
              <a:lnSpc>
                <a:spcPct val="150000"/>
              </a:lnSpc>
              <a:buFont typeface="Palatino Linotype" panose="02040502050505030304" pitchFamily="18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одавання аудіокниг до асортименту.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777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6511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курсової роботи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веб-систему для формування особистої бібліотеки електронних книг з можливістю їх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придбання 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завантаження, яка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 доступ користувача до цифрового літературного контенту через адаптивний інтерфейс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Актуальність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попиту на цифрові книги та мобільне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читання;</a:t>
            </a: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рішенні, що поєднує магазин книг, зберігання, перегляд і персоналізацію в одному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732543"/>
            <a:ext cx="8520600" cy="3626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uk-UA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В сучасному світі, насиченому технологічними досягненнями, інформаційні системи стають невід'ємною частиною нашого повсякденного життя. Однією з областей, яка активно використовує переваги сучасних технологій, є поширення та споживання літератури. Особливої актуальності набувають онлайн-платформи, що поєднують функціональність бібліотеки та інтернет-магазину. Такі системи дозволяють користувачам не лише зручно шукати й читати книжки, а й взаємодіяти з іншими читачами, залишати відгуки, формувати персоналізовану бібліотеку.</a:t>
            </a:r>
          </a:p>
          <a:p>
            <a:pPr marL="0" indent="0" algn="just"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uk-UA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Але через перенасиченіть простору інформацією, необхідна система, яка б змогла структурувати та персоналізовати інформацію (літературу) для користувача.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існуючих рішень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732543"/>
            <a:ext cx="8520600" cy="3626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 </a:t>
            </a:r>
            <a:r>
              <a:rPr lang="uk" b="1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досліджених конкурентів</a:t>
            </a:r>
            <a:r>
              <a:rPr lang="en-US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en-US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Amazon </a:t>
            </a:r>
            <a:r>
              <a:rPr lang="en-US" u="sng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Kindle</a:t>
            </a:r>
            <a:r>
              <a:rPr lang="en-US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купівля та читання книг, закрита екосистема, немає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локалізації;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en-US" u="sng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Goodreads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соцмережа для читачів, немає покупки книг, англомовний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інтерфейс;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en-US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Google Play </a:t>
            </a:r>
            <a:r>
              <a:rPr lang="en-US" u="sng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uk-UA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покупка і збереження книг, обмежена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персоналізація;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en-US" u="sng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Kobo </a:t>
            </a:r>
            <a:r>
              <a:rPr lang="en-US" u="sng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uk-UA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EPUB,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відкрита платформа, немає української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локалізації.</a:t>
            </a: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Зазначення прогалин у наявних </a:t>
            </a:r>
            <a:r>
              <a:rPr lang="uk-UA" b="1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аналогах програмного забезпечення:</a:t>
            </a: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відсутність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 українського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контенту;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немає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персоналізованої локальної бібліотеки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користувача;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 без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підписки;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Palatino Linotype" panose="02040502050505030304" pitchFamily="18" charset="0"/>
              <a:buChar char="−"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або навіть відсутня функціональність без авторизації.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12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solidFill>
                  <a:schemeClr val="tx1"/>
                </a:solidFill>
              </a:rPr>
              <a:t>Постановка </a:t>
            </a:r>
            <a:r>
              <a:rPr lang="uk" sz="3200" dirty="0" smtClean="0">
                <a:solidFill>
                  <a:schemeClr val="tx1"/>
                </a:solidFill>
              </a:rPr>
              <a:t>задачі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89652"/>
            <a:ext cx="3962126" cy="2684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Aft>
                <a:spcPts val="0"/>
              </a:spcAft>
              <a:buNone/>
            </a:pPr>
            <a:r>
              <a:rPr lang="uk" b="1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Формулювання проблеми:</a:t>
            </a:r>
          </a:p>
          <a:p>
            <a:pPr marL="0" lvl="0" indent="0" algn="just"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 сучасному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світі йде перенасичення інформацією і сучасним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 не вистачає платформи,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яка б брала на себе вирішення цієї проблеми і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поєднувала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 у собі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купівлю, збереження, персоналізацію та завантаження електронних 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книг. </a:t>
            </a:r>
          </a:p>
          <a:p>
            <a:pPr marL="0" lvl="0" indent="0" algn="just"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441910" y="304390"/>
            <a:ext cx="4390390" cy="4055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82" y="3249947"/>
            <a:ext cx="1833743" cy="1577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047" y="2516639"/>
            <a:ext cx="1434852" cy="1274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518" y="2121997"/>
            <a:ext cx="1495817" cy="10247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976" y="3659320"/>
            <a:ext cx="1163176" cy="10874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2197" y="861669"/>
            <a:ext cx="1291258" cy="10318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2761" y="1037011"/>
            <a:ext cx="1008987" cy="1379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9729" y="1073836"/>
            <a:ext cx="1156787" cy="9983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4216" y="1948090"/>
            <a:ext cx="1460281" cy="48602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50388" y="2669270"/>
            <a:ext cx="947080" cy="12782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7356" y="3400606"/>
            <a:ext cx="1133666" cy="14349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1022" y="2708491"/>
            <a:ext cx="1082913" cy="10829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75744" y="837206"/>
            <a:ext cx="1130576" cy="11305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576475"/>
            <a:ext cx="1896347" cy="1896347"/>
          </a:xfrm>
          <a:prstGeom prst="rect">
            <a:avLst/>
          </a:prstGeom>
        </p:spPr>
      </p:pic>
      <p:pic>
        <p:nvPicPr>
          <p:cNvPr id="2052" name="Picture 4" descr="Git · GitHub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32" y="2681990"/>
            <a:ext cx="803717" cy="8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it Extensions · GitHub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614" y="3572365"/>
            <a:ext cx="839782" cy="8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81570" y="1830666"/>
            <a:ext cx="1219870" cy="1080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137068"/>
            <a:ext cx="8520600" cy="564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/>
              <a:t>Д</a:t>
            </a:r>
            <a:r>
              <a:rPr lang="uk-UA" sz="3200" dirty="0" smtClean="0"/>
              <a:t>іаграма </a:t>
            </a:r>
            <a:r>
              <a:rPr lang="uk-UA" sz="3200" dirty="0"/>
              <a:t>компонентів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59" y="1108718"/>
            <a:ext cx="6384494" cy="2843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686976" y="825233"/>
            <a:ext cx="5684498" cy="3657691"/>
          </a:xfrm>
          <a:prstGeom prst="rect">
            <a:avLst/>
          </a:prstGeom>
        </p:spPr>
      </p:pic>
      <p:sp>
        <p:nvSpPr>
          <p:cNvPr id="10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137068"/>
            <a:ext cx="8520600" cy="564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/>
              <a:t>Д</a:t>
            </a:r>
            <a:r>
              <a:rPr lang="uk-UA" sz="3200" dirty="0" smtClean="0"/>
              <a:t>іаграма розгортання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0315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736165" y="125820"/>
            <a:ext cx="4437085" cy="4788306"/>
          </a:xfrm>
          <a:prstGeom prst="rect">
            <a:avLst/>
          </a:prstGeom>
        </p:spPr>
      </p:pic>
      <p:sp>
        <p:nvSpPr>
          <p:cNvPr id="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137068"/>
            <a:ext cx="5731825" cy="564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uk-UA" sz="3200" dirty="0" smtClean="0"/>
              <a:t>Схема БД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3655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162</TotalTime>
  <Words>596</Words>
  <Application>Microsoft Office PowerPoint</Application>
  <PresentationFormat>On-screen Show (16:9)</PresentationFormat>
  <Paragraphs>111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Cascadia Mono</vt:lpstr>
      <vt:lpstr>Economica</vt:lpstr>
      <vt:lpstr>Times New Roman</vt:lpstr>
      <vt:lpstr>Open Sans</vt:lpstr>
      <vt:lpstr>Palatino Linotype</vt:lpstr>
      <vt:lpstr>Arial</vt:lpstr>
      <vt:lpstr>Шаблон презентації кваліфікаційної роботи магістрів</vt:lpstr>
      <vt:lpstr>Веб-система для формування особистої бібліотеки електронних книг з можливістю придбання та завантаження</vt:lpstr>
      <vt:lpstr>Мета роботи</vt:lpstr>
      <vt:lpstr>Аналіз проблеми</vt:lpstr>
      <vt:lpstr>Аналіз існуючих рішень</vt:lpstr>
      <vt:lpstr>Постановка задачі</vt:lpstr>
      <vt:lpstr>Вибір технологій розробки </vt:lpstr>
      <vt:lpstr>Діаграма компонентів</vt:lpstr>
      <vt:lpstr>Діаграма розгортання</vt:lpstr>
      <vt:lpstr>Схема БД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Інтерфейс користувача </vt:lpstr>
      <vt:lpstr>Інтерфейс користувача </vt:lpstr>
      <vt:lpstr>Підсумки </vt:lpstr>
      <vt:lpstr>Підсумки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dc:creator>User</dc:creator>
  <cp:lastModifiedBy>User</cp:lastModifiedBy>
  <cp:revision>25</cp:revision>
  <dcterms:created xsi:type="dcterms:W3CDTF">2025-06-06T14:20:51Z</dcterms:created>
  <dcterms:modified xsi:type="dcterms:W3CDTF">2025-06-17T18:54:32Z</dcterms:modified>
</cp:coreProperties>
</file>