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7D9"/>
          </a:solidFill>
        </a:fill>
      </a:tcStyle>
    </a:wholeTbl>
    <a:band2H>
      <a:tcTxStyle b="def" i="def"/>
      <a:tcStyle>
        <a:tcBdr/>
        <a:fill>
          <a:solidFill>
            <a:srgbClr val="E9F3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2744012" y="756699"/>
            <a:ext cx="1081626" cy="1124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13" name="Google Shape;11;p2"/>
          <p:cNvSpPr/>
          <p:nvPr/>
        </p:nvSpPr>
        <p:spPr>
          <a:xfrm rot="10800000">
            <a:off x="5318350" y="32667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3044700" y="1444254"/>
            <a:ext cx="3054600" cy="15372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3044700" y="3116579"/>
            <a:ext cx="3054600" cy="7014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xx%"/>
          <p:cNvSpPr txBox="1"/>
          <p:nvPr>
            <p:ph type="title" hasCustomPrompt="1"/>
          </p:nvPr>
        </p:nvSpPr>
        <p:spPr>
          <a:xfrm>
            <a:off x="311699" y="957125"/>
            <a:ext cx="8520602" cy="2128800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8" name="Body Level One…"/>
          <p:cNvSpPr txBox="1"/>
          <p:nvPr>
            <p:ph type="body" sz="quarter" idx="1"/>
          </p:nvPr>
        </p:nvSpPr>
        <p:spPr>
          <a:xfrm>
            <a:off x="311699" y="3162000"/>
            <a:ext cx="8520602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 flipH="1">
            <a:off x="7595937" y="4602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24" name="Google Shape;17;p3"/>
          <p:cNvSpPr/>
          <p:nvPr/>
        </p:nvSpPr>
        <p:spPr>
          <a:xfrm flipH="1" rot="10800000">
            <a:off x="466424" y="3558325"/>
            <a:ext cx="1081627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/>
          </a:p>
        </p:txBody>
      </p:sp>
      <p:sp>
        <p:nvSpPr>
          <p:cNvPr id="25" name="Title Text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algn="ctr"/>
          </a:lstStyle>
          <a:p>
            <a:pPr/>
            <a:r>
              <a:t>Title Text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half" idx="1"/>
          </p:nvPr>
        </p:nvSpPr>
        <p:spPr>
          <a:xfrm>
            <a:off x="311699" y="1225225"/>
            <a:ext cx="3999902" cy="33540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28;p5"/>
          <p:cNvSpPr txBox="1"/>
          <p:nvPr>
            <p:ph type="body" sz="half" idx="21"/>
          </p:nvPr>
        </p:nvSpPr>
        <p:spPr>
          <a:xfrm>
            <a:off x="4832399" y="1225225"/>
            <a:ext cx="3999902" cy="33540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311699" y="1399400"/>
            <a:ext cx="2808001" cy="27849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490250" y="450149"/>
            <a:ext cx="5878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42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8" name="Google Shape;4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265500" y="929274"/>
            <a:ext cx="4045200" cy="178620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CCA67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265500" y="2769000"/>
            <a:ext cx="4045200" cy="1574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Google Shape;4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319499" y="4218925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solidFill>
            <a:srgbClr val="000000"/>
          </a:solidFill>
          <a:uFillTx/>
          <a:latin typeface="Economica"/>
          <a:ea typeface="Economica"/>
          <a:cs typeface="Economica"/>
          <a:sym typeface="Economica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0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7.tif"/><Relationship Id="rId10" Type="http://schemas.openxmlformats.org/officeDocument/2006/relationships/image" Target="../media/image8.tif"/><Relationship Id="rId11" Type="http://schemas.openxmlformats.org/officeDocument/2006/relationships/image" Target="../media/image9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2;p13"/>
          <p:cNvSpPr txBox="1"/>
          <p:nvPr>
            <p:ph type="ctrTitle"/>
          </p:nvPr>
        </p:nvSpPr>
        <p:spPr>
          <a:xfrm>
            <a:off x="2805450" y="821299"/>
            <a:ext cx="4919444" cy="981464"/>
          </a:xfrm>
          <a:prstGeom prst="rect">
            <a:avLst/>
          </a:prstGeom>
        </p:spPr>
        <p:txBody>
          <a:bodyPr/>
          <a:lstStyle/>
          <a:p>
            <a:pPr algn="l" defTabSz="731520">
              <a:defRPr sz="19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Генератор тестових завдань на основі ШІ. Генерація запитань та структурування </a:t>
            </a:r>
            <a:r>
              <a:rPr sz="2000"/>
              <a:t>даних</a:t>
            </a:r>
            <a:r>
              <a:rPr sz="2000">
                <a:latin typeface="Times Roman"/>
                <a:ea typeface="Times Roman"/>
                <a:cs typeface="Times Roman"/>
                <a:sym typeface="Times Roman"/>
              </a:rPr>
              <a:t>.</a:t>
            </a:r>
          </a:p>
        </p:txBody>
      </p:sp>
      <p:sp>
        <p:nvSpPr>
          <p:cNvPr id="116" name="Google Shape;63;p13"/>
          <p:cNvSpPr txBox="1"/>
          <p:nvPr>
            <p:ph type="subTitle" sz="quarter" idx="1"/>
          </p:nvPr>
        </p:nvSpPr>
        <p:spPr>
          <a:xfrm>
            <a:off x="1927420" y="4076117"/>
            <a:ext cx="5087401" cy="890360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80000"/>
              </a:lnSpc>
              <a:defRPr sz="1394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algn="l" defTabSz="749808">
              <a:lnSpc>
                <a:spcPct val="80000"/>
              </a:lnSpc>
              <a:defRPr sz="1394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749808">
              <a:lnSpc>
                <a:spcPct val="80000"/>
              </a:lnSpc>
              <a:defRPr sz="1394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749808">
              <a:lnSpc>
                <a:spcPct val="80000"/>
              </a:lnSpc>
              <a:defRPr sz="139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20 червня 2025</a:t>
            </a:r>
          </a:p>
        </p:txBody>
      </p:sp>
      <p:pic>
        <p:nvPicPr>
          <p:cNvPr id="117" name="Google Shape;64;p13" descr="Google Shape;6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65;p13" descr="Google Shape;6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66;p13" descr="Google Shape;66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8504" y="170825"/>
            <a:ext cx="1924922" cy="43917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Керівник:…"/>
          <p:cNvSpPr txBox="1"/>
          <p:nvPr/>
        </p:nvSpPr>
        <p:spPr>
          <a:xfrm>
            <a:off x="2767939" y="3395429"/>
            <a:ext cx="3502371" cy="881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Керівник:</a:t>
            </a:r>
            <a:endParaRPr sz="4200"/>
          </a:p>
          <a:p>
            <a:pPr algn="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проф. кафедри ПІ </a:t>
            </a:r>
            <a:br/>
            <a:r>
              <a:t>Бондарєв Володимир Михайлович</a:t>
            </a:r>
            <a:r>
              <a:rPr sz="1200"/>
              <a:t> </a:t>
            </a:r>
          </a:p>
        </p:txBody>
      </p:sp>
      <p:sp>
        <p:nvSpPr>
          <p:cNvPr id="121" name="Google Shape;62;p13"/>
          <p:cNvSpPr txBox="1"/>
          <p:nvPr/>
        </p:nvSpPr>
        <p:spPr>
          <a:xfrm>
            <a:off x="2830570" y="2218480"/>
            <a:ext cx="3281101" cy="706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spAutoFit/>
          </a:bodyPr>
          <a:lstStyle/>
          <a:p>
            <a:pPr algn="r"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Єременко Андрій Віталійович</a:t>
            </a:r>
            <a:br/>
            <a:r>
              <a:t>ПЗПІ-22-2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13;p20"/>
          <p:cNvSpPr txBox="1"/>
          <p:nvPr>
            <p:ph type="title"/>
          </p:nvPr>
        </p:nvSpPr>
        <p:spPr>
          <a:xfrm>
            <a:off x="160974" y="-149458"/>
            <a:ext cx="8520601" cy="8313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Дизайн системи</a:t>
            </a:r>
          </a:p>
        </p:txBody>
      </p:sp>
      <p:pic>
        <p:nvPicPr>
          <p:cNvPr id="184" name="Google Shape;115;p20" descr="Google Shape;115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09265" y="832800"/>
            <a:ext cx="3773521" cy="347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Метод розв’язання задачі полягає у використанні Cloud Native підходу з мікросервісною архітектурою на основі Kubernetes"/>
          <p:cNvSpPr txBox="1"/>
          <p:nvPr/>
        </p:nvSpPr>
        <p:spPr>
          <a:xfrm>
            <a:off x="442869" y="1495826"/>
            <a:ext cx="3773521" cy="1427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5000"/>
              </a:lnSpc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Метод розв’язання задачі полягає у використанні Cloud Native підходу з мікросервісною архітектурою на основі Kubernetes</a:t>
            </a: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27;p22"/>
          <p:cNvSpPr txBox="1"/>
          <p:nvPr>
            <p:ph type="title"/>
          </p:nvPr>
        </p:nvSpPr>
        <p:spPr>
          <a:xfrm>
            <a:off x="268924" y="-14362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Тестування. Модульне</a:t>
            </a:r>
          </a:p>
        </p:txBody>
      </p:sp>
      <p:sp>
        <p:nvSpPr>
          <p:cNvPr id="190" name="Google Shape;128;p22"/>
          <p:cNvSpPr txBox="1"/>
          <p:nvPr>
            <p:ph type="body" sz="half" idx="1"/>
          </p:nvPr>
        </p:nvSpPr>
        <p:spPr>
          <a:xfrm>
            <a:off x="311699" y="846590"/>
            <a:ext cx="8435052" cy="1745563"/>
          </a:xfrm>
          <a:prstGeom prst="rect">
            <a:avLst/>
          </a:prstGeom>
        </p:spPr>
        <p:txBody>
          <a:bodyPr/>
          <a:lstStyle/>
          <a:p>
            <a:pPr marL="0" indent="0" algn="just" defTabSz="347472">
              <a:lnSpc>
                <a:spcPts val="3800"/>
              </a:lnSpc>
              <a:buClrTx/>
              <a:buSzTx/>
              <a:buFontTx/>
              <a:buNone/>
              <a:defRPr sz="141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Для забезпечення надійності та стабільності функціонування програмної системи було проведено комплексне тестування, яке охоплює як модульний, так і інтеграційний рівень перевірки компонентів.</a:t>
            </a:r>
          </a:p>
          <a:p>
            <a:pPr marL="0" indent="0" algn="just" defTabSz="347472">
              <a:lnSpc>
                <a:spcPts val="3800"/>
              </a:lnSpc>
              <a:buClrTx/>
              <a:buSzTx/>
              <a:buFontTx/>
              <a:buNone/>
              <a:defRPr sz="141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Зокрема, для кожного ендпоінту сервісів, написаних мовами Go та Python, були реалізовані юнiт-тести на базі фреймворку Ginkgo. Ці тести охоплюють основні сценарії обробки запитів, валідації вхідних даних, обробки виняткових ситуацій, а також перевірку взаємодії між мікросервісами через gRPC та HTTP API</a:t>
            </a:r>
          </a:p>
          <a:p>
            <a:pPr marL="0" indent="0" defTabSz="347472">
              <a:lnSpc>
                <a:spcPts val="3800"/>
              </a:lnSpc>
              <a:buClrTx/>
              <a:buSzTx/>
              <a:buFontTx/>
              <a:buNone/>
              <a:defRPr sz="141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</a:p>
        </p:txBody>
      </p:sp>
      <p:pic>
        <p:nvPicPr>
          <p:cNvPr id="191" name="Google Shape;129;p22" descr="Google Shape;12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8871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77416" y="2432199"/>
            <a:ext cx="4991101" cy="240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27;p22"/>
          <p:cNvSpPr txBox="1"/>
          <p:nvPr>
            <p:ph type="title"/>
          </p:nvPr>
        </p:nvSpPr>
        <p:spPr>
          <a:xfrm>
            <a:off x="268924" y="-14362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Тестування. Інтеграційне</a:t>
            </a:r>
          </a:p>
        </p:txBody>
      </p:sp>
      <p:pic>
        <p:nvPicPr>
          <p:cNvPr id="196" name="Google Shape;129;p22" descr="Google Shape;12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98" name="Table 1"/>
          <p:cNvGraphicFramePr/>
          <p:nvPr/>
        </p:nvGraphicFramePr>
        <p:xfrm>
          <a:off x="693196" y="1044040"/>
          <a:ext cx="3581401" cy="2971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8178"/>
                <a:gridCol w="3445084"/>
                <a:gridCol w="2354372"/>
                <a:gridCol w="1579971"/>
              </a:tblGrid>
              <a:tr h="591820"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8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№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8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Опис випадку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8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Очікуваний результат</a:t>
                      </a:r>
                    </a:p>
                  </a:txBody>
                  <a:tcPr marL="91440" marR="9144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4800"/>
                        </a:lnSpc>
                        <a:defRPr sz="1800"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Висновок</a:t>
                      </a:r>
                    </a:p>
                  </a:txBody>
                  <a:tcPr marL="91440" marR="91440" marT="0" marB="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indent="600075" algn="ctr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Для кожного сегменту створюється Job question-builder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Усі завдання ініційовано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indent="241934"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Пройдено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indent="600075" algn="ctr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question-builder отримує ключ через key-store-service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Отримано дійсний ключ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indent="241934"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Пройдено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indent="600075" algn="ctr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LLM генерує запитання, варіанти, теги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Отримано повні об’єкти питань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indent="241934"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Пройдено</a:t>
                      </a:r>
                    </a:p>
                  </a:txBody>
                  <a:tcPr marL="91440" marR="91440" marT="0" marB="0" anchor="t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indent="600075" algn="ctr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Повторна валідація LLM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Усі запитання перевірені</a:t>
                      </a:r>
                    </a:p>
                  </a:txBody>
                  <a:tcPr marL="91440" marR="91440" marT="0" marB="0" anchor="t" anchorCtr="0" horzOverflow="overflow"/>
                </a:tc>
                <a:tc>
                  <a:txBody>
                    <a:bodyPr/>
                    <a:lstStyle/>
                    <a:p>
                      <a:pPr indent="241934" algn="just" defTabSz="457200">
                        <a:defRPr sz="1800"/>
                      </a:pPr>
                      <a:r>
                        <a:rPr sz="1600">
                          <a:solidFill>
                            <a:srgbClr val="000000">
                              <a:alpha val="84706"/>
                            </a:srgb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Пройдено</a:t>
                      </a:r>
                    </a:p>
                  </a:txBody>
                  <a:tcPr marL="91440" marR="9144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41;p24"/>
          <p:cNvSpPr txBox="1"/>
          <p:nvPr>
            <p:ph type="title"/>
          </p:nvPr>
        </p:nvSpPr>
        <p:spPr>
          <a:xfrm>
            <a:off x="311699" y="-35287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Підсумки </a:t>
            </a:r>
          </a:p>
        </p:txBody>
      </p:sp>
      <p:sp>
        <p:nvSpPr>
          <p:cNvPr id="201" name="Google Shape;142;p24"/>
          <p:cNvSpPr txBox="1"/>
          <p:nvPr>
            <p:ph type="body" sz="half" idx="1"/>
          </p:nvPr>
        </p:nvSpPr>
        <p:spPr>
          <a:xfrm>
            <a:off x="254757" y="1488539"/>
            <a:ext cx="8634486" cy="2166422"/>
          </a:xfrm>
          <a:prstGeom prst="rect">
            <a:avLst/>
          </a:prstGeom>
        </p:spPr>
        <p:txBody>
          <a:bodyPr/>
          <a:lstStyle>
            <a:lvl1pPr marL="0" indent="456056" algn="just" defTabSz="347472">
              <a:lnSpc>
                <a:spcPts val="4100"/>
              </a:lnSpc>
              <a:buClrTx/>
              <a:buSzTx/>
              <a:buFontTx/>
              <a:buNone/>
              <a:defRPr sz="172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У процесі реалізації проєкту було створено функціональну хмарну платформу, що виконує автоматизовану генерацію тестових завдань на основі навчального контенту з використанням сучасних мовних моделей. Всі ключові компоненти системи реалізовано у вигляді окремих мікросервісів, які взаємодіють між собою через чітко визначені API, що повністю відповідає концепції Cloud Native та забезпечує масштабованість, надійність і гнучкість розгортання в середовищі Kubernetes.</a:t>
            </a:r>
          </a:p>
        </p:txBody>
      </p:sp>
      <p:pic>
        <p:nvPicPr>
          <p:cNvPr id="202" name="Google Shape;143;p24" descr="Google Shape;143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Мета роботи</a:t>
            </a:r>
          </a:p>
        </p:txBody>
      </p:sp>
      <p:sp>
        <p:nvSpPr>
          <p:cNvPr id="124" name="Google Shape;72;p14"/>
          <p:cNvSpPr txBox="1"/>
          <p:nvPr>
            <p:ph type="body" idx="1"/>
          </p:nvPr>
        </p:nvSpPr>
        <p:spPr>
          <a:xfrm>
            <a:off x="311699" y="1041824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None/>
              <a:defRPr sz="1400">
                <a:latin typeface="Economica"/>
                <a:ea typeface="Economica"/>
                <a:cs typeface="Economica"/>
                <a:sym typeface="Economica"/>
              </a:defRPr>
            </a:pPr>
            <a:r>
              <a:t>Метою роботи є створення масштабованої, інтерактивної системи, яка забезпечує автоматичну генерацію запитань на основі навчальних матеріалів користувача з подальшою інтеграцією в систему мобільного тестування</a:t>
            </a:r>
          </a:p>
          <a:p>
            <a:pPr marL="0" indent="0">
              <a:spcBef>
                <a:spcPts val="1200"/>
              </a:spcBef>
              <a:buSzTx/>
              <a:buNone/>
              <a:defRPr>
                <a:latin typeface="Economica"/>
                <a:ea typeface="Economica"/>
                <a:cs typeface="Economica"/>
                <a:sym typeface="Economica"/>
              </a:defRPr>
            </a:pPr>
            <a:br>
              <a:rPr sz="1400"/>
            </a:br>
            <a:r>
              <a:rPr sz="1400"/>
              <a:t>Актуальність проблеми полягає в необхідності автоматизації процесу створення та адаптації тестових завдань у сучасній освітній сфері, що особливо важливо в умовах масового дистанційного навчання. Викладачі змушені витрачати значні ресурси на підготовку навчальних матеріалів, складання тестів та перевірку результатів, що суттєво ускладнює освітній процес при роботі з великими аудиторіями. Існуючі автоматизовані системи оцінювання частково вирішують цю проблему, однак часто мають обмежену функціональність і неспроможні здійснювати інтелектуальну обробку складних навчальних даних.</a:t>
            </a:r>
            <a:br>
              <a:rPr sz="1200"/>
            </a:br>
          </a:p>
        </p:txBody>
      </p:sp>
      <p:pic>
        <p:nvPicPr>
          <p:cNvPr id="125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78;p15"/>
          <p:cNvSpPr txBox="1"/>
          <p:nvPr>
            <p:ph type="title"/>
          </p:nvPr>
        </p:nvSpPr>
        <p:spPr>
          <a:xfrm>
            <a:off x="311699" y="113920"/>
            <a:ext cx="8520602" cy="83130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Аналіз існуючих рішень. </a:t>
            </a:r>
            <a:r>
              <a:t>Moodle</a:t>
            </a:r>
          </a:p>
        </p:txBody>
      </p:sp>
      <p:pic>
        <p:nvPicPr>
          <p:cNvPr id="129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1" name="Google Shape;79;p15"/>
          <p:cNvSpPr txBox="1"/>
          <p:nvPr>
            <p:ph type="body" idx="1"/>
          </p:nvPr>
        </p:nvSpPr>
        <p:spPr>
          <a:xfrm>
            <a:off x="388953" y="1139390"/>
            <a:ext cx="8941684" cy="3115661"/>
          </a:xfrm>
          <a:prstGeom prst="rect">
            <a:avLst/>
          </a:prstGeom>
        </p:spPr>
        <p:txBody>
          <a:bodyPr lIns="76200" tIns="76200" rIns="76200" bIns="76200"/>
          <a:lstStyle/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09700" algn="l"/>
                <a:tab pos="1612900" algn="l"/>
                <a:tab pos="1816100" algn="l"/>
                <a:tab pos="2019300" algn="l"/>
                <a:tab pos="2222500" algn="l"/>
                <a:tab pos="24257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Тип:</a:t>
            </a:r>
            <a:r>
              <a:t> LMS (система управління навчанням)</a:t>
            </a: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190500" algn="l"/>
                <a:tab pos="393700" algn="l"/>
                <a:tab pos="596900" algn="l"/>
                <a:tab pos="800100" algn="l"/>
                <a:tab pos="1003300" algn="l"/>
                <a:tab pos="1206500" algn="l"/>
                <a:tab pos="1409700" algn="l"/>
                <a:tab pos="1612900" algn="l"/>
                <a:tab pos="1816100" algn="l"/>
                <a:tab pos="2019300" algn="l"/>
                <a:tab pos="2222500" algn="l"/>
                <a:tab pos="2425700" algn="l"/>
              </a:tabLst>
              <a:defRPr b="1"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Переваги:</a:t>
            </a:r>
            <a:endParaRPr b="0"/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Потужні можливості налаштування</a:t>
            </a:r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Велика кількість типів запитань</a:t>
            </a:r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Плагіни, підтримка SCORM</a:t>
            </a:r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Аналітика</a:t>
            </a:r>
            <a:br/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Недоліки</a:t>
            </a:r>
            <a:r>
              <a:t>:</a:t>
            </a:r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Застарілий інтерфейс</a:t>
            </a:r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Складність налаштування</a:t>
            </a:r>
          </a:p>
          <a:p>
            <a:pPr marL="94106" indent="-94106">
              <a:lnSpc>
                <a:spcPct val="135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25400" algn="r"/>
                <a:tab pos="889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Потреба в технічних знаннях</a:t>
            </a:r>
          </a:p>
        </p:txBody>
      </p:sp>
      <p:pic>
        <p:nvPicPr>
          <p:cNvPr id="132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21310" y="1191840"/>
            <a:ext cx="4663632" cy="310908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"/>
          <p:cNvSpPr txBox="1"/>
          <p:nvPr/>
        </p:nvSpPr>
        <p:spPr>
          <a:xfrm>
            <a:off x="1872225" y="-86506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78;p15"/>
          <p:cNvSpPr txBox="1"/>
          <p:nvPr>
            <p:ph type="title"/>
          </p:nvPr>
        </p:nvSpPr>
        <p:spPr>
          <a:xfrm>
            <a:off x="311699" y="113920"/>
            <a:ext cx="8520602" cy="83130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Аналіз існуючих рішень. Google Forms</a:t>
            </a:r>
            <a:r>
              <a:rPr sz="1200"/>
              <a:t> </a:t>
            </a:r>
          </a:p>
        </p:txBody>
      </p:sp>
      <p:pic>
        <p:nvPicPr>
          <p:cNvPr id="136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8" name="Google Shape;79;p15"/>
          <p:cNvSpPr txBox="1"/>
          <p:nvPr>
            <p:ph type="body" idx="1"/>
          </p:nvPr>
        </p:nvSpPr>
        <p:spPr>
          <a:xfrm>
            <a:off x="388953" y="1139390"/>
            <a:ext cx="8520601" cy="2949655"/>
          </a:xfrm>
          <a:prstGeom prst="rect">
            <a:avLst/>
          </a:prstGeom>
        </p:spPr>
        <p:txBody>
          <a:bodyPr lIns="76200" tIns="76200" rIns="76200" bIns="76200"/>
          <a:lstStyle/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Тип:</a:t>
            </a:r>
            <a:r>
              <a:t> Сервіс для опитувань і тестів</a:t>
            </a: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b="1"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Переваги:</a:t>
            </a:r>
            <a:endParaRPr b="0"/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Простий у використанні</a:t>
            </a:r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Доступний з будь-якого пристрою</a:t>
            </a:r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Інтеграція з Google Sheets</a:t>
            </a:r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33400" algn="l"/>
                <a:tab pos="800100" algn="l"/>
                <a:tab pos="1079500" algn="l"/>
                <a:tab pos="1346200" algn="l"/>
                <a:tab pos="1612900" algn="l"/>
                <a:tab pos="1879600" algn="l"/>
                <a:tab pos="2159000" algn="l"/>
                <a:tab pos="2425700" algn="l"/>
                <a:tab pos="2692400" algn="l"/>
                <a:tab pos="2971800" algn="l"/>
                <a:tab pos="3238500" algn="l"/>
              </a:tabLst>
              <a:defRPr b="1"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Недоліки:</a:t>
            </a:r>
            <a:endParaRPr b="0"/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Обмежені типи завдань</a:t>
            </a:r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Відсутність адаптивного тестування</a:t>
            </a:r>
          </a:p>
          <a:p>
            <a:pPr marL="125476" indent="-125476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140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•	Немає структурованої бази знань</a:t>
            </a:r>
          </a:p>
        </p:txBody>
      </p:sp>
      <p:sp>
        <p:nvSpPr>
          <p:cNvPr id="139" name="Text"/>
          <p:cNvSpPr txBox="1"/>
          <p:nvPr/>
        </p:nvSpPr>
        <p:spPr>
          <a:xfrm>
            <a:off x="1872225" y="-86506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pic>
        <p:nvPicPr>
          <p:cNvPr id="140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6914" y="932685"/>
            <a:ext cx="4644382" cy="3461595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ext"/>
          <p:cNvSpPr txBox="1"/>
          <p:nvPr/>
        </p:nvSpPr>
        <p:spPr>
          <a:xfrm>
            <a:off x="-4514605" y="-5232321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78;p15"/>
          <p:cNvSpPr txBox="1"/>
          <p:nvPr>
            <p:ph type="title"/>
          </p:nvPr>
        </p:nvSpPr>
        <p:spPr>
          <a:xfrm>
            <a:off x="311699" y="113920"/>
            <a:ext cx="8520602" cy="831301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t>Аналіз існуючих рішень. Quizlet</a:t>
            </a:r>
            <a:r>
              <a:rPr sz="1200"/>
              <a:t> </a:t>
            </a:r>
          </a:p>
        </p:txBody>
      </p:sp>
      <p:pic>
        <p:nvPicPr>
          <p:cNvPr id="144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Google Shape;79;p15"/>
          <p:cNvSpPr txBox="1"/>
          <p:nvPr>
            <p:ph type="body" idx="1"/>
          </p:nvPr>
        </p:nvSpPr>
        <p:spPr>
          <a:xfrm>
            <a:off x="388953" y="1139390"/>
            <a:ext cx="8520601" cy="2949655"/>
          </a:xfrm>
          <a:prstGeom prst="rect">
            <a:avLst/>
          </a:prstGeom>
        </p:spPr>
        <p:txBody>
          <a:bodyPr lIns="76200" tIns="76200" rIns="76200" bIns="76200"/>
          <a:lstStyle/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54000" algn="l"/>
                <a:tab pos="508000" algn="l"/>
                <a:tab pos="774700" algn="l"/>
                <a:tab pos="1028700" algn="l"/>
                <a:tab pos="1295400" algn="l"/>
                <a:tab pos="1549400" algn="l"/>
                <a:tab pos="1816100" algn="l"/>
                <a:tab pos="2070100" algn="l"/>
                <a:tab pos="2324100" algn="l"/>
                <a:tab pos="2590800" algn="l"/>
                <a:tab pos="2844800" algn="l"/>
                <a:tab pos="31115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Тип:</a:t>
            </a:r>
            <a:r>
              <a:t> Платформа для флеш-карт і тестів</a:t>
            </a: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54000" algn="l"/>
                <a:tab pos="508000" algn="l"/>
                <a:tab pos="774700" algn="l"/>
                <a:tab pos="1028700" algn="l"/>
                <a:tab pos="1295400" algn="l"/>
                <a:tab pos="1549400" algn="l"/>
                <a:tab pos="1816100" algn="l"/>
                <a:tab pos="2070100" algn="l"/>
                <a:tab pos="2324100" algn="l"/>
                <a:tab pos="2590800" algn="l"/>
                <a:tab pos="2844800" algn="l"/>
                <a:tab pos="3111500" algn="l"/>
              </a:tabLst>
              <a:defRPr b="1" sz="1022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Переваги:</a:t>
            </a:r>
            <a:endParaRPr b="0">
              <a:latin typeface="+mj-lt"/>
              <a:ea typeface="+mj-ea"/>
              <a:cs typeface="+mj-cs"/>
              <a:sym typeface="Helvetica"/>
            </a:endParaRP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Гейміфікація</a:t>
            </a: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Зручний мобільний додаток</a:t>
            </a: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Велика база матеріалів</a:t>
            </a: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54000" algn="l"/>
                <a:tab pos="508000" algn="l"/>
                <a:tab pos="774700" algn="l"/>
                <a:tab pos="1028700" algn="l"/>
                <a:tab pos="1295400" algn="l"/>
                <a:tab pos="1549400" algn="l"/>
                <a:tab pos="1816100" algn="l"/>
                <a:tab pos="2070100" algn="l"/>
                <a:tab pos="2324100" algn="l"/>
                <a:tab pos="2590800" algn="l"/>
                <a:tab pos="2844800" algn="l"/>
                <a:tab pos="3111500" algn="l"/>
              </a:tabLst>
              <a:defRPr b="1" sz="1022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Недоліки:</a:t>
            </a:r>
            <a:endParaRPr b="0">
              <a:latin typeface="+mj-lt"/>
              <a:ea typeface="+mj-ea"/>
              <a:cs typeface="+mj-cs"/>
              <a:sym typeface="Helvetica"/>
            </a:endParaRP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Не підходить для контрольних</a:t>
            </a: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Відсутність адаптивності</a:t>
            </a:r>
          </a:p>
          <a:p>
            <a:pPr marL="120522" indent="-120522">
              <a:lnSpc>
                <a:spcPct val="135000"/>
              </a:lnSpc>
              <a:spcBef>
                <a:spcPts val="800"/>
              </a:spcBef>
              <a:buClrTx/>
              <a:buSzTx/>
              <a:buFontTx/>
              <a:buNone/>
              <a:tabLst>
                <a:tab pos="38100" algn="r"/>
                <a:tab pos="114300" algn="l"/>
              </a:tabLst>
              <a:defRPr sz="102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Частина функцій — платна</a:t>
            </a:r>
          </a:p>
        </p:txBody>
      </p:sp>
      <p:sp>
        <p:nvSpPr>
          <p:cNvPr id="147" name="Text"/>
          <p:cNvSpPr txBox="1"/>
          <p:nvPr/>
        </p:nvSpPr>
        <p:spPr>
          <a:xfrm>
            <a:off x="1872225" y="-86506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sp>
        <p:nvSpPr>
          <p:cNvPr id="148" name="Text"/>
          <p:cNvSpPr txBox="1"/>
          <p:nvPr/>
        </p:nvSpPr>
        <p:spPr>
          <a:xfrm>
            <a:off x="-4514605" y="-5232321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  <p:pic>
        <p:nvPicPr>
          <p:cNvPr id="149" name="unknown.png" descr="unknow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50541" y="1074126"/>
            <a:ext cx="4514468" cy="3493339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"/>
          <p:cNvSpPr txBox="1"/>
          <p:nvPr/>
        </p:nvSpPr>
        <p:spPr>
          <a:xfrm>
            <a:off x="-269392" y="-2036536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>
              <a:defRPr sz="186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1200"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85;p16"/>
          <p:cNvSpPr txBox="1"/>
          <p:nvPr>
            <p:ph type="title"/>
          </p:nvPr>
        </p:nvSpPr>
        <p:spPr>
          <a:xfrm>
            <a:off x="311699" y="-186276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Постановка задачі та опис системи</a:t>
            </a:r>
          </a:p>
        </p:txBody>
      </p:sp>
      <p:sp>
        <p:nvSpPr>
          <p:cNvPr id="153" name="Google Shape;86;p16"/>
          <p:cNvSpPr txBox="1"/>
          <p:nvPr>
            <p:ph type="body" idx="1"/>
          </p:nvPr>
        </p:nvSpPr>
        <p:spPr>
          <a:xfrm>
            <a:off x="324399" y="907450"/>
            <a:ext cx="8520602" cy="33540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46100" algn="l"/>
                <a:tab pos="825500" algn="l"/>
                <a:tab pos="1104900" algn="l"/>
                <a:tab pos="1384300" algn="l"/>
                <a:tab pos="1663700" algn="l"/>
                <a:tab pos="1930400" algn="l"/>
                <a:tab pos="2209800" algn="l"/>
                <a:tab pos="2489200" algn="l"/>
                <a:tab pos="2768600" algn="l"/>
                <a:tab pos="3048000" algn="l"/>
                <a:tab pos="3327400" algn="l"/>
              </a:tabLst>
              <a:defRPr sz="109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Потрібно створити модуль хмарної освітньої платформи, який автоматично генерує тестові завдання на основі навчального контенту з використанням методів штучного інтелекту. Завдання — мінімізувати участь викладача в процесі створення тестів та підвищити якість оцінювання.</a:t>
            </a:r>
          </a:p>
          <a:p>
            <a:pPr marL="0" indent="0">
              <a:lnSpc>
                <a:spcPct val="100000"/>
              </a:lnSpc>
              <a:buClrTx/>
              <a:buSzTx/>
              <a:buFontTx/>
              <a:buNone/>
              <a:tabLst>
                <a:tab pos="266700" algn="l"/>
                <a:tab pos="546100" algn="l"/>
                <a:tab pos="825500" algn="l"/>
                <a:tab pos="1104900" algn="l"/>
                <a:tab pos="1384300" algn="l"/>
                <a:tab pos="1663700" algn="l"/>
                <a:tab pos="1930400" algn="l"/>
                <a:tab pos="2209800" algn="l"/>
                <a:tab pos="2489200" algn="l"/>
                <a:tab pos="2768600" algn="l"/>
                <a:tab pos="3048000" algn="l"/>
                <a:tab pos="3327400" algn="l"/>
              </a:tabLst>
              <a:defRPr sz="935"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46100" algn="l"/>
                <a:tab pos="825500" algn="l"/>
                <a:tab pos="1104900" algn="l"/>
                <a:tab pos="1384300" algn="l"/>
                <a:tab pos="1663700" algn="l"/>
                <a:tab pos="1930400" algn="l"/>
                <a:tab pos="2209800" algn="l"/>
                <a:tab pos="2489200" algn="l"/>
                <a:tab pos="2768600" algn="l"/>
                <a:tab pos="3048000" algn="l"/>
                <a:tab pos="3327400" algn="l"/>
              </a:tabLst>
              <a:defRPr b="1" sz="117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Опис системи</a:t>
            </a:r>
            <a:endParaRPr b="0" sz="1092"/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46100" algn="l"/>
                <a:tab pos="825500" algn="l"/>
                <a:tab pos="1104900" algn="l"/>
                <a:tab pos="1384300" algn="l"/>
                <a:tab pos="1663700" algn="l"/>
                <a:tab pos="1930400" algn="l"/>
                <a:tab pos="2209800" algn="l"/>
                <a:tab pos="2489200" algn="l"/>
                <a:tab pos="2768600" algn="l"/>
                <a:tab pos="3048000" algn="l"/>
                <a:tab pos="3327400" algn="l"/>
              </a:tabLst>
              <a:defRPr sz="109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>
              <a:lnSpc>
                <a:spcPct val="135000"/>
              </a:lnSpc>
              <a:buClrTx/>
              <a:buSzTx/>
              <a:buFontTx/>
              <a:buNone/>
              <a:tabLst>
                <a:tab pos="266700" algn="l"/>
                <a:tab pos="546100" algn="l"/>
                <a:tab pos="825500" algn="l"/>
                <a:tab pos="1104900" algn="l"/>
                <a:tab pos="1384300" algn="l"/>
                <a:tab pos="1663700" algn="l"/>
                <a:tab pos="1930400" algn="l"/>
                <a:tab pos="2209800" algn="l"/>
                <a:tab pos="2489200" algn="l"/>
                <a:tab pos="2768600" algn="l"/>
                <a:tab pos="3048000" algn="l"/>
                <a:tab pos="3327400" algn="l"/>
              </a:tabLst>
              <a:defRPr sz="109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Система складатиметься з декількох окремих сервісів, що виконують:</a:t>
            </a:r>
          </a:p>
          <a:p>
            <a:pPr marL="128777" indent="-128777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27000" algn="l"/>
              </a:tabLst>
              <a:defRPr b="1" sz="1092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+mj-lt"/>
                <a:ea typeface="+mj-ea"/>
                <a:cs typeface="+mj-cs"/>
                <a:sym typeface="Helvetica"/>
              </a:rPr>
              <a:t>	•	</a:t>
            </a:r>
            <a:r>
              <a:t>Розбиття тексту на фрагменти</a:t>
            </a:r>
            <a:r>
              <a:rPr b="0">
                <a:latin typeface="+mj-lt"/>
                <a:ea typeface="+mj-ea"/>
                <a:cs typeface="+mj-cs"/>
                <a:sym typeface="Helvetica"/>
              </a:rPr>
              <a:t> за змістом.</a:t>
            </a:r>
            <a:endParaRPr b="0">
              <a:latin typeface="+mj-lt"/>
              <a:ea typeface="+mj-ea"/>
              <a:cs typeface="+mj-cs"/>
              <a:sym typeface="Helvetica"/>
            </a:endParaRPr>
          </a:p>
          <a:p>
            <a:pPr marL="128777" indent="-128777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27000" algn="l"/>
              </a:tabLst>
              <a:defRPr sz="109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Генерацію різних типів запитань</a:t>
            </a:r>
            <a:r>
              <a:t> (один варіант, множинний вибір тощо).</a:t>
            </a:r>
          </a:p>
          <a:p>
            <a:pPr marL="128777" indent="-128777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27000" algn="l"/>
              </a:tabLst>
              <a:defRPr b="1" sz="1092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b="0">
                <a:latin typeface="+mj-lt"/>
                <a:ea typeface="+mj-ea"/>
                <a:cs typeface="+mj-cs"/>
                <a:sym typeface="Helvetica"/>
              </a:rPr>
              <a:t>	•	</a:t>
            </a:r>
            <a:r>
              <a:t>Формування відповідей і тегів</a:t>
            </a:r>
            <a:r>
              <a:rPr b="0">
                <a:latin typeface="+mj-lt"/>
                <a:ea typeface="+mj-ea"/>
                <a:cs typeface="+mj-cs"/>
                <a:sym typeface="Helvetica"/>
              </a:rPr>
              <a:t>, які відображають тему.</a:t>
            </a:r>
            <a:endParaRPr b="0">
              <a:latin typeface="+mj-lt"/>
              <a:ea typeface="+mj-ea"/>
              <a:cs typeface="+mj-cs"/>
              <a:sym typeface="Helvetica"/>
            </a:endParaRPr>
          </a:p>
          <a:p>
            <a:pPr marL="128777" indent="-128777">
              <a:lnSpc>
                <a:spcPct val="135000"/>
              </a:lnSpc>
              <a:spcBef>
                <a:spcPts val="900"/>
              </a:spcBef>
              <a:buClrTx/>
              <a:buSzTx/>
              <a:buFontTx/>
              <a:buNone/>
              <a:tabLst>
                <a:tab pos="38100" algn="r"/>
                <a:tab pos="127000" algn="l"/>
              </a:tabLst>
              <a:defRPr sz="1092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Збереження даних</a:t>
            </a:r>
            <a:r>
              <a:t> у централізованій базі.</a:t>
            </a:r>
          </a:p>
        </p:txBody>
      </p:sp>
      <p:pic>
        <p:nvPicPr>
          <p:cNvPr id="154" name="Google Shape;87;p16" descr="Google Shape;8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92;p17"/>
          <p:cNvSpPr txBox="1"/>
          <p:nvPr>
            <p:ph type="title"/>
          </p:nvPr>
        </p:nvSpPr>
        <p:spPr>
          <a:xfrm>
            <a:off x="311699" y="-148309"/>
            <a:ext cx="8520602" cy="8313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Вибір технологій розробки </a:t>
            </a:r>
          </a:p>
        </p:txBody>
      </p:sp>
      <p:pic>
        <p:nvPicPr>
          <p:cNvPr id="158" name="Google Shape;94;p17" descr="Google Shape;9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43650" y="1757050"/>
            <a:ext cx="507371" cy="58505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Google Shape;93;p17"/>
          <p:cNvSpPr txBox="1"/>
          <p:nvPr>
            <p:ph type="body" sz="quarter" idx="1"/>
          </p:nvPr>
        </p:nvSpPr>
        <p:spPr>
          <a:xfrm>
            <a:off x="311699" y="924068"/>
            <a:ext cx="8520602" cy="460810"/>
          </a:xfrm>
          <a:prstGeom prst="rect">
            <a:avLst/>
          </a:prstGeom>
        </p:spPr>
        <p:txBody>
          <a:bodyPr lIns="76200" tIns="76200" rIns="76200" bIns="76200"/>
          <a:lstStyle>
            <a:lvl1pPr marL="0" indent="0" defTabSz="12700">
              <a:lnSpc>
                <a:spcPct val="135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4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У проекті використано більш ніж 20 сучасних технологій, основні з них: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71770" y="1819172"/>
            <a:ext cx="475405" cy="460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967923" y="1796324"/>
            <a:ext cx="460810" cy="460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87521" y="2485492"/>
            <a:ext cx="419630" cy="460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56931" y="2402458"/>
            <a:ext cx="574029" cy="574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888594" y="2402458"/>
            <a:ext cx="574029" cy="5740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87521" y="3089690"/>
            <a:ext cx="419630" cy="4252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7178180" y="3046464"/>
            <a:ext cx="662584" cy="425276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79;p15"/>
          <p:cNvSpPr txBox="1"/>
          <p:nvPr/>
        </p:nvSpPr>
        <p:spPr>
          <a:xfrm>
            <a:off x="347586" y="1396696"/>
            <a:ext cx="5730333" cy="293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6200" tIns="76200" rIns="76200" bIns="76200">
            <a:normAutofit fontScale="100000" lnSpcReduction="0"/>
          </a:bodyPr>
          <a:lstStyle/>
          <a:p>
            <a:pPr>
              <a:lnSpc>
                <a:spcPct val="135000"/>
              </a:lnSpc>
              <a:tabLst>
                <a:tab pos="215900" algn="l"/>
                <a:tab pos="444500" algn="l"/>
                <a:tab pos="673100" algn="l"/>
                <a:tab pos="901700" algn="l"/>
                <a:tab pos="1130300" algn="l"/>
                <a:tab pos="1358900" algn="l"/>
                <a:tab pos="1587500" algn="l"/>
                <a:tab pos="1816100" algn="l"/>
                <a:tab pos="2044700" algn="l"/>
                <a:tab pos="2273300" algn="l"/>
                <a:tab pos="2501900" algn="l"/>
                <a:tab pos="2730500" algn="l"/>
              </a:tabLst>
              <a:defRPr b="1" sz="95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Використані технології та їх призначення</a:t>
            </a:r>
            <a:endParaRPr b="0"/>
          </a:p>
          <a:p>
            <a:pPr marL="105663" indent="-105663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95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GoLang</a:t>
            </a:r>
            <a:r>
              <a:t> – основна мова для розробки високопродуктивного бекенду, забезпечує швидкість обробки запитів і масштабованість.</a:t>
            </a:r>
          </a:p>
          <a:p>
            <a:pPr marL="105663" indent="-105663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95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  <a:r>
              <a:t> – використовується для інтеграції з LLM (мовними моделями), обробки текстів та генерації тестових завдань.</a:t>
            </a:r>
          </a:p>
          <a:p>
            <a:pPr marL="105663" indent="-105663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95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Docker</a:t>
            </a:r>
            <a:r>
              <a:t> – контейнеризація сервісів для уніфікації середовища розгортання.</a:t>
            </a:r>
          </a:p>
          <a:p>
            <a:pPr marL="105663" indent="-105663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95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Kubernetes</a:t>
            </a:r>
            <a:r>
              <a:t> – оркестрація контейнерів для керування масштабуванням і стабільністю системи.</a:t>
            </a:r>
          </a:p>
          <a:p>
            <a:pPr marL="105663" indent="-105663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959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Helm</a:t>
            </a:r>
            <a:r>
              <a:t> – менеджер пакетів для Kubernetes, спрощує деплой і конфігурацію сервісів.</a:t>
            </a:r>
          </a:p>
          <a:p>
            <a:pPr marL="105663" indent="-105663">
              <a:lnSpc>
                <a:spcPct val="135000"/>
              </a:lnSpc>
              <a:spcBef>
                <a:spcPts val="700"/>
              </a:spcBef>
              <a:tabLst>
                <a:tab pos="38100" algn="r"/>
                <a:tab pos="101600" algn="l"/>
              </a:tabLst>
              <a:defRPr sz="896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959"/>
              <a:t>	•	</a:t>
            </a:r>
            <a:r>
              <a:rPr b="1" sz="959">
                <a:latin typeface="Helvetica Neue"/>
                <a:ea typeface="Helvetica Neue"/>
                <a:cs typeface="Helvetica Neue"/>
                <a:sym typeface="Helvetica Neue"/>
              </a:rPr>
              <a:t>ArgoCD</a:t>
            </a:r>
            <a:r>
              <a:rPr sz="959"/>
              <a:t> – безперервне доставлення (CD), автоматизує розгортання змін через GitOps-підхід.</a:t>
            </a:r>
            <a:br/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7921923" y="3121812"/>
            <a:ext cx="507370" cy="5073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06;p19"/>
          <p:cNvSpPr txBox="1"/>
          <p:nvPr>
            <p:ph type="title"/>
          </p:nvPr>
        </p:nvSpPr>
        <p:spPr>
          <a:xfrm>
            <a:off x="311699" y="119993"/>
            <a:ext cx="8520602" cy="8313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Опис сервісів</a:t>
            </a:r>
          </a:p>
        </p:txBody>
      </p:sp>
      <p:sp>
        <p:nvSpPr>
          <p:cNvPr id="173" name="Google Shape;107;p19"/>
          <p:cNvSpPr txBox="1"/>
          <p:nvPr>
            <p:ph type="body" idx="1"/>
          </p:nvPr>
        </p:nvSpPr>
        <p:spPr>
          <a:xfrm>
            <a:off x="311699" y="1101821"/>
            <a:ext cx="8520602" cy="3354001"/>
          </a:xfrm>
          <a:prstGeom prst="rect">
            <a:avLst/>
          </a:prstGeom>
        </p:spPr>
        <p:txBody>
          <a:bodyPr/>
          <a:lstStyle/>
          <a:p>
            <a:pPr marL="0" indent="0" defTabSz="12700">
              <a:lnSpc>
                <a:spcPct val="135000"/>
              </a:lnSpc>
              <a:buClrTx/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У дослідженні застосовано набір спеціалізованих мікросервісів, кожен з яких відповідає за окрему функцію в процесі генерації тестових завдань. Основні компоненти системи: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TextSegmenter</a:t>
            </a:r>
            <a:r>
              <a:t> — семантична сегментація тексту за допомогою алгоритмів TextTiling та C99.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KeyStorage</a:t>
            </a:r>
            <a:r>
              <a:t> — централізоване зберігання та керування API-ключами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QuestionBuilder</a:t>
            </a:r>
            <a:r>
              <a:t> — генерація тестових запитань на основі текстових фрагментів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ClrTx/>
              <a:buSzTx/>
              <a:buFontTx/>
              <a:buNone/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DbGateway</a:t>
            </a:r>
            <a:r>
              <a:t> — зберігання згенерованих запитань</a:t>
            </a:r>
          </a:p>
        </p:txBody>
      </p:sp>
      <p:pic>
        <p:nvPicPr>
          <p:cNvPr id="174" name="Google Shape;108;p19" descr="Google Shape;10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99;p18"/>
          <p:cNvSpPr txBox="1"/>
          <p:nvPr>
            <p:ph type="title"/>
          </p:nvPr>
        </p:nvSpPr>
        <p:spPr>
          <a:xfrm>
            <a:off x="311699" y="-138074"/>
            <a:ext cx="8520602" cy="831301"/>
          </a:xfrm>
          <a:prstGeom prst="rect">
            <a:avLst/>
          </a:prstGeom>
        </p:spPr>
        <p:txBody>
          <a:bodyPr/>
          <a:lstStyle>
            <a:lvl1pPr defTabSz="749808">
              <a:defRPr sz="2624"/>
            </a:lvl1pPr>
          </a:lstStyle>
          <a:p>
            <a:pPr/>
            <a:r>
              <a:t>Архітектура створенного програмного забезпечення</a:t>
            </a:r>
          </a:p>
        </p:txBody>
      </p:sp>
      <p:sp>
        <p:nvSpPr>
          <p:cNvPr id="178" name="Google Shape;100;p18"/>
          <p:cNvSpPr txBox="1"/>
          <p:nvPr>
            <p:ph type="body" idx="1"/>
          </p:nvPr>
        </p:nvSpPr>
        <p:spPr>
          <a:xfrm>
            <a:off x="311699" y="757841"/>
            <a:ext cx="8520602" cy="31254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500"/>
              </a:spcBef>
              <a:buSzTx/>
              <a:buNone/>
              <a:defRPr>
                <a:solidFill>
                  <a:srgbClr val="0D0D0D"/>
                </a:solidFill>
              </a:defRPr>
            </a:lvl1pPr>
          </a:lstStyle>
          <a:p>
            <a:pPr/>
            <a:r>
              <a:t>Схема архітектури розробленої системи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79" name="Google Shape;101;p18" descr="Google Shape;101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784" y="1327533"/>
            <a:ext cx="7234131" cy="31939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Шаблон презентації кваліфікаційної роботи магістрів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Шаблон презентації кваліфікаційної роботи магістрів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Шаблон презентації кваліфікаційної роботи магістрів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Шаблон презентації кваліфікаційної роботи магістрів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Шаблон презентації кваліфікаційної роботи магістрів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Шаблон презентації кваліфікаційної роботи магістрів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