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8" r:id="rId12"/>
    <p:sldId id="269" r:id="rId13"/>
    <p:sldId id="267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1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0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885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Програмна система для контролю логістичного забезпечення війська. </a:t>
            </a:r>
            <a:r>
              <a:rPr lang="uk-UA" sz="2400" dirty="0" smtClean="0"/>
              <a:t>Мобільний застосунок.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182760" y="3635125"/>
            <a:ext cx="4852889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Івакін </a:t>
            </a:r>
            <a:r>
              <a:rPr lang="uk-UA" dirty="0" err="1" smtClean="0"/>
              <a:t>Нікіта</a:t>
            </a:r>
            <a:r>
              <a:rPr lang="uk-UA" dirty="0" smtClean="0"/>
              <a:t> Максимович, </a:t>
            </a:r>
            <a:r>
              <a:rPr lang="uk-UA" dirty="0"/>
              <a:t>ПЗПІ-21-5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доц. кафедри ПІ Назаров Олексій Сергійович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12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31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Тестування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99289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1100" b="1" dirty="0" smtClean="0"/>
              <a:t>Тип </a:t>
            </a:r>
            <a:r>
              <a:rPr lang="ru-RU" sz="1100" b="1" dirty="0" err="1" smtClean="0"/>
              <a:t>тестування</a:t>
            </a:r>
            <a:r>
              <a:rPr lang="ru-RU" sz="1100" b="1" dirty="0" smtClean="0"/>
              <a:t>:</a:t>
            </a:r>
            <a:r>
              <a:rPr lang="ru-RU" sz="1100" dirty="0" smtClean="0"/>
              <a:t/>
            </a:r>
            <a:br>
              <a:rPr lang="ru-RU" sz="1100" dirty="0" smtClean="0"/>
            </a:br>
            <a:r>
              <a:rPr lang="ru-RU" sz="1100" dirty="0" err="1" smtClean="0"/>
              <a:t>Мобільний</a:t>
            </a:r>
            <a:r>
              <a:rPr lang="ru-RU" sz="1100" dirty="0" smtClean="0"/>
              <a:t> </a:t>
            </a:r>
            <a:r>
              <a:rPr lang="ru-RU" sz="1100" dirty="0" err="1"/>
              <a:t>застосунок</a:t>
            </a:r>
            <a:r>
              <a:rPr lang="ru-RU" sz="1100" dirty="0"/>
              <a:t> </a:t>
            </a:r>
            <a:r>
              <a:rPr lang="ru-RU" sz="1100" dirty="0" err="1"/>
              <a:t>було</a:t>
            </a:r>
            <a:r>
              <a:rPr lang="ru-RU" sz="1100" dirty="0"/>
              <a:t> протестовано з </a:t>
            </a:r>
            <a:r>
              <a:rPr lang="ru-RU" sz="1100" dirty="0" err="1"/>
              <a:t>використанням</a:t>
            </a:r>
            <a:r>
              <a:rPr lang="ru-RU" sz="1100" dirty="0"/>
              <a:t> </a:t>
            </a:r>
            <a:r>
              <a:rPr lang="ru-RU" sz="1100" dirty="0" err="1"/>
              <a:t>інструментального</a:t>
            </a:r>
            <a:r>
              <a:rPr lang="ru-RU" sz="1100" dirty="0"/>
              <a:t> (UI) </a:t>
            </a:r>
            <a:r>
              <a:rPr lang="ru-RU" sz="1100" dirty="0" err="1" smtClean="0"/>
              <a:t>тестування</a:t>
            </a:r>
            <a:r>
              <a:rPr lang="ru-RU" sz="1100" dirty="0" smtClean="0"/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ru-RU" sz="1100" dirty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uk-UA" sz="1100" dirty="0" smtClean="0"/>
              <a:t>Тести реалізовані </a:t>
            </a:r>
            <a:r>
              <a:rPr lang="uk-UA" sz="1100" dirty="0"/>
              <a:t>з використанням </a:t>
            </a:r>
            <a:r>
              <a:rPr lang="en-US" sz="1100" dirty="0"/>
              <a:t>Espresso, </a:t>
            </a:r>
            <a:r>
              <a:rPr lang="uk-UA" sz="1100" dirty="0"/>
              <a:t>ці тести перевіряють правильність відображення елементів інтерфейсу, роботу діалогових вікон, кнопок, </a:t>
            </a:r>
            <a:r>
              <a:rPr lang="en-US" sz="1100" dirty="0" err="1"/>
              <a:t>RecyclerView</a:t>
            </a:r>
            <a:r>
              <a:rPr lang="en-US" sz="1100" dirty="0"/>
              <a:t> </a:t>
            </a:r>
            <a:r>
              <a:rPr lang="uk-UA" sz="1100" dirty="0"/>
              <a:t>та зміну стану після взаємодії.</a:t>
            </a:r>
            <a:br>
              <a:rPr lang="uk-UA" sz="1100" dirty="0"/>
            </a:br>
            <a:r>
              <a:rPr lang="uk-UA" sz="1100" dirty="0"/>
              <a:t>Також використовуються </a:t>
            </a:r>
            <a:r>
              <a:rPr lang="en-US" sz="1100" dirty="0"/>
              <a:t>Espresso Intents </a:t>
            </a:r>
            <a:r>
              <a:rPr lang="uk-UA" sz="1100" dirty="0"/>
              <a:t>для перевірки </a:t>
            </a:r>
            <a:r>
              <a:rPr lang="uk-UA" sz="1100" dirty="0" smtClean="0"/>
              <a:t>навігації </a:t>
            </a:r>
            <a:r>
              <a:rPr lang="uk-UA" sz="1100" dirty="0"/>
              <a:t>між екранами</a:t>
            </a:r>
            <a:r>
              <a:rPr lang="uk-UA" sz="1100" dirty="0" smtClean="0"/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uk-UA" sz="1100" dirty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uk-UA" sz="1100" b="1" dirty="0"/>
              <a:t>Технології тестування</a:t>
            </a:r>
            <a:r>
              <a:rPr lang="uk-UA" sz="1100" b="1" dirty="0" smtClean="0"/>
              <a:t>: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smtClean="0"/>
              <a:t>JUnit </a:t>
            </a:r>
            <a:r>
              <a:rPr lang="en-US" sz="1100" dirty="0"/>
              <a:t>4 </a:t>
            </a:r>
            <a:r>
              <a:rPr lang="uk-UA" sz="1100" dirty="0" smtClean="0"/>
              <a:t>–</a:t>
            </a:r>
            <a:r>
              <a:rPr lang="en-US" sz="1100" dirty="0" smtClean="0"/>
              <a:t> </a:t>
            </a:r>
            <a:r>
              <a:rPr lang="uk-UA" sz="1100" dirty="0"/>
              <a:t>основний </a:t>
            </a:r>
            <a:r>
              <a:rPr lang="uk-UA" sz="1100" dirty="0" err="1"/>
              <a:t>фреймворк</a:t>
            </a:r>
            <a:r>
              <a:rPr lang="uk-UA" sz="1100" dirty="0"/>
              <a:t> для </a:t>
            </a:r>
            <a:r>
              <a:rPr lang="en-US" sz="1100" dirty="0"/>
              <a:t>unit-</a:t>
            </a:r>
            <a:r>
              <a:rPr lang="uk-UA" sz="1100" dirty="0"/>
              <a:t>тестів</a:t>
            </a:r>
            <a:r>
              <a:rPr lang="uk-UA" sz="1100" dirty="0" smtClean="0"/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uk-UA" sz="1100" dirty="0" smtClean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err="1" smtClean="0"/>
              <a:t>MockK</a:t>
            </a:r>
            <a:r>
              <a:rPr lang="en-US" sz="1100" dirty="0" smtClean="0"/>
              <a:t> </a:t>
            </a:r>
            <a:r>
              <a:rPr lang="uk-UA" sz="1100" dirty="0" smtClean="0"/>
              <a:t>–</a:t>
            </a:r>
            <a:r>
              <a:rPr lang="en-US" sz="1100" dirty="0" smtClean="0"/>
              <a:t> </a:t>
            </a:r>
            <a:r>
              <a:rPr lang="uk-UA" sz="1100" dirty="0" err="1"/>
              <a:t>мокання</a:t>
            </a:r>
            <a:r>
              <a:rPr lang="uk-UA" sz="1100" dirty="0"/>
              <a:t> </a:t>
            </a:r>
            <a:r>
              <a:rPr lang="uk-UA" sz="1100" dirty="0" err="1"/>
              <a:t>залежностей</a:t>
            </a:r>
            <a:r>
              <a:rPr lang="uk-UA" sz="1100" dirty="0"/>
              <a:t> (</a:t>
            </a:r>
            <a:r>
              <a:rPr lang="en-US" sz="1100" dirty="0"/>
              <a:t>API, </a:t>
            </a:r>
            <a:r>
              <a:rPr lang="en-US" sz="1100" dirty="0" err="1"/>
              <a:t>TokenManager</a:t>
            </a:r>
            <a:r>
              <a:rPr lang="en-US" sz="1100" dirty="0" smtClean="0"/>
              <a:t>).</a:t>
            </a:r>
            <a:endParaRPr lang="uk-UA" sz="1100" dirty="0" smtClean="0"/>
          </a:p>
          <a:p>
            <a:pPr marL="0" lvl="0" indent="0" algn="just">
              <a:lnSpc>
                <a:spcPct val="100000"/>
              </a:lnSpc>
              <a:buNone/>
            </a:pPr>
            <a:endParaRPr lang="uk-UA" sz="1100" dirty="0" smtClean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smtClean="0"/>
              <a:t>Espresso </a:t>
            </a:r>
            <a:r>
              <a:rPr lang="uk-UA" sz="1100" dirty="0" smtClean="0"/>
              <a:t>–</a:t>
            </a:r>
            <a:r>
              <a:rPr lang="en-US" sz="1100" dirty="0" smtClean="0"/>
              <a:t> </a:t>
            </a:r>
            <a:r>
              <a:rPr lang="uk-UA" sz="1100" dirty="0"/>
              <a:t>перевірка </a:t>
            </a:r>
            <a:r>
              <a:rPr lang="en-US" sz="1100" dirty="0"/>
              <a:t>UI-</a:t>
            </a:r>
            <a:r>
              <a:rPr lang="uk-UA" sz="1100" dirty="0"/>
              <a:t>логіки, роботи діалогів, введення тексту, натискання кнопок</a:t>
            </a:r>
            <a:r>
              <a:rPr lang="uk-UA" sz="1100" dirty="0" smtClean="0"/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uk-UA" sz="1100" dirty="0" smtClean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smtClean="0"/>
              <a:t>Hilt </a:t>
            </a:r>
            <a:r>
              <a:rPr lang="en-US" sz="1100" dirty="0"/>
              <a:t>Testing </a:t>
            </a:r>
            <a:r>
              <a:rPr lang="uk-UA" sz="1100" dirty="0" smtClean="0"/>
              <a:t>–</a:t>
            </a:r>
            <a:r>
              <a:rPr lang="en-US" sz="1100" dirty="0" smtClean="0"/>
              <a:t> </a:t>
            </a:r>
            <a:r>
              <a:rPr lang="uk-UA" sz="1100" dirty="0"/>
              <a:t>забезпечує впровадження тестових </a:t>
            </a:r>
            <a:r>
              <a:rPr lang="uk-UA" sz="1100" dirty="0" err="1"/>
              <a:t>залежностей</a:t>
            </a:r>
            <a:r>
              <a:rPr lang="uk-UA" sz="1100" dirty="0"/>
              <a:t> (@</a:t>
            </a:r>
            <a:r>
              <a:rPr lang="en-US" sz="1100" dirty="0" err="1"/>
              <a:t>TestInstallIn</a:t>
            </a:r>
            <a:r>
              <a:rPr lang="en-US" sz="1100" dirty="0"/>
              <a:t>) </a:t>
            </a:r>
            <a:r>
              <a:rPr lang="uk-UA" sz="1100" dirty="0"/>
              <a:t>у середовищі </a:t>
            </a:r>
            <a:r>
              <a:rPr lang="en-US" sz="1100" dirty="0"/>
              <a:t>Android</a:t>
            </a:r>
            <a:r>
              <a:rPr lang="en-US" sz="1100" dirty="0" smtClean="0"/>
              <a:t>.</a:t>
            </a:r>
            <a:endParaRPr lang="uk-UA" sz="1100" dirty="0" smtClean="0"/>
          </a:p>
          <a:p>
            <a:pPr marL="0" lvl="0" indent="0" algn="just">
              <a:lnSpc>
                <a:spcPct val="100000"/>
              </a:lnSpc>
              <a:buNone/>
            </a:pPr>
            <a:endParaRPr lang="uk-UA" sz="1100" dirty="0" smtClean="0"/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err="1" smtClean="0"/>
              <a:t>Coroutine</a:t>
            </a:r>
            <a:r>
              <a:rPr lang="en-US" sz="1100" dirty="0" smtClean="0"/>
              <a:t> </a:t>
            </a:r>
            <a:r>
              <a:rPr lang="en-US" sz="1100" dirty="0"/>
              <a:t>Test Library </a:t>
            </a:r>
            <a:r>
              <a:rPr lang="uk-UA" sz="1100" dirty="0" smtClean="0"/>
              <a:t>–</a:t>
            </a:r>
            <a:r>
              <a:rPr lang="en-US" sz="1100" dirty="0" smtClean="0"/>
              <a:t> </a:t>
            </a:r>
            <a:r>
              <a:rPr lang="uk-UA" sz="1100" dirty="0"/>
              <a:t>симуляція асинхронного виконання </a:t>
            </a:r>
            <a:r>
              <a:rPr lang="uk-UA" sz="1100" dirty="0" err="1"/>
              <a:t>корутин</a:t>
            </a:r>
            <a:r>
              <a:rPr lang="uk-UA" sz="1100" dirty="0"/>
              <a:t>.</a:t>
            </a:r>
            <a:endParaRPr sz="11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6" name="Picture 4" descr="MockK | mocking library for Kotl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706" y="2088488"/>
            <a:ext cx="1196045" cy="58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- junit-team/junit4: A programmer-oriented testing framework for  Java — maintenance m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51" y="2799598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presso for Android: its Drawbacks and Use for a Test Automation Engineer  - Sigma Softwa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89" y="3662560"/>
            <a:ext cx="843639" cy="101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373" y="2405963"/>
            <a:ext cx="2441921" cy="19535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294" y="876300"/>
            <a:ext cx="3136998" cy="3483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373" y="1041400"/>
            <a:ext cx="2441921" cy="13645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287" y="1041400"/>
            <a:ext cx="3273086" cy="28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31800" y="825262"/>
            <a:ext cx="417255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Проєкт UALogistics було представлено на 29-му Міжнародному молодіжному форумі "Радіоелектроніка та молодь у XXI столітті". </a:t>
            </a:r>
            <a:endParaRPr lang="ru-RU" sz="1100" dirty="0" smtClean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dirty="0" smtClean="0"/>
              <a:t>Отримано</a:t>
            </a:r>
            <a:r>
              <a:rPr lang="ru-RU" sz="1100" dirty="0" smtClean="0"/>
              <a:t> </a:t>
            </a:r>
            <a:r>
              <a:rPr lang="ru-RU" sz="1100" dirty="0"/>
              <a:t>1 місце в номінації: "Програмне забезпечення. Програми".</a:t>
            </a:r>
            <a:endParaRPr sz="11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6" name="Picture 2" descr="A blue certificate with blue text and blue and yellow border&#10;&#10;AI-generated content may be incorrect.">
            <a:extLst>
              <a:ext uri="{FF2B5EF4-FFF2-40B4-BE49-F238E27FC236}">
                <a16:creationId xmlns:a16="http://schemas.microsoft.com/office/drawing/2014/main" id="{C8DA1C1D-ED3F-39DF-713C-E341B2393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953" y="288489"/>
            <a:ext cx="3124686" cy="44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796012"/>
            <a:ext cx="8520600" cy="3563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Результати роботи</a:t>
            </a:r>
            <a:r>
              <a:rPr lang="uk-UA" b="1" dirty="0" smtClean="0"/>
              <a:t>:</a:t>
            </a:r>
          </a:p>
          <a:p>
            <a:pPr marL="285750" indent="-285750" algn="just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uk-UA" dirty="0"/>
              <a:t>Розроблено мобільний застосунок системи </a:t>
            </a:r>
            <a:r>
              <a:rPr lang="uk-UA" dirty="0" err="1" smtClean="0"/>
              <a:t>UALogistics</a:t>
            </a:r>
            <a:r>
              <a:rPr lang="en-US" dirty="0" smtClean="0"/>
              <a:t> </a:t>
            </a:r>
            <a:r>
              <a:rPr lang="uk-UA" dirty="0"/>
              <a:t>для </a:t>
            </a:r>
            <a:r>
              <a:rPr lang="en-US" dirty="0"/>
              <a:t>Android, </a:t>
            </a:r>
            <a:r>
              <a:rPr lang="uk-UA" dirty="0"/>
              <a:t>що забезпечує зручний доступ командирів та логістів до ключових функцій логістичного забезпечення</a:t>
            </a:r>
            <a:r>
              <a:rPr lang="uk-UA" dirty="0" smtClean="0"/>
              <a:t>.</a:t>
            </a:r>
          </a:p>
          <a:p>
            <a:pPr marL="285750" indent="-285750" algn="just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uk-UA" dirty="0" smtClean="0"/>
              <a:t>Реалізовано функціонал для перегляду та управління ресурсами, створення логістичних запитів, взаємодії з місіями та контролю статусу постачання.</a:t>
            </a:r>
          </a:p>
          <a:p>
            <a:pPr marL="285750" indent="-285750" algn="just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uk-UA" dirty="0" smtClean="0"/>
              <a:t>Забезпечено безпечну авторизацію</a:t>
            </a:r>
            <a:r>
              <a:rPr lang="ru-RU" dirty="0" smtClean="0"/>
              <a:t> </a:t>
            </a:r>
            <a:r>
              <a:rPr lang="uk-UA" dirty="0" smtClean="0"/>
              <a:t>з використанням JWT-</a:t>
            </a:r>
            <a:r>
              <a:rPr lang="uk-UA" dirty="0" err="1" smtClean="0"/>
              <a:t>токенів</a:t>
            </a:r>
            <a:r>
              <a:rPr lang="uk-UA" dirty="0" smtClean="0"/>
              <a:t>, а також збереження ключових даних за допомогою </a:t>
            </a:r>
            <a:r>
              <a:rPr lang="uk-UA" dirty="0" err="1" smtClean="0"/>
              <a:t>DataStore</a:t>
            </a:r>
            <a:r>
              <a:rPr lang="uk-UA" dirty="0" smtClean="0"/>
              <a:t>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Практичне значення</a:t>
            </a:r>
            <a:r>
              <a:rPr lang="uk-UA" b="1" dirty="0" smtClean="0"/>
              <a:t>:</a:t>
            </a:r>
          </a:p>
          <a:p>
            <a:pPr marL="285750" indent="-285750" algn="just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uk-UA" dirty="0" smtClean="0"/>
              <a:t>Мобільний застосунок дає змогу швидко реагувати на потреби підрозділів у польових умовах, зменшуючи час на обробку запитів</a:t>
            </a:r>
            <a:r>
              <a:rPr lang="ru-RU" dirty="0" smtClean="0"/>
              <a:t>. </a:t>
            </a:r>
            <a:endParaRPr lang="en-US" dirty="0" smtClean="0"/>
          </a:p>
          <a:p>
            <a:pPr marL="285750" indent="-285750" algn="just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uk-UA" dirty="0"/>
              <a:t>Сприяє прозорості обліку ресурсів, покращує взаємодію між підрозділами та підвищує ефективність управління.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Можливості подальшого розвитку</a:t>
            </a:r>
            <a:r>
              <a:rPr lang="uk-UA" b="1" dirty="0" smtClean="0"/>
              <a:t>:</a:t>
            </a:r>
            <a:endParaRPr lang="en-US" b="1" dirty="0" smtClean="0"/>
          </a:p>
          <a:p>
            <a:pPr marL="285750" indent="-285750" algn="just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uk-UA" dirty="0" smtClean="0"/>
              <a:t>Розширення</a:t>
            </a:r>
            <a:r>
              <a:rPr lang="ru-RU" dirty="0" smtClean="0"/>
              <a:t> </a:t>
            </a:r>
            <a:r>
              <a:rPr lang="uk-UA" dirty="0" smtClean="0"/>
              <a:t>застосунку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uk-UA" dirty="0" smtClean="0"/>
              <a:t>роботи в </a:t>
            </a:r>
            <a:r>
              <a:rPr lang="uk-UA" dirty="0" err="1" smtClean="0"/>
              <a:t>офлайн</a:t>
            </a:r>
            <a:r>
              <a:rPr lang="uk-UA" dirty="0" smtClean="0"/>
              <a:t>-режимі з подальшою синхронізацією</a:t>
            </a:r>
            <a:r>
              <a:rPr lang="ru-RU" dirty="0" smtClean="0"/>
              <a:t>.</a:t>
            </a:r>
          </a:p>
          <a:p>
            <a:pPr marL="285750" indent="-285750" algn="just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uk-UA" dirty="0" smtClean="0"/>
              <a:t>Додання сервісу з передбаченням розтрати ресурсів</a:t>
            </a:r>
            <a:r>
              <a:rPr lang="ru-RU" dirty="0" smtClean="0"/>
              <a:t>.</a:t>
            </a:r>
          </a:p>
          <a:p>
            <a:pPr marL="285750" indent="-285750" algn="just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uk-UA" dirty="0" smtClean="0"/>
              <a:t>Додання додаткових функцій в залежності від типу бойової групи та її специфікації</a:t>
            </a:r>
            <a:r>
              <a:rPr lang="ru-RU" dirty="0" smtClean="0"/>
              <a:t>.</a:t>
            </a:r>
            <a:endParaRPr lang="uk-UA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7991642" cy="3564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buNone/>
            </a:pPr>
            <a:r>
              <a:rPr lang="uk-UA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роботи: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uk-UA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Розробити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мобільний застосунок </a:t>
            </a:r>
            <a:r>
              <a:rPr lang="en-US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UALogistics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призначений для підтримки логістичного забезпечення військових підрозділів. Застосунок має надавати: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перегляду та обліку ресурсів</a:t>
            </a:r>
            <a:r>
              <a:rPr lang="uk-UA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</a:t>
            </a:r>
            <a:r>
              <a:rPr lang="uk-UA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творення запитів на постачання;</a:t>
            </a:r>
            <a:endParaRPr lang="uk-UA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</a:t>
            </a:r>
            <a:r>
              <a:rPr lang="uk-UA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ерегляд бойових місій та логістичних запитів до них;</a:t>
            </a:r>
            <a:endParaRPr lang="uk-UA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</a:t>
            </a:r>
            <a:r>
              <a:rPr lang="uk-UA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ідмічання прийняття поставок, відміна та їх редагування.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lnSpc>
                <a:spcPct val="120000"/>
              </a:lnSpc>
              <a:buNone/>
            </a:pPr>
            <a:endParaRPr lang="en-US" sz="11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lnSpc>
                <a:spcPct val="120000"/>
              </a:lnSpc>
              <a:buNone/>
            </a:pPr>
            <a:endParaRPr lang="uk-UA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lnSpc>
                <a:spcPct val="120000"/>
              </a:lnSpc>
              <a:buNone/>
            </a:pPr>
            <a:r>
              <a:rPr lang="uk-UA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теми</a:t>
            </a:r>
            <a:r>
              <a:rPr lang="en-GB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uk-UA" sz="11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r>
              <a:rPr lang="uk-UA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контексті повномасштабної війни в Україні виявлено критичні проблеми у військовій логістиці: низький рівень автоматизації, обмежена прозорість та складність контролю за ресурсами, що призводить до помилок і зловживань. У зв’язку з оборонною реформою та інтеграцією з НАТО постала потреба у сучасній програмній системі для прозорого й ефективного забезпечення ЗСУ. Така система покращить облік і розподіл ресурсів, забезпечить швидкий обмін даними між підрозділами та підвищить оперативність і точність управлінських рішень у бойових </a:t>
            </a:r>
            <a:r>
              <a:rPr lang="uk-UA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умовах.</a:t>
            </a:r>
            <a:endParaRPr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4876626" cy="35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/>
              <a:t>Досліджені конкурентні рішення: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uk-UA" sz="11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100" b="1" dirty="0" err="1"/>
              <a:t>Logfas</a:t>
            </a:r>
            <a:r>
              <a:rPr lang="en-GB" sz="1100" b="1" dirty="0"/>
              <a:t> (</a:t>
            </a:r>
            <a:r>
              <a:rPr lang="uk-UA" sz="1100" b="1" dirty="0"/>
              <a:t>НАТО)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Високий рівень </a:t>
            </a:r>
            <a:r>
              <a:rPr lang="uk-UA" sz="1100" dirty="0" smtClean="0"/>
              <a:t>автоматизації</a:t>
            </a:r>
            <a:endParaRPr lang="uk-UA" sz="1100" dirty="0"/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 smtClean="0"/>
              <a:t>Відсутність доступу до коду системи, що унеможливлює її адаптацію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 smtClean="0"/>
              <a:t>Складний інтерфейс та довгий процес навчання персоналу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uk-UA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b="1" dirty="0"/>
              <a:t>SAP ERP </a:t>
            </a:r>
            <a:r>
              <a:rPr lang="uk-UA" sz="1100" b="1" dirty="0"/>
              <a:t>для військових структур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Потужний функціонал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Висока вартість впровадження та складність налаштування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 smtClean="0"/>
              <a:t>Проблеми зі збереженням секретної інформації та впровадження цього у процесу на законодавчому рівні України</a:t>
            </a:r>
            <a:endParaRPr lang="en-US" sz="1100" dirty="0" smtClean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uk-UA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/>
              <a:t>Системи обліку ресурсів радянського зразка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 smtClean="0"/>
              <a:t>На разі підходить, однак з майбутніми змінами, які відбуваються зараз є не гнучким</a:t>
            </a:r>
            <a:endParaRPr lang="uk-UA" sz="1100" dirty="0"/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Повністю паперовий або напівавтоматизований облік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Високий ризик втрати/спотворення </a:t>
            </a:r>
            <a:r>
              <a:rPr lang="uk-UA" sz="1100" dirty="0" smtClean="0"/>
              <a:t>інформації, через людський фактор</a:t>
            </a:r>
            <a:endParaRPr lang="uk-UA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21E8A4D7-7FD9-F63F-596A-C675CE741459}"/>
              </a:ext>
            </a:extLst>
          </p:cNvPr>
          <p:cNvSpPr txBox="1">
            <a:spLocks/>
          </p:cNvSpPr>
          <p:nvPr/>
        </p:nvSpPr>
        <p:spPr>
          <a:xfrm>
            <a:off x="5310921" y="831300"/>
            <a:ext cx="3398783" cy="193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b="1" dirty="0"/>
              <a:t>Основні недоліки наявних аналогів: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endParaRPr lang="uk-UA" sz="11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Недостатня адаптованість до потреб сучасного українського війська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 smtClean="0"/>
              <a:t>Відсутність зменшених варіантів систем, які могли б використовуватися з планшетів або мобільних застосунків для  командирів у бойових зонах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 smtClean="0"/>
              <a:t>Надмірна </a:t>
            </a:r>
            <a:r>
              <a:rPr lang="uk-UA" sz="1100" dirty="0"/>
              <a:t>складність та вартість впровадження для локального </a:t>
            </a:r>
            <a:r>
              <a:rPr lang="uk-UA" sz="1100" dirty="0" smtClean="0"/>
              <a:t>використання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 smtClean="0"/>
              <a:t>Низька гнучкість</a:t>
            </a:r>
            <a:endParaRPr lang="uk-UA" sz="1100" dirty="0"/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endParaRPr lang="en-US" sz="1100" dirty="0" smtClean="0"/>
          </a:p>
        </p:txBody>
      </p:sp>
      <p:sp>
        <p:nvSpPr>
          <p:cNvPr id="7" name="Google Shape;79;p15">
            <a:extLst>
              <a:ext uri="{FF2B5EF4-FFF2-40B4-BE49-F238E27FC236}">
                <a16:creationId xmlns:a16="http://schemas.microsoft.com/office/drawing/2014/main" id="{21E8A4D7-7FD9-F63F-596A-C675CE741459}"/>
              </a:ext>
            </a:extLst>
          </p:cNvPr>
          <p:cNvSpPr txBox="1">
            <a:spLocks/>
          </p:cNvSpPr>
          <p:nvPr/>
        </p:nvSpPr>
        <p:spPr>
          <a:xfrm>
            <a:off x="5341859" y="3058119"/>
            <a:ext cx="3336906" cy="107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b="1" dirty="0" smtClean="0"/>
              <a:t>Висновок:</a:t>
            </a:r>
            <a:endParaRPr lang="uk-UA" sz="1100" b="1" dirty="0"/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/>
              <a:t>Створення системи з можливістю підключення мобільних застосунків, яке є безпечним, гнучким, легким у використанні та масштабованим орієнтованим на потреби Збройних Сил України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753784"/>
            <a:ext cx="4219049" cy="2140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/>
              <a:t>Формулювання проблеми: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uk-UA" sz="1100" dirty="0" smtClean="0"/>
              <a:t>У </a:t>
            </a:r>
            <a:r>
              <a:rPr lang="uk-UA" sz="1100" dirty="0"/>
              <a:t>польових умовах військові підрозділи стикаються з труднощами у швидкому доступі до логістичної інформації, оформленні запитів на ресурси та контролі їх постачання</a:t>
            </a:r>
            <a:r>
              <a:rPr lang="uk-UA" sz="1100" dirty="0" smtClean="0"/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uk-UA" sz="1100" dirty="0" smtClean="0"/>
              <a:t>Відсутність </a:t>
            </a:r>
            <a:r>
              <a:rPr lang="uk-UA" sz="1100" dirty="0"/>
              <a:t>мобільного інструменту призводить до</a:t>
            </a:r>
            <a:r>
              <a:rPr lang="uk-UA" sz="1100" dirty="0" smtClean="0"/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uk-UA" sz="1100" dirty="0" smtClean="0"/>
              <a:t>- затримок </a:t>
            </a:r>
            <a:r>
              <a:rPr lang="uk-UA" sz="1100" dirty="0"/>
              <a:t>у реагуванні та постачанні </a:t>
            </a:r>
            <a:r>
              <a:rPr lang="uk-UA" sz="1100" dirty="0" smtClean="0"/>
              <a:t>ресурсів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uk-UA" sz="1100" dirty="0" smtClean="0"/>
              <a:t>- підвищеного </a:t>
            </a:r>
            <a:r>
              <a:rPr lang="uk-UA" sz="1100" dirty="0"/>
              <a:t>ризику помилок через ручний </a:t>
            </a:r>
            <a:r>
              <a:rPr lang="uk-UA" sz="1100" dirty="0" smtClean="0"/>
              <a:t>облік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uk-UA" sz="1100" dirty="0" smtClean="0"/>
              <a:t>- ускладнення </a:t>
            </a:r>
            <a:r>
              <a:rPr lang="uk-UA" sz="1100" dirty="0"/>
              <a:t>оперативного планування та координації дій між </a:t>
            </a:r>
            <a:r>
              <a:rPr lang="uk-UA" sz="1100" dirty="0" smtClean="0"/>
              <a:t>підрозділами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uk-UA" sz="1100" dirty="0" smtClean="0"/>
              <a:t>- неможливості </a:t>
            </a:r>
            <a:r>
              <a:rPr lang="uk-UA" sz="1100" dirty="0"/>
              <a:t>ефективного </a:t>
            </a:r>
            <a:r>
              <a:rPr lang="uk-UA" sz="1100" dirty="0" smtClean="0"/>
              <a:t>планування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80" y="43736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6" name="Google Shape;86;p16"/>
          <p:cNvSpPr txBox="1">
            <a:spLocks/>
          </p:cNvSpPr>
          <p:nvPr/>
        </p:nvSpPr>
        <p:spPr>
          <a:xfrm>
            <a:off x="4701217" y="718164"/>
            <a:ext cx="4219049" cy="217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b="1" dirty="0" smtClean="0"/>
              <a:t>Опис </a:t>
            </a:r>
            <a:r>
              <a:rPr lang="uk-UA" sz="1100" b="1" dirty="0" smtClean="0"/>
              <a:t>розробки: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/>
              <a:t>Розробити зручний</a:t>
            </a:r>
            <a:r>
              <a:rPr lang="uk-UA" sz="1100" dirty="0" smtClean="0"/>
              <a:t>, безпечний та масштабований мобільний застосунок, що є частиною модульної логістичної системи для військових підрозділів. Застосунок має забезпечити: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/>
              <a:t>швидкий доступ до інформації про наявні ресурси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/>
              <a:t>можливість створення та управління бойовими місіями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/>
              <a:t>оформлення та обробку логістичних запитів у реальному часі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/>
              <a:t>контроль статусів постачання та отримання сповіщень про зміни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endParaRPr lang="uk-UA" sz="1100" dirty="0" smtClean="0"/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Font typeface="Open Sans"/>
              <a:buNone/>
            </a:pPr>
            <a:endParaRPr lang="uk-UA" sz="1100" dirty="0"/>
          </a:p>
        </p:txBody>
      </p:sp>
      <p:sp>
        <p:nvSpPr>
          <p:cNvPr id="7" name="Google Shape;86;p16"/>
          <p:cNvSpPr txBox="1">
            <a:spLocks/>
          </p:cNvSpPr>
          <p:nvPr/>
        </p:nvSpPr>
        <p:spPr>
          <a:xfrm>
            <a:off x="407952" y="3172248"/>
            <a:ext cx="8110405" cy="88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uk-UA" sz="1100" b="1" dirty="0"/>
              <a:t>Очікувані результати: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uk-UA" sz="1100" dirty="0"/>
              <a:t>Інтуїтивно зрозумілий мобільний інтерфейс для командирів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uk-UA" sz="1100" dirty="0"/>
              <a:t>Повноцінний мобільний застосунок з </a:t>
            </a:r>
            <a:r>
              <a:rPr lang="en-US" sz="1100" dirty="0"/>
              <a:t>MVVM </a:t>
            </a:r>
            <a:r>
              <a:rPr lang="uk-UA" sz="1100" dirty="0"/>
              <a:t>архітектурою з можливістю впровадження додаткових сервісів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uk-UA" sz="1100" dirty="0"/>
              <a:t>Можливість подальшого впровадження в ЗСУ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30857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Вибір технологій розробки </a:t>
            </a:r>
            <a:endParaRPr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40025" y="579856"/>
            <a:ext cx="4124855" cy="4191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00000"/>
              </a:lnSpc>
              <a:buNone/>
            </a:pPr>
            <a:r>
              <a:rPr lang="uk-UA" sz="11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Мова </a:t>
            </a:r>
            <a:r>
              <a:rPr lang="uk-UA" sz="11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програмування:</a:t>
            </a:r>
            <a:endParaRPr lang="en-US" sz="11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Kotlin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сучасна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лаконічна мова для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Android-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розробки, що забезпечує високий рівень безпеки та сумісності з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Jetpack-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компонентами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en-US" sz="11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lang="uk-UA" sz="11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uk-UA" sz="1100" b="1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Фреймворки</a:t>
            </a:r>
            <a:r>
              <a:rPr lang="uk-UA" sz="11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та бібліотеки</a:t>
            </a:r>
            <a:r>
              <a:rPr lang="uk-UA" sz="11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  <a:endParaRPr lang="en-US" sz="11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Jetpack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ViewModel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LiveData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для реактивної обробки стану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UI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n-US" sz="11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Hilt –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DI-</a:t>
            </a:r>
            <a:r>
              <a:rPr lang="uk-UA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фреймворк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від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Google 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для автоматичного впровадження </a:t>
            </a:r>
            <a:r>
              <a:rPr lang="uk-UA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залежностей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включно з підтримкою інструментальних тестів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en-US" sz="11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lang="en-US" sz="11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Retrofit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+ Moshi 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для зручної роботи з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REST API 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та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JSON-</a:t>
            </a:r>
            <a:r>
              <a:rPr lang="uk-UA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серіалізацією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en-US" sz="11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lang="en-US" sz="11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OkHttp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мережевий клієнт з підтримкою </a:t>
            </a:r>
            <a:r>
              <a:rPr lang="uk-UA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логування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HTTP-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запитів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en-US" sz="11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endParaRPr lang="en-US" sz="11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11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AndroidX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(Activity,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RecyclerView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Lifecycle,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AppCompat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 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– 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для забезпечення зворотної сумісності та стабільної роботи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UI-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компонентів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en-US" sz="11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69362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6" name="Google Shape;93;p17"/>
          <p:cNvSpPr txBox="1">
            <a:spLocks/>
          </p:cNvSpPr>
          <p:nvPr/>
        </p:nvSpPr>
        <p:spPr>
          <a:xfrm>
            <a:off x="4518574" y="579856"/>
            <a:ext cx="4259666" cy="154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b="1" dirty="0" smtClean="0"/>
              <a:t>Аргументи вибору: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/>
              <a:t>Всі компоненти є сучасними, активно підтримуються </a:t>
            </a:r>
            <a:r>
              <a:rPr lang="en-US" sz="1100" dirty="0" smtClean="0"/>
              <a:t>Google </a:t>
            </a:r>
            <a:r>
              <a:rPr lang="uk-UA" sz="1100" dirty="0" smtClean="0"/>
              <a:t>та спільнотою.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/>
              <a:t>Висока сумісність між бібліотеками дозволяє масштабувати застосунок без втрати стабільності.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/>
              <a:t>Забезпечено повноцінну підтримку модульного тестування, що критично важливо для військових рішень з підвищеними вимогами до надійності.</a:t>
            </a:r>
            <a:endParaRPr lang="uk-UA" sz="1100" dirty="0"/>
          </a:p>
        </p:txBody>
      </p:sp>
      <p:pic>
        <p:nvPicPr>
          <p:cNvPr id="1028" name="Picture 4" descr="MockK | mocking library for Kotl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306" y="3058526"/>
            <a:ext cx="1196045" cy="58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ckK | mocking library for Kotl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980" y="3943493"/>
            <a:ext cx="1548439" cy="33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JSON? The most important questions explained simply ✓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43" y="3419560"/>
            <a:ext cx="851770" cy="35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2955" y="2151410"/>
            <a:ext cx="1002602" cy="436507"/>
          </a:xfrm>
          <a:prstGeom prst="rect">
            <a:avLst/>
          </a:prstGeom>
        </p:spPr>
      </p:pic>
      <p:pic>
        <p:nvPicPr>
          <p:cNvPr id="1034" name="Picture 10" descr="CodingWithMitch.c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08" y="2287293"/>
            <a:ext cx="1262735" cy="71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6247" y="8731226"/>
            <a:ext cx="132164" cy="53477"/>
          </a:xfrm>
          <a:prstGeom prst="rect">
            <a:avLst/>
          </a:prstGeom>
        </p:spPr>
      </p:pic>
      <p:pic>
        <p:nvPicPr>
          <p:cNvPr id="1036" name="Picture 12" descr="Parsing with Moshi in Android. Another excellent and super-easy… | by Rohit  Singh | Mediu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102" y="3139502"/>
            <a:ext cx="1241999" cy="41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7640" y="2839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+mn-lt"/>
              </a:rPr>
              <a:t>Архітектура створенного програмного забезпечення</a:t>
            </a:r>
            <a:endParaRPr sz="3200" dirty="0">
              <a:latin typeface="+mn-lt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06502" y="1121739"/>
            <a:ext cx="4603700" cy="1116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latin typeface="+mn-lt"/>
              </a:rPr>
              <a:t>Тип </a:t>
            </a:r>
            <a:r>
              <a:rPr lang="uk-UA" sz="11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архітектури</a:t>
            </a:r>
            <a:r>
              <a:rPr lang="uk-UA" sz="1100" b="1" dirty="0" smtClean="0">
                <a:latin typeface="+mn-lt"/>
              </a:rPr>
              <a:t> системи:</a:t>
            </a:r>
            <a:endParaRPr lang="uk-UA" sz="1100" b="1" dirty="0">
              <a:latin typeface="+mn-lt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uk-UA" sz="1100" dirty="0">
                <a:latin typeface="+mn-lt"/>
              </a:rPr>
              <a:t>Клієнт-серверна </a:t>
            </a:r>
            <a:r>
              <a:rPr lang="uk-UA" sz="1100" dirty="0" smtClean="0">
                <a:latin typeface="+mn-lt"/>
              </a:rPr>
              <a:t>архітектура, оскільки мобільний </a:t>
            </a:r>
            <a:r>
              <a:rPr lang="uk-UA" sz="1100" dirty="0">
                <a:latin typeface="+mn-lt"/>
              </a:rPr>
              <a:t>застосунок функціонує як клієнт, що взаємодіє з серверною частиною через </a:t>
            </a:r>
            <a:r>
              <a:rPr lang="en-US" sz="1100" dirty="0">
                <a:latin typeface="+mn-lt"/>
              </a:rPr>
              <a:t>REST API. </a:t>
            </a:r>
            <a:r>
              <a:rPr lang="uk-UA" sz="1100" dirty="0">
                <a:latin typeface="+mn-lt"/>
              </a:rPr>
              <a:t>Це дозволяє зберігати дані централізовано, зменшує навантаження на пристрій користувача та забезпечує єдину точку контролю</a:t>
            </a:r>
            <a:r>
              <a:rPr lang="uk-UA" sz="1100" dirty="0" smtClean="0">
                <a:latin typeface="+mn-lt"/>
              </a:rPr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uk-UA" sz="1100" dirty="0" smtClean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6" name="Google Shape;100;p18"/>
          <p:cNvSpPr txBox="1">
            <a:spLocks/>
          </p:cNvSpPr>
          <p:nvPr/>
        </p:nvSpPr>
        <p:spPr>
          <a:xfrm>
            <a:off x="5060515" y="1075993"/>
            <a:ext cx="3717725" cy="116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Взаємодія із сервером: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Протокол – 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REST API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Формат даних – 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JSON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Безпека – авторизація за допомогою 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JWT </a:t>
            </a:r>
            <a:r>
              <a:rPr lang="uk-UA" sz="11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токенів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передача </a:t>
            </a:r>
            <a:r>
              <a:rPr lang="uk-UA" sz="11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токена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в заголовках 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HTTP-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запитів.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мережевої взаємодії з 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backend-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сервісами.</a:t>
            </a:r>
            <a:endParaRPr lang="uk-UA" sz="11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Google Shape;100;p18"/>
          <p:cNvSpPr txBox="1">
            <a:spLocks/>
          </p:cNvSpPr>
          <p:nvPr/>
        </p:nvSpPr>
        <p:spPr>
          <a:xfrm>
            <a:off x="306501" y="2432046"/>
            <a:ext cx="8471739" cy="192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b="1" dirty="0" smtClean="0">
                <a:latin typeface="+mn-lt"/>
              </a:rPr>
              <a:t>Ключові компоненти системи: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100" dirty="0" smtClean="0">
                <a:latin typeface="+mn-lt"/>
              </a:rPr>
              <a:t>Model </a:t>
            </a:r>
            <a:r>
              <a:rPr lang="uk-UA" sz="1100" dirty="0" smtClean="0">
                <a:latin typeface="+mn-lt"/>
              </a:rPr>
              <a:t>та </a:t>
            </a:r>
            <a:r>
              <a:rPr lang="en-US" sz="1100" dirty="0" err="1" smtClean="0">
                <a:latin typeface="+mn-lt"/>
              </a:rPr>
              <a:t>Api</a:t>
            </a:r>
            <a:r>
              <a:rPr lang="en-US" sz="1100" dirty="0" smtClean="0">
                <a:latin typeface="+mn-lt"/>
              </a:rPr>
              <a:t> layer </a:t>
            </a:r>
            <a:r>
              <a:rPr lang="uk-UA" sz="1100" dirty="0" smtClean="0">
                <a:latin typeface="+mn-lt"/>
              </a:rPr>
              <a:t>– класи та інтерфейси, що відповідають за взаємодію з сервером та обробку запитів і отриманих даних.</a:t>
            </a:r>
            <a:endParaRPr lang="en-US" sz="1100" dirty="0" smtClean="0">
              <a:latin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100" dirty="0" smtClean="0">
              <a:latin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100" dirty="0" smtClean="0">
                <a:latin typeface="+mn-lt"/>
              </a:rPr>
              <a:t>UI layer – </a:t>
            </a:r>
            <a:r>
              <a:rPr lang="uk-UA" sz="1100" dirty="0" smtClean="0">
                <a:latin typeface="+mn-lt"/>
              </a:rPr>
              <a:t>це шар мобільного застосунку, який містить такі компоненти як </a:t>
            </a:r>
            <a:r>
              <a:rPr lang="en-US" sz="1100" dirty="0" smtClean="0">
                <a:latin typeface="+mn-lt"/>
              </a:rPr>
              <a:t>Activity </a:t>
            </a:r>
            <a:r>
              <a:rPr lang="uk-UA" sz="1100" dirty="0" smtClean="0">
                <a:latin typeface="+mn-lt"/>
              </a:rPr>
              <a:t>та </a:t>
            </a:r>
            <a:r>
              <a:rPr lang="en-US" sz="1100" dirty="0" err="1" smtClean="0">
                <a:latin typeface="+mn-lt"/>
              </a:rPr>
              <a:t>ViewModel</a:t>
            </a:r>
            <a:r>
              <a:rPr lang="en-US" sz="1100" dirty="0" smtClean="0">
                <a:latin typeface="+mn-lt"/>
              </a:rPr>
              <a:t>.  </a:t>
            </a:r>
            <a:r>
              <a:rPr lang="uk-UA" sz="1100" dirty="0" smtClean="0">
                <a:latin typeface="+mn-lt"/>
              </a:rPr>
              <a:t>Перші відповідають за відображення компонентів інтерфейсу та їх зміну. </a:t>
            </a:r>
            <a:r>
              <a:rPr lang="en-US" sz="1100" dirty="0" err="1" smtClean="0">
                <a:latin typeface="+mn-lt"/>
              </a:rPr>
              <a:t>ViewModel</a:t>
            </a:r>
            <a:r>
              <a:rPr lang="en-US" sz="1100" dirty="0" smtClean="0">
                <a:latin typeface="+mn-lt"/>
              </a:rPr>
              <a:t> </a:t>
            </a:r>
            <a:r>
              <a:rPr lang="uk-UA" sz="1100" dirty="0" smtClean="0">
                <a:latin typeface="+mn-lt"/>
              </a:rPr>
              <a:t>зберігає так керує даними для </a:t>
            </a:r>
            <a:r>
              <a:rPr lang="en-US" sz="1100" dirty="0" smtClean="0">
                <a:latin typeface="+mn-lt"/>
              </a:rPr>
              <a:t>UI,</a:t>
            </a:r>
            <a:r>
              <a:rPr lang="uk-UA" sz="1100" dirty="0" smtClean="0">
                <a:latin typeface="+mn-lt"/>
              </a:rPr>
              <a:t> робить коли використовуючи </a:t>
            </a:r>
            <a:r>
              <a:rPr lang="en-US" sz="1100" dirty="0" smtClean="0">
                <a:latin typeface="+mn-lt"/>
              </a:rPr>
              <a:t>API </a:t>
            </a:r>
            <a:r>
              <a:rPr lang="uk-UA" sz="1100" dirty="0" smtClean="0">
                <a:latin typeface="+mn-lt"/>
              </a:rPr>
              <a:t>з дата </a:t>
            </a:r>
            <a:r>
              <a:rPr lang="en-US" sz="1100" dirty="0" smtClean="0">
                <a:latin typeface="+mn-lt"/>
              </a:rPr>
              <a:t>layer.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100" dirty="0">
              <a:latin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uk-UA" sz="1100" dirty="0" smtClean="0">
                <a:latin typeface="+mn-lt"/>
              </a:rPr>
              <a:t>Також головним елементом системи є файли ресурсів, а саме </a:t>
            </a:r>
            <a:r>
              <a:rPr lang="en-US" sz="1100" dirty="0" smtClean="0">
                <a:latin typeface="+mn-lt"/>
              </a:rPr>
              <a:t>layouts, </a:t>
            </a:r>
            <a:r>
              <a:rPr lang="uk-UA" sz="1100" dirty="0" smtClean="0">
                <a:latin typeface="+mn-lt"/>
              </a:rPr>
              <a:t>що відповідають за початкову розмітку сторінок застосунку та їх стилі.</a:t>
            </a:r>
            <a:endParaRPr lang="uk-UA" sz="1100" dirty="0">
              <a:latin typeface="+mn-lt"/>
            </a:endParaRPr>
          </a:p>
        </p:txBody>
      </p:sp>
      <p:pic>
        <p:nvPicPr>
          <p:cNvPr id="2054" name="Picture 6" descr="What Is a REST API? Examples, Uses &amp; Challenges | Postman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1" y="744986"/>
            <a:ext cx="1423598" cy="75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99666" y="11437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 smtClean="0"/>
              <a:t>Середовища розробки використані у ході дослідження:</a:t>
            </a:r>
          </a:p>
          <a:p>
            <a:pPr marL="171450" indent="-171450" algn="just">
              <a:lnSpc>
                <a:spcPct val="100000"/>
              </a:lnSpc>
              <a:buSzPct val="100000"/>
            </a:pPr>
            <a:r>
              <a:rPr lang="en-US" sz="1100" dirty="0" err="1" smtClean="0"/>
              <a:t>IntellijIDEA</a:t>
            </a:r>
            <a:r>
              <a:rPr lang="en-US" sz="1100" dirty="0" smtClean="0"/>
              <a:t> Ultimate</a:t>
            </a:r>
          </a:p>
          <a:p>
            <a:pPr marL="171450" indent="-171450" algn="just">
              <a:lnSpc>
                <a:spcPct val="100000"/>
              </a:lnSpc>
              <a:buSzPct val="100000"/>
            </a:pPr>
            <a:r>
              <a:rPr lang="en-US" sz="1100" dirty="0" smtClean="0"/>
              <a:t>Android Studio Ladybug</a:t>
            </a:r>
          </a:p>
          <a:p>
            <a:pPr marL="171450" indent="-171450" algn="just">
              <a:lnSpc>
                <a:spcPct val="100000"/>
              </a:lnSpc>
              <a:buSzPct val="100000"/>
            </a:pPr>
            <a:r>
              <a:rPr lang="en-US" sz="1100" dirty="0" smtClean="0"/>
              <a:t>Visual Studio Code</a:t>
            </a:r>
            <a:endParaRPr lang="uk-UA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en-US" sz="1100" dirty="0" smtClean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 smtClean="0"/>
              <a:t>Мови програмування:</a:t>
            </a:r>
          </a:p>
          <a:p>
            <a:pPr marL="171450" indent="-171450" algn="just">
              <a:lnSpc>
                <a:spcPct val="100000"/>
              </a:lnSpc>
              <a:buSzPct val="100000"/>
            </a:pPr>
            <a:r>
              <a:rPr lang="en-US" sz="1100" dirty="0" smtClean="0"/>
              <a:t>Java </a:t>
            </a:r>
            <a:r>
              <a:rPr lang="uk-UA" sz="1100" dirty="0" smtClean="0"/>
              <a:t>– для написання серверної логіки.</a:t>
            </a:r>
          </a:p>
          <a:p>
            <a:pPr marL="171450" indent="-171450" algn="just">
              <a:lnSpc>
                <a:spcPct val="100000"/>
              </a:lnSpc>
              <a:buSzPct val="100000"/>
            </a:pPr>
            <a:r>
              <a:rPr lang="en-US" sz="1100" dirty="0" err="1" smtClean="0"/>
              <a:t>Kotlin</a:t>
            </a:r>
            <a:r>
              <a:rPr lang="en-US" sz="1100" dirty="0" smtClean="0"/>
              <a:t> – </a:t>
            </a:r>
            <a:r>
              <a:rPr lang="uk-UA" sz="1100" dirty="0" smtClean="0"/>
              <a:t>для розробки мобільного застосунку під </a:t>
            </a:r>
            <a:r>
              <a:rPr lang="en-US" sz="1100" dirty="0" smtClean="0"/>
              <a:t>Android.</a:t>
            </a:r>
          </a:p>
          <a:p>
            <a:pPr marL="171450" indent="-171450" algn="just">
              <a:lnSpc>
                <a:spcPct val="100000"/>
              </a:lnSpc>
              <a:buSzPct val="100000"/>
            </a:pPr>
            <a:r>
              <a:rPr lang="en-US" sz="1100" dirty="0" smtClean="0"/>
              <a:t>Type Script – </a:t>
            </a:r>
            <a:r>
              <a:rPr lang="uk-UA" sz="1100" dirty="0" smtClean="0"/>
              <a:t>для </a:t>
            </a:r>
            <a:r>
              <a:rPr lang="uk-UA" sz="1100" dirty="0" err="1" smtClean="0"/>
              <a:t>фронтенд</a:t>
            </a:r>
            <a:r>
              <a:rPr lang="uk-UA" sz="1100" dirty="0" smtClean="0"/>
              <a:t> застосунку.</a:t>
            </a:r>
            <a:endParaRPr lang="en-US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/>
              <a:t>Інші інструменти</a:t>
            </a:r>
            <a:r>
              <a:rPr lang="uk-UA" sz="1100" b="1" dirty="0" smtClean="0"/>
              <a:t>:</a:t>
            </a:r>
          </a:p>
          <a:p>
            <a:pPr marL="171450" indent="-171450" algn="just">
              <a:lnSpc>
                <a:spcPct val="100000"/>
              </a:lnSpc>
              <a:buSzPct val="100000"/>
            </a:pPr>
            <a:r>
              <a:rPr lang="ru-RU" sz="1100" dirty="0" err="1" smtClean="0"/>
              <a:t>Docker</a:t>
            </a:r>
            <a:r>
              <a:rPr lang="ru-RU" sz="1100" dirty="0" smtClean="0"/>
              <a:t> </a:t>
            </a:r>
            <a:r>
              <a:rPr lang="ru-RU" sz="1100" dirty="0"/>
              <a:t>– </a:t>
            </a:r>
            <a:r>
              <a:rPr lang="uk-UA" sz="1100" dirty="0" smtClean="0"/>
              <a:t>контейнеризація </a:t>
            </a:r>
            <a:r>
              <a:rPr lang="uk-UA" sz="1100" dirty="0" err="1" smtClean="0"/>
              <a:t>бекенд</a:t>
            </a:r>
            <a:r>
              <a:rPr lang="uk-UA" sz="1100" dirty="0" smtClean="0"/>
              <a:t>-сервісів для розгортання</a:t>
            </a:r>
            <a:r>
              <a:rPr lang="ru-RU" sz="1100" dirty="0" smtClean="0"/>
              <a:t>.</a:t>
            </a:r>
            <a:endParaRPr lang="ru-RU" sz="1100" dirty="0"/>
          </a:p>
          <a:p>
            <a:pPr marL="171450" indent="-171450" algn="just">
              <a:lnSpc>
                <a:spcPct val="100000"/>
              </a:lnSpc>
              <a:buSzPct val="100000"/>
            </a:pPr>
            <a:r>
              <a:rPr lang="en-US" sz="1100" dirty="0" smtClean="0"/>
              <a:t>Postman </a:t>
            </a:r>
            <a:r>
              <a:rPr lang="en-US" sz="1100" dirty="0"/>
              <a:t>– </a:t>
            </a:r>
            <a:r>
              <a:rPr lang="uk-UA" sz="1100" dirty="0"/>
              <a:t>ручне тестування </a:t>
            </a:r>
            <a:r>
              <a:rPr lang="en-US" sz="1100" dirty="0"/>
              <a:t>REST API.</a:t>
            </a:r>
          </a:p>
          <a:p>
            <a:pPr marL="171450" indent="-171450" algn="just">
              <a:lnSpc>
                <a:spcPct val="100000"/>
              </a:lnSpc>
              <a:buSzPct val="100000"/>
            </a:pPr>
            <a:r>
              <a:rPr lang="ru-RU" sz="1100" dirty="0" err="1" smtClean="0"/>
              <a:t>Gradle</a:t>
            </a:r>
            <a:r>
              <a:rPr lang="ru-RU" sz="1100" dirty="0" smtClean="0"/>
              <a:t> </a:t>
            </a:r>
            <a:r>
              <a:rPr lang="ru-RU" sz="1100" dirty="0"/>
              <a:t>– </a:t>
            </a:r>
            <a:r>
              <a:rPr lang="uk-UA" sz="1100" dirty="0" smtClean="0"/>
              <a:t>інструмент автоматизації збірки для розробки багатомовного програмного забезпечення</a:t>
            </a:r>
            <a:r>
              <a:rPr lang="ru-RU" sz="1100" dirty="0" smtClean="0"/>
              <a:t>.</a:t>
            </a:r>
          </a:p>
          <a:p>
            <a:pPr marL="171450" indent="-171450" algn="just">
              <a:lnSpc>
                <a:spcPct val="100000"/>
              </a:lnSpc>
              <a:buSzPct val="100000"/>
            </a:pPr>
            <a:r>
              <a:rPr lang="en-US" sz="1100" dirty="0" err="1" smtClean="0"/>
              <a:t>SwaggerUi</a:t>
            </a:r>
            <a:r>
              <a:rPr lang="en-US" sz="1100" dirty="0" smtClean="0"/>
              <a:t> – </a:t>
            </a:r>
            <a:r>
              <a:rPr lang="uk-UA" sz="1100" dirty="0"/>
              <a:t>інтерактивний веб-інтерфейс, який дозволяє розробникам </a:t>
            </a:r>
            <a:r>
              <a:rPr lang="uk-UA" sz="1100" dirty="0" err="1"/>
              <a:t>візуалізувати</a:t>
            </a:r>
            <a:r>
              <a:rPr lang="uk-UA" sz="1100" dirty="0"/>
              <a:t>, досліджувати та тестувати </a:t>
            </a:r>
            <a:r>
              <a:rPr lang="en-US" sz="1100" dirty="0"/>
              <a:t>API (</a:t>
            </a:r>
            <a:r>
              <a:rPr lang="uk-UA" sz="1100" dirty="0"/>
              <a:t>інтерфейси прикладного програмування), створені за допомогою специфікації </a:t>
            </a:r>
            <a:r>
              <a:rPr lang="en-US" sz="1100" dirty="0" err="1" smtClean="0"/>
              <a:t>OpenAPI</a:t>
            </a:r>
            <a:r>
              <a:rPr lang="en-US" sz="1100" dirty="0"/>
              <a:t>.</a:t>
            </a:r>
            <a:endParaRPr lang="ru-RU" sz="11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33066" y="1172106"/>
            <a:ext cx="32013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11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Інструменти для тестування</a:t>
            </a:r>
            <a:r>
              <a:rPr lang="uk-UA" sz="11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  <a:endParaRPr lang="en-US" sz="11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71450" indent="-171450" algn="just">
              <a:buSzPct val="100000"/>
              <a:buFont typeface="Open Sans"/>
              <a:buChar char="●"/>
            </a:pP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JUnit + </a:t>
            </a:r>
            <a:r>
              <a:rPr lang="en-US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MockK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для </a:t>
            </a:r>
            <a:r>
              <a:rPr lang="uk-UA" sz="1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юніт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-тестування логіки застосунку</a:t>
            </a:r>
            <a:r>
              <a:rPr lang="uk-UA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uk-UA"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 algn="just">
              <a:buSzPct val="100000"/>
              <a:buFont typeface="Open Sans"/>
              <a:buChar char="●"/>
            </a:pP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Espresso + Hilt Testing – 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для інструментального тестування взаємодії користувача з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UI </a:t>
            </a:r>
            <a:r>
              <a:rPr lang="uk-UA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та перевірки логіки з </a:t>
            </a:r>
            <a:r>
              <a:rPr lang="en-US" sz="1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</a:t>
            </a:r>
            <a:r>
              <a:rPr lang="en-US" sz="1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  <a:endParaRPr lang="uk-UA" sz="1100" b="1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83725" y="-15313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739263"/>
            <a:ext cx="7869675" cy="2727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buNone/>
            </a:pPr>
            <a:r>
              <a:rPr lang="uk-UA" sz="1100" dirty="0"/>
              <a:t>Мобільний застосунок </a:t>
            </a:r>
            <a:r>
              <a:rPr lang="en-US" sz="1100" dirty="0" err="1"/>
              <a:t>UALogistics</a:t>
            </a:r>
            <a:r>
              <a:rPr lang="en-US" sz="1100" dirty="0"/>
              <a:t> </a:t>
            </a:r>
            <a:r>
              <a:rPr lang="uk-UA" sz="1100" dirty="0"/>
              <a:t>реалізовано з використанням архітектурного шаблону </a:t>
            </a:r>
            <a:r>
              <a:rPr lang="en-US" sz="1100" dirty="0"/>
              <a:t>MVVM (Model–View–</a:t>
            </a:r>
            <a:r>
              <a:rPr lang="en-US" sz="1100" dirty="0" err="1"/>
              <a:t>ViewModel</a:t>
            </a:r>
            <a:r>
              <a:rPr lang="en-US" sz="1100" dirty="0"/>
              <a:t>), </a:t>
            </a:r>
            <a:r>
              <a:rPr lang="uk-UA" sz="1100" dirty="0"/>
              <a:t>що забезпечує чітке розділення </a:t>
            </a:r>
            <a:r>
              <a:rPr lang="uk-UA" sz="1100" dirty="0" err="1"/>
              <a:t>відповідальностей</a:t>
            </a:r>
            <a:r>
              <a:rPr lang="uk-UA" sz="1100" dirty="0"/>
              <a:t>, покращує масштабованість та полегшує тестування застосунку</a:t>
            </a:r>
            <a:r>
              <a:rPr lang="uk-UA" sz="1100" dirty="0" smtClean="0"/>
              <a:t>.</a:t>
            </a:r>
          </a:p>
          <a:p>
            <a:pPr marL="0" lvl="0" indent="0" algn="just">
              <a:lnSpc>
                <a:spcPct val="120000"/>
              </a:lnSpc>
              <a:buNone/>
            </a:pPr>
            <a:endParaRPr lang="uk-UA" sz="1100" dirty="0"/>
          </a:p>
          <a:p>
            <a:pPr marL="0" lvl="0" indent="0" algn="just">
              <a:lnSpc>
                <a:spcPct val="120000"/>
              </a:lnSpc>
              <a:buNone/>
            </a:pPr>
            <a:r>
              <a:rPr lang="uk-UA" sz="1100" b="1" dirty="0" smtClean="0"/>
              <a:t>Послідовність обробки:</a:t>
            </a:r>
          </a:p>
          <a:p>
            <a:pPr marL="285750" lvl="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Користувач натискає кнопку (наприклад, "Видалити ресурс</a:t>
            </a:r>
            <a:r>
              <a:rPr lang="uk-UA" sz="1100" dirty="0" smtClean="0"/>
              <a:t>").</a:t>
            </a:r>
          </a:p>
          <a:p>
            <a:pPr marL="285750" lvl="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View </a:t>
            </a:r>
            <a:r>
              <a:rPr lang="uk-UA" sz="1100" dirty="0"/>
              <a:t>передає запит у </a:t>
            </a:r>
            <a:r>
              <a:rPr lang="en-US" sz="1100" dirty="0" err="1"/>
              <a:t>ViewModel</a:t>
            </a:r>
            <a:r>
              <a:rPr lang="en-US" sz="1100" dirty="0" smtClean="0"/>
              <a:t>. </a:t>
            </a:r>
            <a:r>
              <a:rPr lang="en-US" sz="1100" dirty="0" err="1" smtClean="0"/>
              <a:t>ViewModel</a:t>
            </a:r>
            <a:r>
              <a:rPr lang="en-US" sz="1100" dirty="0" smtClean="0"/>
              <a:t> </a:t>
            </a:r>
            <a:r>
              <a:rPr lang="uk-UA" sz="1100" dirty="0"/>
              <a:t>викликає відповідний метод у </a:t>
            </a:r>
            <a:r>
              <a:rPr lang="en-US" sz="1100" dirty="0"/>
              <a:t>Model (</a:t>
            </a:r>
            <a:r>
              <a:rPr lang="uk-UA" sz="1100" dirty="0"/>
              <a:t>через </a:t>
            </a:r>
            <a:r>
              <a:rPr lang="en-US" sz="1100" dirty="0" err="1"/>
              <a:t>ResourceApi</a:t>
            </a:r>
            <a:r>
              <a:rPr lang="en-US" sz="1100" dirty="0"/>
              <a:t> </a:t>
            </a:r>
            <a:r>
              <a:rPr lang="uk-UA" sz="1100" dirty="0"/>
              <a:t>або </a:t>
            </a:r>
            <a:r>
              <a:rPr lang="en-US" sz="1100" dirty="0" err="1"/>
              <a:t>TokenManager</a:t>
            </a:r>
            <a:r>
              <a:rPr lang="en-US" sz="1100" dirty="0" smtClean="0"/>
              <a:t>).</a:t>
            </a:r>
            <a:endParaRPr lang="uk-UA" sz="1100" dirty="0" smtClean="0"/>
          </a:p>
          <a:p>
            <a:pPr marL="285750" lvl="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100" dirty="0" smtClean="0"/>
              <a:t>Дані </a:t>
            </a:r>
            <a:r>
              <a:rPr lang="uk-UA" sz="1100" dirty="0"/>
              <a:t>обробляються асинхронно за допомогою </a:t>
            </a:r>
            <a:r>
              <a:rPr lang="en-US" sz="1100" dirty="0" err="1"/>
              <a:t>Kotlin</a:t>
            </a:r>
            <a:r>
              <a:rPr lang="en-US" sz="1100" dirty="0"/>
              <a:t> </a:t>
            </a:r>
            <a:r>
              <a:rPr lang="en-US" sz="1100" dirty="0" err="1"/>
              <a:t>Coroutines</a:t>
            </a:r>
            <a:r>
              <a:rPr lang="en-US" sz="1100" dirty="0" smtClean="0"/>
              <a:t>.</a:t>
            </a:r>
            <a:endParaRPr lang="uk-UA" sz="1100" dirty="0" smtClean="0"/>
          </a:p>
          <a:p>
            <a:pPr marL="285750" lvl="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100" dirty="0" smtClean="0"/>
              <a:t>Отриманий </a:t>
            </a:r>
            <a:r>
              <a:rPr lang="uk-UA" sz="1100" dirty="0"/>
              <a:t>результат оновлює </a:t>
            </a:r>
            <a:r>
              <a:rPr lang="en-US" sz="1100" dirty="0" err="1"/>
              <a:t>StateFlow</a:t>
            </a:r>
            <a:r>
              <a:rPr lang="en-US" sz="1100" dirty="0"/>
              <a:t>, </a:t>
            </a:r>
            <a:r>
              <a:rPr lang="uk-UA" sz="1100" dirty="0"/>
              <a:t>що автоматично оновлює </a:t>
            </a:r>
            <a:r>
              <a:rPr lang="en-US" sz="1100" dirty="0"/>
              <a:t>View</a:t>
            </a:r>
            <a:r>
              <a:rPr lang="en-US" sz="1100" dirty="0" smtClean="0"/>
              <a:t>.</a:t>
            </a:r>
            <a:endParaRPr lang="uk-UA" sz="1100" dirty="0" smtClean="0"/>
          </a:p>
          <a:p>
            <a:pPr marL="285750" lvl="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uk-UA" sz="1100" dirty="0" smtClean="0"/>
              <a:t>У </a:t>
            </a:r>
            <a:r>
              <a:rPr lang="uk-UA" sz="1100" dirty="0"/>
              <a:t>разі помилки – </a:t>
            </a:r>
            <a:r>
              <a:rPr lang="en-US" sz="1100" dirty="0" err="1"/>
              <a:t>ViewModel</a:t>
            </a:r>
            <a:r>
              <a:rPr lang="en-US" sz="1100" dirty="0"/>
              <a:t> </a:t>
            </a:r>
            <a:r>
              <a:rPr lang="uk-UA" sz="1100" dirty="0"/>
              <a:t>генерує повідомлення, яке </a:t>
            </a:r>
            <a:r>
              <a:rPr lang="en-US" sz="1100" dirty="0"/>
              <a:t>View </a:t>
            </a:r>
            <a:r>
              <a:rPr lang="uk-UA" sz="1100" dirty="0"/>
              <a:t>відображає у вигляді </a:t>
            </a:r>
            <a:r>
              <a:rPr lang="en-US" sz="1100" dirty="0" err="1"/>
              <a:t>Snackbar</a:t>
            </a:r>
            <a:r>
              <a:rPr lang="en-US" sz="1100" dirty="0" smtClean="0"/>
              <a:t>.</a:t>
            </a:r>
            <a:endParaRPr lang="uk-UA" sz="1100" dirty="0" smtClean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 smtClean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1" dirty="0" smtClean="0"/>
              <a:t>Захист </a:t>
            </a:r>
            <a:r>
              <a:rPr lang="uk-UA" sz="1100" b="1" dirty="0"/>
              <a:t>та безпека: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GB" sz="1100" dirty="0" smtClean="0"/>
              <a:t>JWT </a:t>
            </a:r>
            <a:r>
              <a:rPr lang="en-GB" sz="1100" dirty="0"/>
              <a:t>(JWE) </a:t>
            </a:r>
            <a:r>
              <a:rPr lang="en-GB" sz="1100" dirty="0" smtClean="0"/>
              <a:t>– </a:t>
            </a:r>
            <a:r>
              <a:rPr lang="uk-UA" sz="1100" dirty="0"/>
              <a:t>мобільний застосунок зберігає та передає зашифрований </a:t>
            </a:r>
            <a:r>
              <a:rPr lang="uk-UA" sz="1100" dirty="0" err="1"/>
              <a:t>токен</a:t>
            </a:r>
            <a:r>
              <a:rPr lang="uk-UA" sz="1100" dirty="0"/>
              <a:t> авторизації, виданий сервером після успішного </a:t>
            </a:r>
            <a:r>
              <a:rPr lang="uk-UA" sz="1100" dirty="0" smtClean="0"/>
              <a:t>входу</a:t>
            </a:r>
            <a:endParaRPr lang="en-US" sz="1100" dirty="0"/>
          </a:p>
          <a:p>
            <a:pPr marL="0" lvl="0" indent="0" algn="just">
              <a:lnSpc>
                <a:spcPct val="120000"/>
              </a:lnSpc>
              <a:buNone/>
            </a:pPr>
            <a:r>
              <a:rPr lang="en-GB" sz="1100" dirty="0" err="1" smtClean="0"/>
              <a:t>TokenManager</a:t>
            </a:r>
            <a:r>
              <a:rPr lang="en-GB" sz="1100" dirty="0" smtClean="0"/>
              <a:t> </a:t>
            </a:r>
            <a:r>
              <a:rPr lang="en-GB" sz="1100" dirty="0"/>
              <a:t>+ </a:t>
            </a:r>
            <a:r>
              <a:rPr lang="en-GB" sz="1100" dirty="0" err="1"/>
              <a:t>DataStore</a:t>
            </a:r>
            <a:r>
              <a:rPr lang="en-GB" sz="1100" dirty="0"/>
              <a:t> </a:t>
            </a:r>
            <a:r>
              <a:rPr lang="en-GB" sz="1100" dirty="0" smtClean="0"/>
              <a:t>– </a:t>
            </a:r>
            <a:r>
              <a:rPr lang="uk-UA" sz="1100" dirty="0" err="1"/>
              <a:t>токен</a:t>
            </a:r>
            <a:r>
              <a:rPr lang="uk-UA" sz="1100" dirty="0"/>
              <a:t> зберігається локально у зашифрованому вигляді через </a:t>
            </a:r>
            <a:r>
              <a:rPr lang="en-GB" sz="1100" dirty="0"/>
              <a:t>Jetpack </a:t>
            </a:r>
            <a:r>
              <a:rPr lang="en-GB" sz="1100" dirty="0" err="1"/>
              <a:t>DataStore</a:t>
            </a:r>
            <a:r>
              <a:rPr lang="en-GB" sz="1100" dirty="0"/>
              <a:t>, </a:t>
            </a:r>
            <a:r>
              <a:rPr lang="uk-UA" sz="1100" dirty="0"/>
              <a:t>що гарантує стійкість до втрати при перезапуску застосунку.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68925" y="-117151"/>
            <a:ext cx="764107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 smtClean="0"/>
              <a:t>Менеджер </a:t>
            </a:r>
            <a:r>
              <a:rPr lang="uk-UA" sz="3200" dirty="0" err="1" smtClean="0"/>
              <a:t>токенів</a:t>
            </a:r>
            <a:r>
              <a:rPr lang="uk-UA" sz="3200" dirty="0" smtClean="0"/>
              <a:t> та структура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28" y="824011"/>
            <a:ext cx="2405095" cy="39362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477" y="1368653"/>
            <a:ext cx="4118834" cy="328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7145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662</TotalTime>
  <Words>1349</Words>
  <Application>Microsoft Office PowerPoint</Application>
  <PresentationFormat>Экран (16:9)</PresentationFormat>
  <Paragraphs>175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Economica</vt:lpstr>
      <vt:lpstr>Open Sans</vt:lpstr>
      <vt:lpstr>Arial</vt:lpstr>
      <vt:lpstr>Шаблон презентації кваліфікаційної роботи магістрів</vt:lpstr>
      <vt:lpstr>Програмна система для контролю логістичного забезпечення війська. Мобільний застосунок.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Менеджер токенів та структура системи</vt:lpstr>
      <vt:lpstr>Тестування</vt:lpstr>
      <vt:lpstr>Тестування</vt:lpstr>
      <vt:lpstr>Публікація результатів </vt:lpstr>
      <vt:lpstr>Підсумки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контролю логістичного забезпечення війська. Мобільний застосунок.</dc:title>
  <dc:creator>ADMIN</dc:creator>
  <cp:lastModifiedBy>ADMIN</cp:lastModifiedBy>
  <cp:revision>27</cp:revision>
  <dcterms:created xsi:type="dcterms:W3CDTF">2025-06-08T17:37:26Z</dcterms:created>
  <dcterms:modified xsi:type="dcterms:W3CDTF">2025-06-10T06:37:14Z</dcterms:modified>
</cp:coreProperties>
</file>