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70" r:id="rId5"/>
    <p:sldId id="269" r:id="rId6"/>
    <p:sldId id="259" r:id="rId7"/>
    <p:sldId id="260" r:id="rId8"/>
    <p:sldId id="261" r:id="rId9"/>
    <p:sldId id="262" r:id="rId10"/>
    <p:sldId id="263" r:id="rId11"/>
    <p:sldId id="265" r:id="rId12"/>
    <p:sldId id="274" r:id="rId13"/>
    <p:sldId id="275" r:id="rId14"/>
    <p:sldId id="276" r:id="rId15"/>
    <p:sldId id="268" r:id="rId16"/>
    <p:sldId id="267" r:id="rId17"/>
  </p:sldIdLst>
  <p:sldSz cx="9144000" cy="5143500" type="screen16x9"/>
  <p:notesSz cx="6858000" cy="9144000"/>
  <p:embeddedFontLst>
    <p:embeddedFont>
      <p:font typeface="Economica" panose="020B060402020202020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75" autoAdjust="0"/>
  </p:normalViewPr>
  <p:slideViewPr>
    <p:cSldViewPr snapToGrid="0">
      <p:cViewPr>
        <p:scale>
          <a:sx n="125" d="100"/>
          <a:sy n="125" d="100"/>
        </p:scale>
        <p:origin x="90"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101374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16b2ada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e16b2ada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16b2ada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9E1DF0B0-7B9F-805A-0F85-68C48E0D177E}"/>
            </a:ext>
          </a:extLst>
        </p:cNvPr>
        <p:cNvGrpSpPr/>
        <p:nvPr/>
      </p:nvGrpSpPr>
      <p:grpSpPr>
        <a:xfrm>
          <a:off x="0" y="0"/>
          <a:ext cx="0" cy="0"/>
          <a:chOff x="0" y="0"/>
          <a:chExt cx="0" cy="0"/>
        </a:xfrm>
      </p:grpSpPr>
      <p:sp>
        <p:nvSpPr>
          <p:cNvPr id="124" name="Google Shape;124;g2e16b2adad1_0_40:notes">
            <a:extLst>
              <a:ext uri="{FF2B5EF4-FFF2-40B4-BE49-F238E27FC236}">
                <a16:creationId xmlns:a16="http://schemas.microsoft.com/office/drawing/2014/main" id="{FCC3BC87-EA17-B96F-11F3-2B1755C529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a:extLst>
              <a:ext uri="{FF2B5EF4-FFF2-40B4-BE49-F238E27FC236}">
                <a16:creationId xmlns:a16="http://schemas.microsoft.com/office/drawing/2014/main" id="{17BCD5A7-DDB8-9893-0768-6D9D1DEA75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79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231A3ABE-7D62-FA3B-EB04-6A1CDB9588A1}"/>
            </a:ext>
          </a:extLst>
        </p:cNvPr>
        <p:cNvGrpSpPr/>
        <p:nvPr/>
      </p:nvGrpSpPr>
      <p:grpSpPr>
        <a:xfrm>
          <a:off x="0" y="0"/>
          <a:ext cx="0" cy="0"/>
          <a:chOff x="0" y="0"/>
          <a:chExt cx="0" cy="0"/>
        </a:xfrm>
      </p:grpSpPr>
      <p:sp>
        <p:nvSpPr>
          <p:cNvPr id="124" name="Google Shape;124;g2e16b2adad1_0_40:notes">
            <a:extLst>
              <a:ext uri="{FF2B5EF4-FFF2-40B4-BE49-F238E27FC236}">
                <a16:creationId xmlns:a16="http://schemas.microsoft.com/office/drawing/2014/main" id="{0DFFAF74-BE5F-FE92-686D-57E36B2A01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a:extLst>
              <a:ext uri="{FF2B5EF4-FFF2-40B4-BE49-F238E27FC236}">
                <a16:creationId xmlns:a16="http://schemas.microsoft.com/office/drawing/2014/main" id="{C23E4CDA-BA24-A378-2B6D-A95DAC2C67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8361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245AA795-08B1-F64D-EA05-03305E467902}"/>
            </a:ext>
          </a:extLst>
        </p:cNvPr>
        <p:cNvGrpSpPr/>
        <p:nvPr/>
      </p:nvGrpSpPr>
      <p:grpSpPr>
        <a:xfrm>
          <a:off x="0" y="0"/>
          <a:ext cx="0" cy="0"/>
          <a:chOff x="0" y="0"/>
          <a:chExt cx="0" cy="0"/>
        </a:xfrm>
      </p:grpSpPr>
      <p:sp>
        <p:nvSpPr>
          <p:cNvPr id="124" name="Google Shape;124;g2e16b2adad1_0_40:notes">
            <a:extLst>
              <a:ext uri="{FF2B5EF4-FFF2-40B4-BE49-F238E27FC236}">
                <a16:creationId xmlns:a16="http://schemas.microsoft.com/office/drawing/2014/main" id="{3661C808-677F-2A21-D02A-AB95B07977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a:extLst>
              <a:ext uri="{FF2B5EF4-FFF2-40B4-BE49-F238E27FC236}">
                <a16:creationId xmlns:a16="http://schemas.microsoft.com/office/drawing/2014/main" id="{1C5A3E0C-1A66-41CE-BB9A-6B99F9383F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102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a:extLst>
            <a:ext uri="{FF2B5EF4-FFF2-40B4-BE49-F238E27FC236}">
              <a16:creationId xmlns:a16="http://schemas.microsoft.com/office/drawing/2014/main" id="{0400C621-6F89-E1A4-97E8-33550B074498}"/>
            </a:ext>
          </a:extLst>
        </p:cNvPr>
        <p:cNvGrpSpPr/>
        <p:nvPr/>
      </p:nvGrpSpPr>
      <p:grpSpPr>
        <a:xfrm>
          <a:off x="0" y="0"/>
          <a:ext cx="0" cy="0"/>
          <a:chOff x="0" y="0"/>
          <a:chExt cx="0" cy="0"/>
        </a:xfrm>
      </p:grpSpPr>
      <p:sp>
        <p:nvSpPr>
          <p:cNvPr id="138" name="Google Shape;138;g2e16b2adad1_0_50:notes">
            <a:extLst>
              <a:ext uri="{FF2B5EF4-FFF2-40B4-BE49-F238E27FC236}">
                <a16:creationId xmlns:a16="http://schemas.microsoft.com/office/drawing/2014/main" id="{544E7579-00D9-B22C-0176-2224F39834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16b2adad1_0_50:notes">
            <a:extLst>
              <a:ext uri="{FF2B5EF4-FFF2-40B4-BE49-F238E27FC236}">
                <a16:creationId xmlns:a16="http://schemas.microsoft.com/office/drawing/2014/main" id="{7F4DF058-1785-0600-C4A4-29346732D7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320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16b2adad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16b2adad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ddf96669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16b2ada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16b2ada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75D481B6-564A-DB29-E78A-BAAC839A82F2}"/>
            </a:ext>
          </a:extLst>
        </p:cNvPr>
        <p:cNvGrpSpPr/>
        <p:nvPr/>
      </p:nvGrpSpPr>
      <p:grpSpPr>
        <a:xfrm>
          <a:off x="0" y="0"/>
          <a:ext cx="0" cy="0"/>
          <a:chOff x="0" y="0"/>
          <a:chExt cx="0" cy="0"/>
        </a:xfrm>
      </p:grpSpPr>
      <p:sp>
        <p:nvSpPr>
          <p:cNvPr id="75" name="Google Shape;75;g2e16b2adad1_0_0:notes">
            <a:extLst>
              <a:ext uri="{FF2B5EF4-FFF2-40B4-BE49-F238E27FC236}">
                <a16:creationId xmlns:a16="http://schemas.microsoft.com/office/drawing/2014/main" id="{9565D697-7E3E-1A92-773D-E5A49D27E2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16b2adad1_0_0:notes">
            <a:extLst>
              <a:ext uri="{FF2B5EF4-FFF2-40B4-BE49-F238E27FC236}">
                <a16:creationId xmlns:a16="http://schemas.microsoft.com/office/drawing/2014/main" id="{FB44A642-2462-0680-1CAE-389EA05337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615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8EAE3DA1-A858-F400-568E-20B3EE0ABCC1}"/>
            </a:ext>
          </a:extLst>
        </p:cNvPr>
        <p:cNvGrpSpPr/>
        <p:nvPr/>
      </p:nvGrpSpPr>
      <p:grpSpPr>
        <a:xfrm>
          <a:off x="0" y="0"/>
          <a:ext cx="0" cy="0"/>
          <a:chOff x="0" y="0"/>
          <a:chExt cx="0" cy="0"/>
        </a:xfrm>
      </p:grpSpPr>
      <p:sp>
        <p:nvSpPr>
          <p:cNvPr id="75" name="Google Shape;75;g2e16b2adad1_0_0:notes">
            <a:extLst>
              <a:ext uri="{FF2B5EF4-FFF2-40B4-BE49-F238E27FC236}">
                <a16:creationId xmlns:a16="http://schemas.microsoft.com/office/drawing/2014/main" id="{1711FAEA-E10B-D606-F663-A7ABC2F80D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16b2adad1_0_0:notes">
            <a:extLst>
              <a:ext uri="{FF2B5EF4-FFF2-40B4-BE49-F238E27FC236}">
                <a16:creationId xmlns:a16="http://schemas.microsoft.com/office/drawing/2014/main" id="{06D9782A-6339-E55D-68AB-15C11EA412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403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16b2ada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16b2ada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16b2ada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e16b2ada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16b2adad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16b2adad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16b2adad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r>
              <a:rPr lang="en-US"/>
              <a:t>Click to edit Master title style</a:t>
            </a:r>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r>
              <a:rPr lang="en-US"/>
              <a:t>Click to edit Master subtitle style</a:t>
            </a:r>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r>
              <a:rPr lang="en-US"/>
              <a:t>Click to edit Master title style</a:t>
            </a:r>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rPr lang="en-US"/>
              <a:t>Click to edit Master title style</a:t>
            </a:r>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r>
              <a:rPr lang="en-US"/>
              <a:t>Click to edit Master title style</a:t>
            </a:r>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r>
              <a:rPr lang="en-US"/>
              <a:t>Click to edit Master subtitle style</a:t>
            </a:r>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pPr lvl="0"/>
            <a:r>
              <a:rPr lang="en-US"/>
              <a:t>Click to edit Master text styles</a:t>
            </a: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730674" y="751563"/>
            <a:ext cx="4304976" cy="11343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u-RU" sz="2400" dirty="0" err="1"/>
              <a:t>Мобільний</a:t>
            </a:r>
            <a:r>
              <a:rPr lang="ru-RU" sz="2400" dirty="0"/>
              <a:t> </a:t>
            </a:r>
            <a:r>
              <a:rPr lang="ru-RU" sz="2400" dirty="0" err="1"/>
              <a:t>застосунок</a:t>
            </a:r>
            <a:r>
              <a:rPr lang="ru-RU" sz="2400" dirty="0"/>
              <a:t> для </a:t>
            </a:r>
            <a:r>
              <a:rPr lang="ru-RU" sz="2400" dirty="0" err="1"/>
              <a:t>ведення</a:t>
            </a:r>
            <a:r>
              <a:rPr lang="ru-RU" sz="2400" dirty="0"/>
              <a:t> </a:t>
            </a:r>
            <a:r>
              <a:rPr lang="ru-RU" sz="2400" dirty="0" err="1"/>
              <a:t>калорій</a:t>
            </a:r>
            <a:r>
              <a:rPr lang="ru-RU" sz="2400" dirty="0"/>
              <a:t> та контролю </a:t>
            </a:r>
            <a:r>
              <a:rPr lang="ru-RU" sz="2400" dirty="0" err="1"/>
              <a:t>харчуванн</a:t>
            </a:r>
            <a:r>
              <a:rPr lang="uk-UA" sz="2400" dirty="0"/>
              <a:t>я. </a:t>
            </a:r>
            <a:r>
              <a:rPr lang="en-US" sz="2400" dirty="0"/>
              <a:t>Mobile</a:t>
            </a:r>
            <a:r>
              <a:rPr lang="ru-RU" sz="2400" dirty="0"/>
              <a:t> </a:t>
            </a:r>
            <a:endParaRPr sz="2400" dirty="0"/>
          </a:p>
        </p:txBody>
      </p:sp>
      <p:sp>
        <p:nvSpPr>
          <p:cNvPr id="63" name="Google Shape;63;p13"/>
          <p:cNvSpPr txBox="1">
            <a:spLocks noGrp="1"/>
          </p:cNvSpPr>
          <p:nvPr>
            <p:ph type="subTitle" idx="1"/>
          </p:nvPr>
        </p:nvSpPr>
        <p:spPr>
          <a:xfrm>
            <a:off x="1948250" y="2263140"/>
            <a:ext cx="4471600" cy="2904686"/>
          </a:xfrm>
          <a:prstGeom prst="rect">
            <a:avLst/>
          </a:prstGeom>
        </p:spPr>
        <p:txBody>
          <a:bodyPr spcFirstLastPara="1" wrap="square" lIns="91425" tIns="91425" rIns="91425" bIns="91425" anchor="t" anchorCtr="0">
            <a:normAutofit lnSpcReduction="10000"/>
          </a:bodyPr>
          <a:lstStyle/>
          <a:p>
            <a:pPr marL="0" lvl="0" indent="0" algn="r" rtl="0">
              <a:spcBef>
                <a:spcPts val="0"/>
              </a:spcBef>
              <a:spcAft>
                <a:spcPts val="0"/>
              </a:spcAft>
              <a:buNone/>
            </a:pPr>
            <a:r>
              <a:rPr lang="uk-UA" dirty="0"/>
              <a:t>Іванов Ярослав В’ячеславович</a:t>
            </a:r>
          </a:p>
          <a:p>
            <a:pPr marL="0" lvl="0" indent="0" algn="r" rtl="0">
              <a:spcBef>
                <a:spcPts val="0"/>
              </a:spcBef>
              <a:spcAft>
                <a:spcPts val="0"/>
              </a:spcAft>
              <a:buNone/>
            </a:pPr>
            <a:r>
              <a:rPr lang="uk-UA" dirty="0"/>
              <a:t>Цимбал Мілена Русланівна</a:t>
            </a:r>
          </a:p>
          <a:p>
            <a:pPr marL="0" lvl="0" indent="0" algn="r" rtl="0">
              <a:spcBef>
                <a:spcPts val="0"/>
              </a:spcBef>
              <a:spcAft>
                <a:spcPts val="0"/>
              </a:spcAft>
              <a:buNone/>
            </a:pPr>
            <a:r>
              <a:rPr lang="uk-UA" dirty="0"/>
              <a:t>ПЗПІ-22-3</a:t>
            </a:r>
          </a:p>
          <a:p>
            <a:pPr marL="0" lvl="0" indent="0" algn="r" rtl="0">
              <a:spcBef>
                <a:spcPts val="0"/>
              </a:spcBef>
              <a:spcAft>
                <a:spcPts val="0"/>
              </a:spcAft>
              <a:buNone/>
            </a:pPr>
            <a:endParaRPr lang="uk-UA" dirty="0"/>
          </a:p>
          <a:p>
            <a:pPr marL="0" lvl="0" indent="0" algn="r" rtl="0">
              <a:spcBef>
                <a:spcPts val="0"/>
              </a:spcBef>
              <a:spcAft>
                <a:spcPts val="0"/>
              </a:spcAft>
              <a:buNone/>
            </a:pPr>
            <a:r>
              <a:rPr lang="uk-UA" dirty="0"/>
              <a:t>Керівник</a:t>
            </a:r>
          </a:p>
          <a:p>
            <a:pPr marL="0" lvl="0" indent="0" algn="r" rtl="0">
              <a:spcBef>
                <a:spcPts val="0"/>
              </a:spcBef>
              <a:spcAft>
                <a:spcPts val="0"/>
              </a:spcAft>
              <a:buNone/>
            </a:pPr>
            <a:r>
              <a:rPr lang="uk-UA" dirty="0"/>
              <a:t>доцент кафедри ПІ</a:t>
            </a:r>
          </a:p>
          <a:p>
            <a:pPr marL="0" lvl="0" indent="0" algn="r" rtl="0">
              <a:spcBef>
                <a:spcPts val="0"/>
              </a:spcBef>
              <a:spcAft>
                <a:spcPts val="0"/>
              </a:spcAft>
              <a:buNone/>
            </a:pPr>
            <a:r>
              <a:rPr lang="uk-UA" dirty="0"/>
              <a:t>Чуприна Анастасія Сергіївна</a:t>
            </a:r>
          </a:p>
          <a:p>
            <a:pPr marL="0" lvl="0" indent="0" algn="ctr" rtl="0">
              <a:spcBef>
                <a:spcPts val="0"/>
              </a:spcBef>
              <a:spcAft>
                <a:spcPts val="0"/>
              </a:spcAft>
              <a:buNone/>
            </a:pPr>
            <a:endParaRPr dirty="0"/>
          </a:p>
          <a:p>
            <a:pPr marL="0" lvl="0" indent="0" algn="ctr" rtl="0">
              <a:spcBef>
                <a:spcPts val="0"/>
              </a:spcBef>
              <a:spcAft>
                <a:spcPts val="0"/>
              </a:spcAft>
              <a:buNone/>
            </a:pPr>
            <a:r>
              <a:rPr lang="en-US" dirty="0"/>
              <a:t>13</a:t>
            </a:r>
            <a:r>
              <a:rPr lang="uk" dirty="0"/>
              <a:t> червня 2025</a:t>
            </a:r>
            <a:endParaRPr dirty="0"/>
          </a:p>
        </p:txBody>
      </p:sp>
      <p:pic>
        <p:nvPicPr>
          <p:cNvPr id="64" name="Google Shape;64;p13"/>
          <p:cNvPicPr preferRelativeResize="0"/>
          <p:nvPr/>
        </p:nvPicPr>
        <p:blipFill>
          <a:blip r:embed="rId3">
            <a:alphaModFix/>
          </a:blip>
          <a:stretch>
            <a:fillRect/>
          </a:stretch>
        </p:blipFill>
        <p:spPr>
          <a:xfrm>
            <a:off x="268925" y="4359500"/>
            <a:ext cx="862250" cy="581750"/>
          </a:xfrm>
          <a:prstGeom prst="rect">
            <a:avLst/>
          </a:prstGeom>
          <a:noFill/>
          <a:ln>
            <a:noFill/>
          </a:ln>
        </p:spPr>
      </p:pic>
      <p:pic>
        <p:nvPicPr>
          <p:cNvPr id="65" name="Google Shape;65;p13"/>
          <p:cNvPicPr preferRelativeResize="0"/>
          <p:nvPr/>
        </p:nvPicPr>
        <p:blipFill>
          <a:blip r:embed="rId4">
            <a:alphaModFix/>
          </a:blip>
          <a:stretch>
            <a:fillRect/>
          </a:stretch>
        </p:blipFill>
        <p:spPr>
          <a:xfrm>
            <a:off x="204725" y="170825"/>
            <a:ext cx="2133975" cy="389775"/>
          </a:xfrm>
          <a:prstGeom prst="rect">
            <a:avLst/>
          </a:prstGeom>
          <a:noFill/>
          <a:ln>
            <a:noFill/>
          </a:ln>
        </p:spPr>
      </p:pic>
      <p:pic>
        <p:nvPicPr>
          <p:cNvPr id="66" name="Google Shape;66;p13"/>
          <p:cNvPicPr preferRelativeResize="0"/>
          <p:nvPr/>
        </p:nvPicPr>
        <p:blipFill>
          <a:blip r:embed="rId5">
            <a:alphaModFix/>
          </a:blip>
          <a:stretch>
            <a:fillRect/>
          </a:stretch>
        </p:blipFill>
        <p:spPr>
          <a:xfrm>
            <a:off x="7068504" y="170825"/>
            <a:ext cx="1924921" cy="43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92038"/>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Дизайн системи</a:t>
            </a:r>
            <a:endParaRPr sz="3200" dirty="0"/>
          </a:p>
        </p:txBody>
      </p:sp>
      <p:sp>
        <p:nvSpPr>
          <p:cNvPr id="114" name="Google Shape;114;p20"/>
          <p:cNvSpPr txBox="1">
            <a:spLocks noGrp="1"/>
          </p:cNvSpPr>
          <p:nvPr>
            <p:ph type="body" idx="1"/>
          </p:nvPr>
        </p:nvSpPr>
        <p:spPr>
          <a:xfrm>
            <a:off x="283725"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uk-UA" sz="1400" dirty="0"/>
              <a:t>У процесі проєктування дизайну мобільного застосунку було застосовано </a:t>
            </a:r>
            <a:r>
              <a:rPr lang="uk-UA" sz="1400" dirty="0" err="1"/>
              <a:t>компонентно</a:t>
            </a:r>
            <a:r>
              <a:rPr lang="uk-UA" sz="1400" dirty="0"/>
              <a:t>-орієнтований підхід, що дозволив розділити інтерфейс на окремі функціональні блоки, які відповідають за конкретні аспекти взаємодії користувача із системою.</a:t>
            </a:r>
          </a:p>
          <a:p>
            <a:pPr marL="0" lvl="0" indent="0" algn="l" rtl="0">
              <a:spcBef>
                <a:spcPts val="0"/>
              </a:spcBef>
              <a:spcAft>
                <a:spcPts val="0"/>
              </a:spcAft>
              <a:buNone/>
            </a:pPr>
            <a:endParaRPr lang="uk-UA" sz="1400" dirty="0"/>
          </a:p>
          <a:p>
            <a:pPr marL="0" lvl="0" indent="0" algn="l" rtl="0">
              <a:spcBef>
                <a:spcPts val="0"/>
              </a:spcBef>
              <a:spcAft>
                <a:spcPts val="0"/>
              </a:spcAft>
              <a:buNone/>
            </a:pPr>
            <a:r>
              <a:rPr lang="uk-UA" sz="1400" dirty="0"/>
              <a:t>Послідовність розробки інтерфейсу включала етапи проєктування загальної структури </a:t>
            </a:r>
            <a:r>
              <a:rPr lang="en-US" sz="1400" dirty="0"/>
              <a:t>UI, </a:t>
            </a:r>
            <a:r>
              <a:rPr lang="uk-UA" sz="1400" dirty="0"/>
              <a:t>стилізацію екранів згідно з принципами </a:t>
            </a:r>
            <a:r>
              <a:rPr lang="en-US" sz="1400" dirty="0"/>
              <a:t>Material Design, </a:t>
            </a:r>
            <a:r>
              <a:rPr lang="uk-UA" sz="1400" dirty="0"/>
              <a:t>реалізацію навігації між компонентами, а також впровадження логіки введення й валідації даних.</a:t>
            </a:r>
          </a:p>
          <a:p>
            <a:pPr marL="0" lvl="0" indent="0" algn="l" rtl="0">
              <a:spcBef>
                <a:spcPts val="0"/>
              </a:spcBef>
              <a:spcAft>
                <a:spcPts val="0"/>
              </a:spcAft>
              <a:buNone/>
            </a:pPr>
            <a:endParaRPr lang="uk-UA" sz="1400" dirty="0"/>
          </a:p>
          <a:p>
            <a:pPr marL="0" lvl="0" indent="0" algn="l" rtl="0">
              <a:spcBef>
                <a:spcPts val="0"/>
              </a:spcBef>
              <a:spcAft>
                <a:spcPts val="0"/>
              </a:spcAft>
              <a:buNone/>
            </a:pPr>
            <a:r>
              <a:rPr lang="uk-UA" sz="1400" dirty="0"/>
              <a:t>Технологічна реалізація інтерфейсу виконувалась на основі </a:t>
            </a:r>
            <a:r>
              <a:rPr lang="en-US" sz="1400" dirty="0"/>
              <a:t>XML-</a:t>
            </a:r>
            <a:r>
              <a:rPr lang="uk-UA" sz="1400" dirty="0"/>
              <a:t>макетів із використанням </a:t>
            </a:r>
            <a:r>
              <a:rPr lang="en-US" sz="1400" dirty="0"/>
              <a:t>View Binding </a:t>
            </a:r>
            <a:r>
              <a:rPr lang="uk-UA" sz="1400" dirty="0"/>
              <a:t>для роботи з елементами </a:t>
            </a:r>
            <a:r>
              <a:rPr lang="en-US" sz="1400" dirty="0"/>
              <a:t>UI, </a:t>
            </a:r>
            <a:r>
              <a:rPr lang="uk-UA" sz="1400" dirty="0"/>
              <a:t>а також застосуванням кастомних компонентів. Особливу увагу приділено зручності введення даних, швидкому доступу до основного функціоналу та візуалізації прогресу користувача у вигляді графіків і числових показників.</a:t>
            </a:r>
          </a:p>
        </p:txBody>
      </p:sp>
      <p:pic>
        <p:nvPicPr>
          <p:cNvPr id="115" name="Google Shape;115;p20"/>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E8624834-013E-7249-F488-C816A0DA9355}"/>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10</a:t>
            </a:fld>
            <a:endParaRPr lang="uk-U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Інтерфейс користувача. Сторінка профілю </a:t>
            </a:r>
            <a:endParaRPr sz="3200" dirty="0"/>
          </a:p>
        </p:txBody>
      </p:sp>
      <p:sp>
        <p:nvSpPr>
          <p:cNvPr id="128" name="Google Shape;128;p22"/>
          <p:cNvSpPr txBox="1">
            <a:spLocks noGrp="1"/>
          </p:cNvSpPr>
          <p:nvPr>
            <p:ph type="body" idx="1"/>
          </p:nvPr>
        </p:nvSpPr>
        <p:spPr>
          <a:xfrm>
            <a:off x="268925" y="687680"/>
            <a:ext cx="8520600" cy="3354000"/>
          </a:xfrm>
          <a:prstGeom prst="rect">
            <a:avLst/>
          </a:prstGeom>
        </p:spPr>
        <p:txBody>
          <a:bodyPr spcFirstLastPara="1" wrap="square" lIns="91425" tIns="91425" rIns="91425" bIns="91425" anchor="t" anchorCtr="0">
            <a:normAutofit/>
          </a:bodyPr>
          <a:lstStyle/>
          <a:p>
            <a:pPr marL="0" lvl="0" indent="0" algn="l" rtl="0">
              <a:spcBef>
                <a:spcPts val="1500"/>
              </a:spcBef>
              <a:spcAft>
                <a:spcPts val="1200"/>
              </a:spcAft>
              <a:buNone/>
            </a:pPr>
            <a:r>
              <a:rPr lang="uk-UA" dirty="0"/>
              <a:t>Фрагмент коду для </a:t>
            </a:r>
            <a:r>
              <a:rPr lang="uk-UA" dirty="0" err="1"/>
              <a:t>підгрузки</a:t>
            </a:r>
            <a:r>
              <a:rPr lang="uk-UA" dirty="0"/>
              <a:t> даних користувача</a:t>
            </a:r>
            <a:endParaRPr dirty="0"/>
          </a:p>
        </p:txBody>
      </p:sp>
      <p:pic>
        <p:nvPicPr>
          <p:cNvPr id="129" name="Google Shape;129;p22"/>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28D948D-369C-B702-98D8-76BFF8794D1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11</a:t>
            </a:fld>
            <a:endParaRPr lang="uk-UA" dirty="0"/>
          </a:p>
        </p:txBody>
      </p:sp>
      <p:pic>
        <p:nvPicPr>
          <p:cNvPr id="4" name="Picture 3">
            <a:extLst>
              <a:ext uri="{FF2B5EF4-FFF2-40B4-BE49-F238E27FC236}">
                <a16:creationId xmlns:a16="http://schemas.microsoft.com/office/drawing/2014/main" id="{D6424132-5EF9-7DCC-4A25-1BD6460E96BF}"/>
              </a:ext>
            </a:extLst>
          </p:cNvPr>
          <p:cNvPicPr>
            <a:picLocks noChangeAspect="1"/>
          </p:cNvPicPr>
          <p:nvPr/>
        </p:nvPicPr>
        <p:blipFill>
          <a:blip r:embed="rId4"/>
          <a:srcRect l="674" t="4376" r="1708" b="1832"/>
          <a:stretch/>
        </p:blipFill>
        <p:spPr>
          <a:xfrm>
            <a:off x="6248400" y="808497"/>
            <a:ext cx="1936318" cy="4127530"/>
          </a:xfrm>
          <a:prstGeom prst="rect">
            <a:avLst/>
          </a:prstGeom>
        </p:spPr>
      </p:pic>
      <p:pic>
        <p:nvPicPr>
          <p:cNvPr id="6" name="Picture 5" descr="A computer screen shot of a program code&#10;&#10;AI-generated content may be incorrect.">
            <a:extLst>
              <a:ext uri="{FF2B5EF4-FFF2-40B4-BE49-F238E27FC236}">
                <a16:creationId xmlns:a16="http://schemas.microsoft.com/office/drawing/2014/main" id="{73958EEC-E7E5-A312-2FA3-09FC1298FD64}"/>
              </a:ext>
            </a:extLst>
          </p:cNvPr>
          <p:cNvPicPr>
            <a:picLocks noChangeAspect="1"/>
          </p:cNvPicPr>
          <p:nvPr/>
        </p:nvPicPr>
        <p:blipFill>
          <a:blip r:embed="rId5"/>
          <a:stretch>
            <a:fillRect/>
          </a:stretch>
        </p:blipFill>
        <p:spPr>
          <a:xfrm>
            <a:off x="930343" y="1364530"/>
            <a:ext cx="3930514" cy="2924048"/>
          </a:xfrm>
          <a:prstGeom prst="rect">
            <a:avLst/>
          </a:prstGeom>
        </p:spPr>
      </p:pic>
      <p:sp>
        <p:nvSpPr>
          <p:cNvPr id="7" name="Rectangle 6">
            <a:extLst>
              <a:ext uri="{FF2B5EF4-FFF2-40B4-BE49-F238E27FC236}">
                <a16:creationId xmlns:a16="http://schemas.microsoft.com/office/drawing/2014/main" id="{B048CF11-BCE1-696A-F4B5-07D94A72184A}"/>
              </a:ext>
            </a:extLst>
          </p:cNvPr>
          <p:cNvSpPr/>
          <p:nvPr/>
        </p:nvSpPr>
        <p:spPr>
          <a:xfrm>
            <a:off x="6197600" y="4826000"/>
            <a:ext cx="101600" cy="1587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8" name="Rectangle 7">
            <a:extLst>
              <a:ext uri="{FF2B5EF4-FFF2-40B4-BE49-F238E27FC236}">
                <a16:creationId xmlns:a16="http://schemas.microsoft.com/office/drawing/2014/main" id="{CF7AA44C-E71C-27FA-37AF-AA822EA6B1E3}"/>
              </a:ext>
            </a:extLst>
          </p:cNvPr>
          <p:cNvSpPr/>
          <p:nvPr/>
        </p:nvSpPr>
        <p:spPr>
          <a:xfrm>
            <a:off x="8139836" y="4834751"/>
            <a:ext cx="101600" cy="1587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U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CA410FA6-5932-C938-7D8F-B76941E43222}"/>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B1F4930C-5F00-399C-C971-220786DEE440}"/>
              </a:ext>
            </a:extLst>
          </p:cNvPr>
          <p:cNvSpPr txBox="1">
            <a:spLocks noGrp="1"/>
          </p:cNvSpPr>
          <p:nvPr>
            <p:ph type="title"/>
          </p:nvPr>
        </p:nvSpPr>
        <p:spPr>
          <a:xfrm>
            <a:off x="268925" y="-143620"/>
            <a:ext cx="8520600" cy="108653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uk" sz="3200" dirty="0"/>
              <a:t>Інтерфейс користувача. Сторінка додавання продукту до прийому їжі </a:t>
            </a:r>
            <a:endParaRPr sz="3200" dirty="0"/>
          </a:p>
        </p:txBody>
      </p:sp>
      <p:sp>
        <p:nvSpPr>
          <p:cNvPr id="128" name="Google Shape;128;p22">
            <a:extLst>
              <a:ext uri="{FF2B5EF4-FFF2-40B4-BE49-F238E27FC236}">
                <a16:creationId xmlns:a16="http://schemas.microsoft.com/office/drawing/2014/main" id="{9B9FE3FE-1341-2772-C2BB-2C684E1E5CD1}"/>
              </a:ext>
            </a:extLst>
          </p:cNvPr>
          <p:cNvSpPr txBox="1">
            <a:spLocks noGrp="1"/>
          </p:cNvSpPr>
          <p:nvPr>
            <p:ph type="body" idx="1"/>
          </p:nvPr>
        </p:nvSpPr>
        <p:spPr>
          <a:xfrm>
            <a:off x="268925" y="687680"/>
            <a:ext cx="8520600" cy="3354000"/>
          </a:xfrm>
          <a:prstGeom prst="rect">
            <a:avLst/>
          </a:prstGeom>
        </p:spPr>
        <p:txBody>
          <a:bodyPr spcFirstLastPara="1" wrap="square" lIns="91425" tIns="91425" rIns="91425" bIns="91425" anchor="t" anchorCtr="0">
            <a:normAutofit/>
          </a:bodyPr>
          <a:lstStyle/>
          <a:p>
            <a:pPr marL="0" lvl="0" indent="0" algn="l" rtl="0">
              <a:spcBef>
                <a:spcPts val="1500"/>
              </a:spcBef>
              <a:spcAft>
                <a:spcPts val="1200"/>
              </a:spcAft>
              <a:buNone/>
            </a:pPr>
            <a:r>
              <a:rPr lang="uk-UA" dirty="0"/>
              <a:t>Фрагмент коду для створення запису прийому їжі</a:t>
            </a:r>
            <a:endParaRPr dirty="0"/>
          </a:p>
        </p:txBody>
      </p:sp>
      <p:pic>
        <p:nvPicPr>
          <p:cNvPr id="129" name="Google Shape;129;p22">
            <a:extLst>
              <a:ext uri="{FF2B5EF4-FFF2-40B4-BE49-F238E27FC236}">
                <a16:creationId xmlns:a16="http://schemas.microsoft.com/office/drawing/2014/main" id="{D3DFC5FC-2DDC-6C2A-7557-4694E3BDAA92}"/>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4CB28E10-2B63-A794-4A2D-DB454F48FF5A}"/>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12</a:t>
            </a:fld>
            <a:endParaRPr lang="uk-UA" dirty="0"/>
          </a:p>
        </p:txBody>
      </p:sp>
      <p:pic>
        <p:nvPicPr>
          <p:cNvPr id="4" name="Picture 3">
            <a:extLst>
              <a:ext uri="{FF2B5EF4-FFF2-40B4-BE49-F238E27FC236}">
                <a16:creationId xmlns:a16="http://schemas.microsoft.com/office/drawing/2014/main" id="{E11811D4-ECC7-5D22-C289-5E23175982AD}"/>
              </a:ext>
            </a:extLst>
          </p:cNvPr>
          <p:cNvPicPr>
            <a:picLocks noChangeAspect="1"/>
          </p:cNvPicPr>
          <p:nvPr/>
        </p:nvPicPr>
        <p:blipFill>
          <a:blip r:embed="rId4"/>
          <a:srcRect l="415" t="4397" r="415" b="2218"/>
          <a:stretch/>
        </p:blipFill>
        <p:spPr>
          <a:xfrm>
            <a:off x="6248400" y="942910"/>
            <a:ext cx="1875414" cy="3998340"/>
          </a:xfrm>
          <a:prstGeom prst="rect">
            <a:avLst/>
          </a:prstGeom>
        </p:spPr>
      </p:pic>
      <p:pic>
        <p:nvPicPr>
          <p:cNvPr id="6" name="Picture 5">
            <a:extLst>
              <a:ext uri="{FF2B5EF4-FFF2-40B4-BE49-F238E27FC236}">
                <a16:creationId xmlns:a16="http://schemas.microsoft.com/office/drawing/2014/main" id="{2169A826-8820-C2B6-0EA1-325974D055EC}"/>
              </a:ext>
            </a:extLst>
          </p:cNvPr>
          <p:cNvPicPr>
            <a:picLocks noChangeAspect="1"/>
          </p:cNvPicPr>
          <p:nvPr/>
        </p:nvPicPr>
        <p:blipFill>
          <a:blip r:embed="rId5"/>
          <a:srcRect/>
          <a:stretch/>
        </p:blipFill>
        <p:spPr>
          <a:xfrm>
            <a:off x="1455420" y="1442979"/>
            <a:ext cx="3489960" cy="3421886"/>
          </a:xfrm>
          <a:prstGeom prst="rect">
            <a:avLst/>
          </a:prstGeom>
        </p:spPr>
      </p:pic>
      <p:sp>
        <p:nvSpPr>
          <p:cNvPr id="7" name="Rectangle 6">
            <a:extLst>
              <a:ext uri="{FF2B5EF4-FFF2-40B4-BE49-F238E27FC236}">
                <a16:creationId xmlns:a16="http://schemas.microsoft.com/office/drawing/2014/main" id="{9497906E-E74A-5A76-43CC-F9603F8CBF53}"/>
              </a:ext>
            </a:extLst>
          </p:cNvPr>
          <p:cNvSpPr/>
          <p:nvPr/>
        </p:nvSpPr>
        <p:spPr>
          <a:xfrm>
            <a:off x="6197599" y="4819650"/>
            <a:ext cx="103189" cy="1738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8" name="Rectangle 7">
            <a:extLst>
              <a:ext uri="{FF2B5EF4-FFF2-40B4-BE49-F238E27FC236}">
                <a16:creationId xmlns:a16="http://schemas.microsoft.com/office/drawing/2014/main" id="{53A05189-8AE2-331B-A1E1-B74B0EE4F59B}"/>
              </a:ext>
            </a:extLst>
          </p:cNvPr>
          <p:cNvSpPr/>
          <p:nvPr/>
        </p:nvSpPr>
        <p:spPr>
          <a:xfrm>
            <a:off x="8085715" y="4834751"/>
            <a:ext cx="101600" cy="1587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UA"/>
          </a:p>
        </p:txBody>
      </p:sp>
    </p:spTree>
    <p:extLst>
      <p:ext uri="{BB962C8B-B14F-4D97-AF65-F5344CB8AC3E}">
        <p14:creationId xmlns:p14="http://schemas.microsoft.com/office/powerpoint/2010/main" val="128694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C3D568D2-37B0-7C50-F8DE-51D98B60B830}"/>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6AAF0CA2-FF86-C635-5909-9F2D973EB1B2}"/>
              </a:ext>
            </a:extLst>
          </p:cNvPr>
          <p:cNvSpPr txBox="1">
            <a:spLocks noGrp="1"/>
          </p:cNvSpPr>
          <p:nvPr>
            <p:ph type="title"/>
          </p:nvPr>
        </p:nvSpPr>
        <p:spPr>
          <a:xfrm>
            <a:off x="268925" y="-143620"/>
            <a:ext cx="8520600" cy="108653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uk" sz="3200" dirty="0"/>
              <a:t>Інтерфейс користувача. Сторінка створення запиту на додавання нового продукту</a:t>
            </a:r>
            <a:endParaRPr sz="3200" dirty="0"/>
          </a:p>
        </p:txBody>
      </p:sp>
      <p:sp>
        <p:nvSpPr>
          <p:cNvPr id="128" name="Google Shape;128;p22">
            <a:extLst>
              <a:ext uri="{FF2B5EF4-FFF2-40B4-BE49-F238E27FC236}">
                <a16:creationId xmlns:a16="http://schemas.microsoft.com/office/drawing/2014/main" id="{F53AD6B2-90EC-C029-820D-ECB8B402F894}"/>
              </a:ext>
            </a:extLst>
          </p:cNvPr>
          <p:cNvSpPr txBox="1">
            <a:spLocks noGrp="1"/>
          </p:cNvSpPr>
          <p:nvPr>
            <p:ph type="body" idx="1"/>
          </p:nvPr>
        </p:nvSpPr>
        <p:spPr>
          <a:xfrm>
            <a:off x="268925" y="687680"/>
            <a:ext cx="8520600" cy="3354000"/>
          </a:xfrm>
          <a:prstGeom prst="rect">
            <a:avLst/>
          </a:prstGeom>
        </p:spPr>
        <p:txBody>
          <a:bodyPr spcFirstLastPara="1" wrap="square" lIns="91425" tIns="91425" rIns="91425" bIns="91425" anchor="t" anchorCtr="0">
            <a:normAutofit/>
          </a:bodyPr>
          <a:lstStyle/>
          <a:p>
            <a:pPr marL="0" lvl="0" indent="0" algn="l" rtl="0">
              <a:spcBef>
                <a:spcPts val="1500"/>
              </a:spcBef>
              <a:spcAft>
                <a:spcPts val="1200"/>
              </a:spcAft>
              <a:buNone/>
            </a:pPr>
            <a:r>
              <a:rPr lang="uk-UA" dirty="0"/>
              <a:t>Фрагмент коду створення запиту на сервер на </a:t>
            </a:r>
            <a:br>
              <a:rPr lang="uk-UA" dirty="0"/>
            </a:br>
            <a:r>
              <a:rPr lang="uk-UA" dirty="0"/>
              <a:t>додавання нового продукту</a:t>
            </a:r>
            <a:endParaRPr dirty="0"/>
          </a:p>
        </p:txBody>
      </p:sp>
      <p:pic>
        <p:nvPicPr>
          <p:cNvPr id="129" name="Google Shape;129;p22">
            <a:extLst>
              <a:ext uri="{FF2B5EF4-FFF2-40B4-BE49-F238E27FC236}">
                <a16:creationId xmlns:a16="http://schemas.microsoft.com/office/drawing/2014/main" id="{70F79CB6-7079-649E-6E6C-DEF237E286CA}"/>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BAD66365-9CD3-C753-7EDC-56F901DF14C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13</a:t>
            </a:fld>
            <a:endParaRPr lang="uk-UA" dirty="0"/>
          </a:p>
        </p:txBody>
      </p:sp>
      <p:pic>
        <p:nvPicPr>
          <p:cNvPr id="4" name="Picture 3">
            <a:extLst>
              <a:ext uri="{FF2B5EF4-FFF2-40B4-BE49-F238E27FC236}">
                <a16:creationId xmlns:a16="http://schemas.microsoft.com/office/drawing/2014/main" id="{0005E1E4-68B0-5C5F-A361-6EAE7D8D151F}"/>
              </a:ext>
            </a:extLst>
          </p:cNvPr>
          <p:cNvPicPr>
            <a:picLocks noChangeAspect="1"/>
          </p:cNvPicPr>
          <p:nvPr/>
        </p:nvPicPr>
        <p:blipFill>
          <a:blip r:embed="rId4"/>
          <a:srcRect t="5100" r="1617" b="2481"/>
          <a:stretch/>
        </p:blipFill>
        <p:spPr>
          <a:xfrm>
            <a:off x="6248400" y="942909"/>
            <a:ext cx="1905000" cy="3971217"/>
          </a:xfrm>
          <a:prstGeom prst="rect">
            <a:avLst/>
          </a:prstGeom>
        </p:spPr>
      </p:pic>
      <p:pic>
        <p:nvPicPr>
          <p:cNvPr id="6" name="Picture 5">
            <a:extLst>
              <a:ext uri="{FF2B5EF4-FFF2-40B4-BE49-F238E27FC236}">
                <a16:creationId xmlns:a16="http://schemas.microsoft.com/office/drawing/2014/main" id="{3F20DB53-1FA8-BD25-2818-87B313A2A371}"/>
              </a:ext>
            </a:extLst>
          </p:cNvPr>
          <p:cNvPicPr>
            <a:picLocks noChangeAspect="1"/>
          </p:cNvPicPr>
          <p:nvPr/>
        </p:nvPicPr>
        <p:blipFill>
          <a:blip r:embed="rId5"/>
          <a:srcRect/>
          <a:stretch/>
        </p:blipFill>
        <p:spPr>
          <a:xfrm>
            <a:off x="1949519" y="1618728"/>
            <a:ext cx="2393881" cy="3317299"/>
          </a:xfrm>
          <a:prstGeom prst="rect">
            <a:avLst/>
          </a:prstGeom>
        </p:spPr>
      </p:pic>
      <p:sp>
        <p:nvSpPr>
          <p:cNvPr id="3" name="Rectangle 2">
            <a:extLst>
              <a:ext uri="{FF2B5EF4-FFF2-40B4-BE49-F238E27FC236}">
                <a16:creationId xmlns:a16="http://schemas.microsoft.com/office/drawing/2014/main" id="{A7E5483A-AB4F-9FED-1DB8-DD8C6C92565B}"/>
              </a:ext>
            </a:extLst>
          </p:cNvPr>
          <p:cNvSpPr/>
          <p:nvPr/>
        </p:nvSpPr>
        <p:spPr>
          <a:xfrm>
            <a:off x="6197600" y="4826000"/>
            <a:ext cx="101600" cy="1587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5" name="Rectangle 4">
            <a:extLst>
              <a:ext uri="{FF2B5EF4-FFF2-40B4-BE49-F238E27FC236}">
                <a16:creationId xmlns:a16="http://schemas.microsoft.com/office/drawing/2014/main" id="{74393A33-EC1F-8D3F-11B0-4823E331845B}"/>
              </a:ext>
            </a:extLst>
          </p:cNvPr>
          <p:cNvSpPr/>
          <p:nvPr/>
        </p:nvSpPr>
        <p:spPr>
          <a:xfrm>
            <a:off x="8102600" y="4830479"/>
            <a:ext cx="101600" cy="1587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UA"/>
          </a:p>
        </p:txBody>
      </p:sp>
    </p:spTree>
    <p:extLst>
      <p:ext uri="{BB962C8B-B14F-4D97-AF65-F5344CB8AC3E}">
        <p14:creationId xmlns:p14="http://schemas.microsoft.com/office/powerpoint/2010/main" val="349576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4BB3F19D-FB16-8A71-A875-7DF96EE30922}"/>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A576FF9E-144F-796C-B515-4AD5F67AD6CF}"/>
              </a:ext>
            </a:extLst>
          </p:cNvPr>
          <p:cNvSpPr txBox="1">
            <a:spLocks noGrp="1"/>
          </p:cNvSpPr>
          <p:nvPr>
            <p:ph type="title"/>
          </p:nvPr>
        </p:nvSpPr>
        <p:spPr>
          <a:xfrm>
            <a:off x="268925" y="-143620"/>
            <a:ext cx="8520600" cy="107707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uk" sz="3200" dirty="0"/>
              <a:t>Інтерфейс користувача. Сторінка пошуку активностей</a:t>
            </a:r>
            <a:endParaRPr sz="3200" dirty="0"/>
          </a:p>
        </p:txBody>
      </p:sp>
      <p:sp>
        <p:nvSpPr>
          <p:cNvPr id="128" name="Google Shape;128;p22">
            <a:extLst>
              <a:ext uri="{FF2B5EF4-FFF2-40B4-BE49-F238E27FC236}">
                <a16:creationId xmlns:a16="http://schemas.microsoft.com/office/drawing/2014/main" id="{D1B9EFD9-1036-D3D2-F5C7-457AFB13F164}"/>
              </a:ext>
            </a:extLst>
          </p:cNvPr>
          <p:cNvSpPr txBox="1">
            <a:spLocks noGrp="1"/>
          </p:cNvSpPr>
          <p:nvPr>
            <p:ph type="body" idx="1"/>
          </p:nvPr>
        </p:nvSpPr>
        <p:spPr>
          <a:xfrm>
            <a:off x="268925" y="687680"/>
            <a:ext cx="8520600" cy="3354000"/>
          </a:xfrm>
          <a:prstGeom prst="rect">
            <a:avLst/>
          </a:prstGeom>
        </p:spPr>
        <p:txBody>
          <a:bodyPr spcFirstLastPara="1" wrap="square" lIns="91425" tIns="91425" rIns="91425" bIns="91425" anchor="t" anchorCtr="0">
            <a:normAutofit/>
          </a:bodyPr>
          <a:lstStyle/>
          <a:p>
            <a:pPr marL="0" lvl="0" indent="0" algn="l" rtl="0">
              <a:spcBef>
                <a:spcPts val="1500"/>
              </a:spcBef>
              <a:spcAft>
                <a:spcPts val="1200"/>
              </a:spcAft>
              <a:buNone/>
            </a:pPr>
            <a:r>
              <a:rPr lang="uk-UA" dirty="0"/>
              <a:t>Фрагмент коду запиту на пошук активностей</a:t>
            </a:r>
            <a:endParaRPr dirty="0"/>
          </a:p>
        </p:txBody>
      </p:sp>
      <p:pic>
        <p:nvPicPr>
          <p:cNvPr id="129" name="Google Shape;129;p22">
            <a:extLst>
              <a:ext uri="{FF2B5EF4-FFF2-40B4-BE49-F238E27FC236}">
                <a16:creationId xmlns:a16="http://schemas.microsoft.com/office/drawing/2014/main" id="{8A5B0C61-6414-80CA-8CB3-1B2DEA6ACC80}"/>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052F0018-B991-6188-1B0F-24996A883774}"/>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14</a:t>
            </a:fld>
            <a:endParaRPr lang="uk-UA" dirty="0"/>
          </a:p>
        </p:txBody>
      </p:sp>
      <p:pic>
        <p:nvPicPr>
          <p:cNvPr id="4" name="Picture 3">
            <a:extLst>
              <a:ext uri="{FF2B5EF4-FFF2-40B4-BE49-F238E27FC236}">
                <a16:creationId xmlns:a16="http://schemas.microsoft.com/office/drawing/2014/main" id="{8D893D6E-850C-0EE8-2447-5E230B71C1FF}"/>
              </a:ext>
            </a:extLst>
          </p:cNvPr>
          <p:cNvPicPr>
            <a:picLocks noChangeAspect="1"/>
          </p:cNvPicPr>
          <p:nvPr/>
        </p:nvPicPr>
        <p:blipFill>
          <a:blip r:embed="rId4"/>
          <a:srcRect l="-2623" t="5435" r="-1495" b="2443"/>
          <a:stretch/>
        </p:blipFill>
        <p:spPr>
          <a:xfrm>
            <a:off x="6197600" y="933451"/>
            <a:ext cx="2016056" cy="4007799"/>
          </a:xfrm>
          <a:prstGeom prst="rect">
            <a:avLst/>
          </a:prstGeom>
        </p:spPr>
      </p:pic>
      <p:pic>
        <p:nvPicPr>
          <p:cNvPr id="6" name="Picture 5">
            <a:extLst>
              <a:ext uri="{FF2B5EF4-FFF2-40B4-BE49-F238E27FC236}">
                <a16:creationId xmlns:a16="http://schemas.microsoft.com/office/drawing/2014/main" id="{14E256FA-D611-76A1-B9F3-CB68437F6AB7}"/>
              </a:ext>
            </a:extLst>
          </p:cNvPr>
          <p:cNvPicPr>
            <a:picLocks noChangeAspect="1"/>
          </p:cNvPicPr>
          <p:nvPr/>
        </p:nvPicPr>
        <p:blipFill>
          <a:blip r:embed="rId5"/>
          <a:srcRect/>
          <a:stretch/>
        </p:blipFill>
        <p:spPr>
          <a:xfrm>
            <a:off x="1484124" y="1364529"/>
            <a:ext cx="3263135" cy="3379997"/>
          </a:xfrm>
          <a:prstGeom prst="rect">
            <a:avLst/>
          </a:prstGeom>
        </p:spPr>
      </p:pic>
      <p:sp>
        <p:nvSpPr>
          <p:cNvPr id="7" name="Rectangle 6">
            <a:extLst>
              <a:ext uri="{FF2B5EF4-FFF2-40B4-BE49-F238E27FC236}">
                <a16:creationId xmlns:a16="http://schemas.microsoft.com/office/drawing/2014/main" id="{DE3B2F3F-ACC2-97C2-0682-1D99031CDA0C}"/>
              </a:ext>
            </a:extLst>
          </p:cNvPr>
          <p:cNvSpPr/>
          <p:nvPr/>
        </p:nvSpPr>
        <p:spPr>
          <a:xfrm>
            <a:off x="6197600" y="4826000"/>
            <a:ext cx="101600" cy="1587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8" name="Rectangle 7">
            <a:extLst>
              <a:ext uri="{FF2B5EF4-FFF2-40B4-BE49-F238E27FC236}">
                <a16:creationId xmlns:a16="http://schemas.microsoft.com/office/drawing/2014/main" id="{BEC04BDE-10AA-BB44-21E2-0CB520561508}"/>
              </a:ext>
            </a:extLst>
          </p:cNvPr>
          <p:cNvSpPr/>
          <p:nvPr/>
        </p:nvSpPr>
        <p:spPr>
          <a:xfrm>
            <a:off x="8139836" y="4834751"/>
            <a:ext cx="101600" cy="1587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UA"/>
          </a:p>
        </p:txBody>
      </p:sp>
    </p:spTree>
    <p:extLst>
      <p:ext uri="{BB962C8B-B14F-4D97-AF65-F5344CB8AC3E}">
        <p14:creationId xmlns:p14="http://schemas.microsoft.com/office/powerpoint/2010/main" val="432184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59F7AEFF-3B89-2662-EA6D-A42AB3AD85BD}"/>
            </a:ext>
          </a:extLst>
        </p:cNvPr>
        <p:cNvGrpSpPr/>
        <p:nvPr/>
      </p:nvGrpSpPr>
      <p:grpSpPr>
        <a:xfrm>
          <a:off x="0" y="0"/>
          <a:ext cx="0" cy="0"/>
          <a:chOff x="0" y="0"/>
          <a:chExt cx="0" cy="0"/>
        </a:xfrm>
      </p:grpSpPr>
      <p:sp>
        <p:nvSpPr>
          <p:cNvPr id="141" name="Google Shape;141;p24">
            <a:extLst>
              <a:ext uri="{FF2B5EF4-FFF2-40B4-BE49-F238E27FC236}">
                <a16:creationId xmlns:a16="http://schemas.microsoft.com/office/drawing/2014/main" id="{DF1ADFA4-0BA6-8196-AC7E-400A5C5D6573}"/>
              </a:ext>
            </a:extLst>
          </p:cNvPr>
          <p:cNvSpPr txBox="1">
            <a:spLocks noGrp="1"/>
          </p:cNvSpPr>
          <p:nvPr>
            <p:ph type="title"/>
          </p:nvPr>
        </p:nvSpPr>
        <p:spPr>
          <a:xfrm>
            <a:off x="311700" y="-35287"/>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Підсумки </a:t>
            </a:r>
            <a:endParaRPr sz="3200" dirty="0"/>
          </a:p>
        </p:txBody>
      </p:sp>
      <p:sp>
        <p:nvSpPr>
          <p:cNvPr id="142" name="Google Shape;142;p24">
            <a:extLst>
              <a:ext uri="{FF2B5EF4-FFF2-40B4-BE49-F238E27FC236}">
                <a16:creationId xmlns:a16="http://schemas.microsoft.com/office/drawing/2014/main" id="{DBFDCFCE-83BE-D532-B892-3F7644A45377}"/>
              </a:ext>
            </a:extLst>
          </p:cNvPr>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uk-UA" sz="1300" dirty="0"/>
              <a:t>Розроблене мобільне програмне забезпечення відповідає актуальним запитам користувачів щодо персоналізованого контролю харчування та фізичної активності. Реалізований функціонал забезпечує реалістичне виконання поставлених задач. Архітектура додатку дозволяє легко підтримувати, тестувати та масштабувати систему, що відкриває широкі можливості для подальшого розвитку.</a:t>
            </a:r>
          </a:p>
          <a:p>
            <a:pPr marL="0" lvl="0" indent="0" algn="l" rtl="0">
              <a:lnSpc>
                <a:spcPct val="100000"/>
              </a:lnSpc>
              <a:spcBef>
                <a:spcPts val="1200"/>
              </a:spcBef>
              <a:spcAft>
                <a:spcPts val="0"/>
              </a:spcAft>
              <a:buNone/>
            </a:pPr>
            <a:r>
              <a:rPr lang="uk-UA" sz="1300" dirty="0"/>
              <a:t>Програмне забезпечення може використовуватись як індивідуальний інструмент самоконтролю харчування, а також потенційно — у сфері дієтології, спорту, медицини або фітнес-консультацій. Його можна інтегрувати з зовнішніми платформами або пристроями для розширення функціоналу. </a:t>
            </a:r>
          </a:p>
          <a:p>
            <a:pPr marL="0" lvl="0" indent="0" algn="l" rtl="0">
              <a:lnSpc>
                <a:spcPct val="100000"/>
              </a:lnSpc>
              <a:spcBef>
                <a:spcPts val="1200"/>
              </a:spcBef>
              <a:spcAft>
                <a:spcPts val="0"/>
              </a:spcAft>
              <a:buNone/>
            </a:pPr>
            <a:r>
              <a:rPr lang="uk-UA" sz="1300" dirty="0"/>
              <a:t>У перспективі розвиток застосунку може включати реалізацію системи рекомендацій на основі історії користувача, аналітику прогресу, інтеграцію з фітнес-браслетами, офлайн-режим, підтримку </a:t>
            </a:r>
            <a:r>
              <a:rPr lang="en-US" sz="1300" dirty="0"/>
              <a:t>push-</a:t>
            </a:r>
            <a:r>
              <a:rPr lang="uk-UA" sz="1300" dirty="0"/>
              <a:t>нотифікацій, </a:t>
            </a:r>
            <a:r>
              <a:rPr lang="uk-UA" sz="1300" dirty="0" err="1"/>
              <a:t>гейміфікацію</a:t>
            </a:r>
            <a:r>
              <a:rPr lang="uk-UA" sz="1300" dirty="0"/>
              <a:t> та візуальні звіти для кращої мотивації та залученості.</a:t>
            </a:r>
          </a:p>
        </p:txBody>
      </p:sp>
      <p:pic>
        <p:nvPicPr>
          <p:cNvPr id="143" name="Google Shape;143;p24">
            <a:extLst>
              <a:ext uri="{FF2B5EF4-FFF2-40B4-BE49-F238E27FC236}">
                <a16:creationId xmlns:a16="http://schemas.microsoft.com/office/drawing/2014/main" id="{9EA8B81C-4EB4-ECD1-EAB2-F7CD951BC463}"/>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95F0C99E-4372-ED34-E9C4-3A418E0DA0C9}"/>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15</a:t>
            </a:fld>
            <a:endParaRPr lang="uk-UA" dirty="0"/>
          </a:p>
        </p:txBody>
      </p:sp>
    </p:spTree>
    <p:extLst>
      <p:ext uri="{BB962C8B-B14F-4D97-AF65-F5344CB8AC3E}">
        <p14:creationId xmlns:p14="http://schemas.microsoft.com/office/powerpoint/2010/main" val="590093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1740450"/>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uk" sz="3200" dirty="0"/>
              <a:t>Дякую за увагу!</a:t>
            </a:r>
            <a:endParaRPr sz="3200" dirty="0"/>
          </a:p>
        </p:txBody>
      </p:sp>
      <p:pic>
        <p:nvPicPr>
          <p:cNvPr id="143" name="Google Shape;143;p2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2B5B94D8-63F6-7EAC-6461-2DB4B135596F}"/>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16</a:t>
            </a:fld>
            <a:endParaRPr lang="uk-U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Мета роботи</a:t>
            </a:r>
            <a:endParaRPr sz="3200" dirty="0"/>
          </a:p>
        </p:txBody>
      </p:sp>
      <p:sp>
        <p:nvSpPr>
          <p:cNvPr id="72" name="Google Shape;72;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uk-UA" sz="1500" dirty="0"/>
              <a:t>Метою роботи є створення мобільної частини застосунку для обліку калорій та контролю харчування</a:t>
            </a:r>
            <a:r>
              <a:rPr lang="en-US" sz="1500" dirty="0"/>
              <a:t>.</a:t>
            </a:r>
            <a:r>
              <a:rPr lang="uk-UA" sz="1500" dirty="0"/>
              <a:t> Застосунок має забезпечити зручне ведення харчового щоденника, автоматизований розрахунок калорій і нутрієнтів, моніторинг фізіологічних показників, а також візуалізацію даних у зрозумілому форматі. Застосунок адаптується до індивідуальних параметрів користувача — таких як вік, стать, рівень активності тощо.</a:t>
            </a:r>
          </a:p>
          <a:p>
            <a:pPr marL="0" lvl="0" indent="0" algn="l" rtl="0">
              <a:spcBef>
                <a:spcPts val="1200"/>
              </a:spcBef>
              <a:spcAft>
                <a:spcPts val="0"/>
              </a:spcAft>
              <a:buNone/>
            </a:pPr>
            <a:r>
              <a:rPr lang="uk-UA" sz="1500" dirty="0"/>
              <a:t>Актуальність проєкту зумовлена високим попитом на персоналізовані цифрові інструменти для підтримки здорового способу життя та контрольованого харчування. Запропоноване рішення орієнтоване на усунення недоліків складного інтерфейсу, обмеження </a:t>
            </a:r>
            <a:r>
              <a:rPr lang="uk-UA" sz="1500" dirty="0" err="1"/>
              <a:t>функіоналу</a:t>
            </a:r>
            <a:r>
              <a:rPr lang="uk-UA" sz="1500" dirty="0"/>
              <a:t>, відсутності гнучкої персоналізації, шляхом впровадження сучасної архітектури, адаптивного дизайну та розширюваної системи управління даними на стороні мобільного клієнта.</a:t>
            </a:r>
          </a:p>
          <a:p>
            <a:pPr marL="0" lvl="0" indent="0" algn="l" rtl="0">
              <a:spcBef>
                <a:spcPts val="1200"/>
              </a:spcBef>
              <a:spcAft>
                <a:spcPts val="1200"/>
              </a:spcAft>
              <a:buNone/>
            </a:pPr>
            <a:endParaRPr dirty="0">
              <a:latin typeface="Economica" panose="020B0604020202020204" charset="0"/>
            </a:endParaRPr>
          </a:p>
        </p:txBody>
      </p:sp>
      <p:pic>
        <p:nvPicPr>
          <p:cNvPr id="73" name="Google Shape;73;p1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893E68CA-DEF7-D32D-BFB6-7B402335F4C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2</a:t>
            </a:fld>
            <a:endParaRPr lang="uk-U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124863"/>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Аналіз проблеми (аналіз існуючих рішень) </a:t>
            </a:r>
            <a:endParaRPr sz="3200" dirty="0"/>
          </a:p>
        </p:txBody>
      </p:sp>
      <p:sp>
        <p:nvSpPr>
          <p:cNvPr id="79" name="Google Shape;79;p15"/>
          <p:cNvSpPr txBox="1">
            <a:spLocks noGrp="1"/>
          </p:cNvSpPr>
          <p:nvPr>
            <p:ph type="body" idx="1"/>
          </p:nvPr>
        </p:nvSpPr>
        <p:spPr>
          <a:xfrm>
            <a:off x="311700" y="1225225"/>
            <a:ext cx="6832050" cy="3354000"/>
          </a:xfrm>
          <a:prstGeom prst="rect">
            <a:avLst/>
          </a:prstGeom>
        </p:spPr>
        <p:txBody>
          <a:bodyPr spcFirstLastPara="1" wrap="square" lIns="91425" tIns="91425" rIns="91425" bIns="91425" anchor="t" anchorCtr="0">
            <a:noAutofit/>
          </a:bodyPr>
          <a:lstStyle/>
          <a:p>
            <a:pPr marL="0" lvl="0" indent="0" algn="l" rtl="0">
              <a:spcAft>
                <a:spcPts val="0"/>
              </a:spcAft>
              <a:buNone/>
            </a:pPr>
            <a:r>
              <a:rPr lang="uk-UA" sz="1200" dirty="0">
                <a:solidFill>
                  <a:srgbClr val="0D0D0D"/>
                </a:solidFill>
                <a:highlight>
                  <a:srgbClr val="FFFFFF"/>
                </a:highlight>
                <a:latin typeface="Open Sans" panose="020B0606030504020204" pitchFamily="34" charset="0"/>
                <a:ea typeface="Open Sans" panose="020B0606030504020204" pitchFamily="34" charset="0"/>
                <a:cs typeface="Open Sans" panose="020B0606030504020204" pitchFamily="34" charset="0"/>
              </a:rPr>
              <a:t>Проаналізований застосунок: </a:t>
            </a:r>
            <a:r>
              <a:rPr lang="en-US" sz="1200" b="1" dirty="0">
                <a:solidFill>
                  <a:srgbClr val="0D0D0D"/>
                </a:solidFill>
                <a:highlight>
                  <a:srgbClr val="FFFFFF"/>
                </a:highlight>
                <a:latin typeface="Open Sans" panose="020B0606030504020204" pitchFamily="34" charset="0"/>
                <a:ea typeface="Open Sans" panose="020B0606030504020204" pitchFamily="34" charset="0"/>
                <a:cs typeface="Open Sans" panose="020B0606030504020204" pitchFamily="34" charset="0"/>
              </a:rPr>
              <a:t>Macros</a:t>
            </a:r>
          </a:p>
          <a:p>
            <a:pPr marL="0" lvl="0" indent="0" algn="l" rtl="0">
              <a:lnSpc>
                <a:spcPct val="120000"/>
              </a:lnSpc>
              <a:spcBef>
                <a:spcPts val="1200"/>
              </a:spcBef>
              <a:spcAft>
                <a:spcPts val="0"/>
              </a:spcAft>
              <a:buNone/>
            </a:pPr>
            <a:r>
              <a:rPr lang="uk-UA" sz="1200" dirty="0">
                <a:solidFill>
                  <a:srgbClr val="0D0D0D"/>
                </a:solidFill>
                <a:highlight>
                  <a:srgbClr val="FFFFFF"/>
                </a:highlight>
              </a:rPr>
              <a:t>Переваги:</a:t>
            </a:r>
          </a:p>
          <a:p>
            <a:pPr marL="0" lvl="0" indent="0" algn="l" rtl="0">
              <a:lnSpc>
                <a:spcPct val="120000"/>
              </a:lnSpc>
              <a:spcAft>
                <a:spcPts val="0"/>
              </a:spcAft>
              <a:buNone/>
            </a:pPr>
            <a:r>
              <a:rPr lang="uk-UA" sz="1200" dirty="0">
                <a:solidFill>
                  <a:srgbClr val="0D0D0D"/>
                </a:solidFill>
                <a:highlight>
                  <a:srgbClr val="FFFFFF"/>
                </a:highlight>
              </a:rPr>
              <a:t>– Простий та інтуїтивно зрозумілий інтерфейс, зручний для щоденного використання;</a:t>
            </a:r>
          </a:p>
          <a:p>
            <a:pPr marL="0" lvl="0" indent="0" algn="l" rtl="0">
              <a:lnSpc>
                <a:spcPct val="120000"/>
              </a:lnSpc>
              <a:spcAft>
                <a:spcPts val="0"/>
              </a:spcAft>
              <a:buNone/>
            </a:pPr>
            <a:r>
              <a:rPr lang="uk-UA" sz="1200" dirty="0">
                <a:solidFill>
                  <a:srgbClr val="0D0D0D"/>
                </a:solidFill>
                <a:highlight>
                  <a:srgbClr val="FFFFFF"/>
                </a:highlight>
              </a:rPr>
              <a:t>– Хороша адаптація для новачків;</a:t>
            </a:r>
          </a:p>
          <a:p>
            <a:pPr marL="0" lvl="0" indent="0" algn="l" rtl="0">
              <a:lnSpc>
                <a:spcPct val="120000"/>
              </a:lnSpc>
              <a:spcAft>
                <a:spcPts val="0"/>
              </a:spcAft>
              <a:buNone/>
            </a:pPr>
            <a:r>
              <a:rPr lang="uk-UA" sz="1200" dirty="0">
                <a:solidFill>
                  <a:srgbClr val="0D0D0D"/>
                </a:solidFill>
                <a:highlight>
                  <a:srgbClr val="FFFFFF"/>
                </a:highlight>
              </a:rPr>
              <a:t>– Гнучке налаштування денних норм білків, жирів та вуглеводів у грамах або відсотках;</a:t>
            </a:r>
          </a:p>
          <a:p>
            <a:pPr marL="0" lvl="0" indent="0" algn="l" rtl="0">
              <a:lnSpc>
                <a:spcPct val="120000"/>
              </a:lnSpc>
              <a:spcAft>
                <a:spcPts val="0"/>
              </a:spcAft>
              <a:buNone/>
            </a:pPr>
            <a:r>
              <a:rPr lang="uk-UA" sz="1200" dirty="0">
                <a:solidFill>
                  <a:srgbClr val="0D0D0D"/>
                </a:solidFill>
                <a:highlight>
                  <a:srgbClr val="FFFFFF"/>
                </a:highlight>
              </a:rPr>
              <a:t>– Швидка навігація без зайвих елементів.</a:t>
            </a:r>
          </a:p>
          <a:p>
            <a:pPr marL="0" lvl="0" indent="0" algn="l" rtl="0">
              <a:lnSpc>
                <a:spcPct val="120000"/>
              </a:lnSpc>
              <a:spcBef>
                <a:spcPts val="1200"/>
              </a:spcBef>
              <a:spcAft>
                <a:spcPts val="0"/>
              </a:spcAft>
              <a:buNone/>
            </a:pPr>
            <a:r>
              <a:rPr lang="uk-UA" sz="1200" dirty="0">
                <a:solidFill>
                  <a:srgbClr val="0D0D0D"/>
                </a:solidFill>
                <a:highlight>
                  <a:srgbClr val="FFFFFF"/>
                </a:highlight>
              </a:rPr>
              <a:t>Недоліки:</a:t>
            </a:r>
          </a:p>
          <a:p>
            <a:pPr marL="0" lvl="0" indent="0" algn="l" rtl="0">
              <a:lnSpc>
                <a:spcPct val="120000"/>
              </a:lnSpc>
              <a:spcAft>
                <a:spcPts val="0"/>
              </a:spcAft>
              <a:buNone/>
            </a:pPr>
            <a:r>
              <a:rPr lang="uk-UA" sz="1200" dirty="0">
                <a:solidFill>
                  <a:srgbClr val="0D0D0D"/>
                </a:solidFill>
                <a:highlight>
                  <a:srgbClr val="FFFFFF"/>
                </a:highlight>
              </a:rPr>
              <a:t>– Відсутність автоматичної генерації раціону або рекомендацій;</a:t>
            </a:r>
          </a:p>
          <a:p>
            <a:pPr marL="0" lvl="0" indent="0" algn="l" rtl="0">
              <a:lnSpc>
                <a:spcPct val="120000"/>
              </a:lnSpc>
              <a:spcAft>
                <a:spcPts val="0"/>
              </a:spcAft>
              <a:buNone/>
            </a:pPr>
            <a:r>
              <a:rPr lang="uk-UA" sz="1200" dirty="0">
                <a:solidFill>
                  <a:srgbClr val="0D0D0D"/>
                </a:solidFill>
                <a:highlight>
                  <a:srgbClr val="FFFFFF"/>
                </a:highlight>
              </a:rPr>
              <a:t>– Недостатня аналітика, відсутня динаміка змін;</a:t>
            </a:r>
          </a:p>
          <a:p>
            <a:pPr marL="0" lvl="0" indent="0" algn="l" rtl="0">
              <a:lnSpc>
                <a:spcPct val="120000"/>
              </a:lnSpc>
              <a:spcAft>
                <a:spcPts val="0"/>
              </a:spcAft>
              <a:buNone/>
            </a:pPr>
            <a:r>
              <a:rPr lang="uk-UA" sz="1200" dirty="0">
                <a:solidFill>
                  <a:srgbClr val="0D0D0D"/>
                </a:solidFill>
                <a:highlight>
                  <a:srgbClr val="FFFFFF"/>
                </a:highlight>
              </a:rPr>
              <a:t>– Немає інтегрованого обліку фізичної активності;</a:t>
            </a:r>
          </a:p>
          <a:p>
            <a:pPr marL="0" lvl="0" indent="0" algn="l" rtl="0">
              <a:lnSpc>
                <a:spcPct val="120000"/>
              </a:lnSpc>
              <a:spcAft>
                <a:spcPts val="0"/>
              </a:spcAft>
              <a:buNone/>
            </a:pPr>
            <a:r>
              <a:rPr lang="uk-UA" sz="1200" dirty="0">
                <a:solidFill>
                  <a:srgbClr val="0D0D0D"/>
                </a:solidFill>
                <a:highlight>
                  <a:srgbClr val="FFFFFF"/>
                </a:highlight>
              </a:rPr>
              <a:t>– Обмежений функціонал у роботі з продуктами.</a:t>
            </a:r>
            <a:endParaRPr sz="1200" dirty="0"/>
          </a:p>
        </p:txBody>
      </p:sp>
      <p:pic>
        <p:nvPicPr>
          <p:cNvPr id="80" name="Google Shape;80;p15"/>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B62475D-5E0B-A5AC-3922-2970FC56A64D}"/>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3</a:t>
            </a:fld>
            <a:endParaRPr lang="uk-UA" dirty="0"/>
          </a:p>
        </p:txBody>
      </p:sp>
      <p:pic>
        <p:nvPicPr>
          <p:cNvPr id="3" name="Picture 2">
            <a:extLst>
              <a:ext uri="{FF2B5EF4-FFF2-40B4-BE49-F238E27FC236}">
                <a16:creationId xmlns:a16="http://schemas.microsoft.com/office/drawing/2014/main" id="{22EF7870-B6DE-154A-2B29-C01C893F5354}"/>
              </a:ext>
            </a:extLst>
          </p:cNvPr>
          <p:cNvPicPr>
            <a:picLocks noChangeAspect="1"/>
          </p:cNvPicPr>
          <p:nvPr/>
        </p:nvPicPr>
        <p:blipFill>
          <a:blip r:embed="rId4"/>
          <a:srcRect t="4307" b="4624"/>
          <a:stretch/>
        </p:blipFill>
        <p:spPr>
          <a:xfrm>
            <a:off x="6962775" y="972071"/>
            <a:ext cx="1815465" cy="3678304"/>
          </a:xfrm>
          <a:prstGeom prst="rect">
            <a:avLst/>
          </a:prstGeom>
          <a:ln>
            <a:solidFill>
              <a:schemeClr val="accent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AF4324C0-CF81-770A-8D7B-B6B99549C041}"/>
            </a:ext>
          </a:extLst>
        </p:cNvPr>
        <p:cNvGrpSpPr/>
        <p:nvPr/>
      </p:nvGrpSpPr>
      <p:grpSpPr>
        <a:xfrm>
          <a:off x="0" y="0"/>
          <a:ext cx="0" cy="0"/>
          <a:chOff x="0" y="0"/>
          <a:chExt cx="0" cy="0"/>
        </a:xfrm>
      </p:grpSpPr>
      <p:sp>
        <p:nvSpPr>
          <p:cNvPr id="78" name="Google Shape;78;p15">
            <a:extLst>
              <a:ext uri="{FF2B5EF4-FFF2-40B4-BE49-F238E27FC236}">
                <a16:creationId xmlns:a16="http://schemas.microsoft.com/office/drawing/2014/main" id="{FE4A0691-3D38-D807-72B8-43BD0C5188B2}"/>
              </a:ext>
            </a:extLst>
          </p:cNvPr>
          <p:cNvSpPr txBox="1">
            <a:spLocks noGrp="1"/>
          </p:cNvSpPr>
          <p:nvPr>
            <p:ph type="title"/>
          </p:nvPr>
        </p:nvSpPr>
        <p:spPr>
          <a:xfrm>
            <a:off x="311700" y="-124863"/>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Аналіз проблеми (аналіз існуючих рішень) </a:t>
            </a:r>
            <a:endParaRPr sz="3200" dirty="0"/>
          </a:p>
        </p:txBody>
      </p:sp>
      <p:sp>
        <p:nvSpPr>
          <p:cNvPr id="79" name="Google Shape;79;p15">
            <a:extLst>
              <a:ext uri="{FF2B5EF4-FFF2-40B4-BE49-F238E27FC236}">
                <a16:creationId xmlns:a16="http://schemas.microsoft.com/office/drawing/2014/main" id="{83FDFEEF-1699-9FD7-AB70-832EE8764601}"/>
              </a:ext>
            </a:extLst>
          </p:cNvPr>
          <p:cNvSpPr txBox="1">
            <a:spLocks noGrp="1"/>
          </p:cNvSpPr>
          <p:nvPr>
            <p:ph type="body" idx="1"/>
          </p:nvPr>
        </p:nvSpPr>
        <p:spPr>
          <a:xfrm>
            <a:off x="311700" y="1225225"/>
            <a:ext cx="6832050" cy="3354000"/>
          </a:xfrm>
          <a:prstGeom prst="rect">
            <a:avLst/>
          </a:prstGeom>
        </p:spPr>
        <p:txBody>
          <a:bodyPr spcFirstLastPara="1" wrap="square" lIns="91425" tIns="91425" rIns="91425" bIns="91425" anchor="t" anchorCtr="0">
            <a:noAutofit/>
          </a:bodyPr>
          <a:lstStyle/>
          <a:p>
            <a:pPr marL="0" lvl="0" indent="0" algn="l" rtl="0">
              <a:spcAft>
                <a:spcPts val="0"/>
              </a:spcAft>
              <a:buNone/>
            </a:pPr>
            <a:r>
              <a:rPr lang="uk-UA" sz="1200" dirty="0">
                <a:solidFill>
                  <a:srgbClr val="0D0D0D"/>
                </a:solidFill>
                <a:highlight>
                  <a:srgbClr val="FFFFFF"/>
                </a:highlight>
                <a:latin typeface="Open Sans" panose="020B0606030504020204" pitchFamily="34" charset="0"/>
                <a:ea typeface="Open Sans" panose="020B0606030504020204" pitchFamily="34" charset="0"/>
                <a:cs typeface="Open Sans" panose="020B0606030504020204" pitchFamily="34" charset="0"/>
              </a:rPr>
              <a:t>Проаналізований застосунок: </a:t>
            </a:r>
            <a:r>
              <a:rPr lang="en-US" sz="1200" b="1" dirty="0">
                <a:solidFill>
                  <a:srgbClr val="0D0D0D"/>
                </a:solidFill>
                <a:highlight>
                  <a:srgbClr val="FFFFFF"/>
                </a:highlight>
                <a:latin typeface="Open Sans" panose="020B0606030504020204" pitchFamily="34" charset="0"/>
                <a:ea typeface="Open Sans" panose="020B0606030504020204" pitchFamily="34" charset="0"/>
                <a:cs typeface="Open Sans" panose="020B0606030504020204" pitchFamily="34" charset="0"/>
              </a:rPr>
              <a:t>MyNetDiary</a:t>
            </a:r>
          </a:p>
          <a:p>
            <a:pPr marL="0" lvl="0" indent="0" algn="l" rtl="0">
              <a:lnSpc>
                <a:spcPct val="120000"/>
              </a:lnSpc>
              <a:spcBef>
                <a:spcPts val="1200"/>
              </a:spcBef>
              <a:spcAft>
                <a:spcPts val="0"/>
              </a:spcAft>
              <a:buNone/>
            </a:pPr>
            <a:r>
              <a:rPr lang="uk-UA" sz="1200" dirty="0">
                <a:solidFill>
                  <a:srgbClr val="0D0D0D"/>
                </a:solidFill>
                <a:highlight>
                  <a:srgbClr val="FFFFFF"/>
                </a:highlight>
              </a:rPr>
              <a:t>Переваги:</a:t>
            </a:r>
          </a:p>
          <a:p>
            <a:pPr marL="0" lvl="0" indent="0" algn="l" rtl="0">
              <a:lnSpc>
                <a:spcPct val="120000"/>
              </a:lnSpc>
              <a:spcAft>
                <a:spcPts val="0"/>
              </a:spcAft>
              <a:buNone/>
            </a:pPr>
            <a:r>
              <a:rPr lang="uk-UA" sz="1200" dirty="0">
                <a:solidFill>
                  <a:srgbClr val="0D0D0D"/>
                </a:solidFill>
                <a:highlight>
                  <a:srgbClr val="FFFFFF"/>
                </a:highlight>
              </a:rPr>
              <a:t>– Велика база продуктів харчування;</a:t>
            </a:r>
          </a:p>
          <a:p>
            <a:pPr marL="0" lvl="0" indent="0" algn="l" rtl="0">
              <a:lnSpc>
                <a:spcPct val="120000"/>
              </a:lnSpc>
              <a:spcAft>
                <a:spcPts val="0"/>
              </a:spcAft>
              <a:buNone/>
            </a:pPr>
            <a:r>
              <a:rPr lang="uk-UA" sz="1200" dirty="0">
                <a:solidFill>
                  <a:srgbClr val="0D0D0D"/>
                </a:solidFill>
                <a:highlight>
                  <a:srgbClr val="FFFFFF"/>
                </a:highlight>
              </a:rPr>
              <a:t>– Інтеграція з фітнес-трекерами, </a:t>
            </a:r>
            <a:r>
              <a:rPr lang="en-US" sz="1200" dirty="0">
                <a:solidFill>
                  <a:srgbClr val="0D0D0D"/>
                </a:solidFill>
                <a:highlight>
                  <a:srgbClr val="FFFFFF"/>
                </a:highlight>
              </a:rPr>
              <a:t>Apple Health, Google Fit</a:t>
            </a:r>
            <a:r>
              <a:rPr lang="uk-UA" sz="1200" dirty="0">
                <a:solidFill>
                  <a:srgbClr val="0D0D0D"/>
                </a:solidFill>
                <a:highlight>
                  <a:srgbClr val="FFFFFF"/>
                </a:highlight>
              </a:rPr>
              <a:t>;</a:t>
            </a:r>
          </a:p>
          <a:p>
            <a:pPr marL="0" lvl="0" indent="0" algn="l" rtl="0">
              <a:lnSpc>
                <a:spcPct val="120000"/>
              </a:lnSpc>
              <a:spcAft>
                <a:spcPts val="0"/>
              </a:spcAft>
              <a:buNone/>
            </a:pPr>
            <a:r>
              <a:rPr lang="en-US" sz="1200" dirty="0">
                <a:solidFill>
                  <a:srgbClr val="0D0D0D"/>
                </a:solidFill>
                <a:highlight>
                  <a:srgbClr val="FFFFFF"/>
                </a:highlight>
              </a:rPr>
              <a:t>– </a:t>
            </a:r>
            <a:r>
              <a:rPr lang="uk-UA" sz="1200" dirty="0">
                <a:solidFill>
                  <a:srgbClr val="0D0D0D"/>
                </a:solidFill>
                <a:highlight>
                  <a:srgbClr val="FFFFFF"/>
                </a:highlight>
              </a:rPr>
              <a:t>Автоматичне визначення норм калорій і нутрієнтів на основі параметрів користувача;</a:t>
            </a:r>
          </a:p>
          <a:p>
            <a:pPr marL="0" lvl="0" indent="0" algn="l" rtl="0">
              <a:lnSpc>
                <a:spcPct val="120000"/>
              </a:lnSpc>
              <a:spcAft>
                <a:spcPts val="0"/>
              </a:spcAft>
              <a:buNone/>
            </a:pPr>
            <a:r>
              <a:rPr lang="uk-UA" sz="1200" dirty="0">
                <a:solidFill>
                  <a:srgbClr val="0D0D0D"/>
                </a:solidFill>
                <a:highlight>
                  <a:srgbClr val="FFFFFF"/>
                </a:highlight>
              </a:rPr>
              <a:t>– Графіки, статистика та рекомендації на основі аналізу звичок.</a:t>
            </a:r>
          </a:p>
          <a:p>
            <a:pPr marL="0" lvl="0" indent="0" algn="l" rtl="0">
              <a:lnSpc>
                <a:spcPct val="120000"/>
              </a:lnSpc>
              <a:spcBef>
                <a:spcPts val="1200"/>
              </a:spcBef>
              <a:spcAft>
                <a:spcPts val="0"/>
              </a:spcAft>
              <a:buNone/>
            </a:pPr>
            <a:r>
              <a:rPr lang="uk-UA" sz="1200" dirty="0">
                <a:solidFill>
                  <a:srgbClr val="0D0D0D"/>
                </a:solidFill>
                <a:highlight>
                  <a:srgbClr val="FFFFFF"/>
                </a:highlight>
              </a:rPr>
              <a:t>Недоліки:</a:t>
            </a:r>
          </a:p>
          <a:p>
            <a:pPr marL="0" lvl="0" indent="0" algn="l" rtl="0">
              <a:lnSpc>
                <a:spcPct val="120000"/>
              </a:lnSpc>
              <a:spcAft>
                <a:spcPts val="0"/>
              </a:spcAft>
              <a:buNone/>
            </a:pPr>
            <a:r>
              <a:rPr lang="uk-UA" sz="1200" dirty="0">
                <a:solidFill>
                  <a:srgbClr val="0D0D0D"/>
                </a:solidFill>
                <a:highlight>
                  <a:srgbClr val="FFFFFF"/>
                </a:highlight>
              </a:rPr>
              <a:t>– Основні функції аналітики, поради та рецепти доступні лише у платній версії;</a:t>
            </a:r>
          </a:p>
          <a:p>
            <a:pPr marL="0" lvl="0" indent="0" algn="l" rtl="0">
              <a:lnSpc>
                <a:spcPct val="120000"/>
              </a:lnSpc>
              <a:spcAft>
                <a:spcPts val="0"/>
              </a:spcAft>
              <a:buNone/>
            </a:pPr>
            <a:r>
              <a:rPr lang="uk-UA" sz="1200" dirty="0">
                <a:solidFill>
                  <a:srgbClr val="0D0D0D"/>
                </a:solidFill>
                <a:highlight>
                  <a:srgbClr val="FFFFFF"/>
                </a:highlight>
              </a:rPr>
              <a:t>– Перевантажений інтерфейс, що ускладнює навігацію;</a:t>
            </a:r>
          </a:p>
          <a:p>
            <a:pPr marL="0" lvl="0" indent="0" algn="l" rtl="0">
              <a:lnSpc>
                <a:spcPct val="120000"/>
              </a:lnSpc>
              <a:spcAft>
                <a:spcPts val="0"/>
              </a:spcAft>
              <a:buNone/>
            </a:pPr>
            <a:r>
              <a:rPr lang="uk-UA" sz="1200" dirty="0">
                <a:solidFill>
                  <a:srgbClr val="0D0D0D"/>
                </a:solidFill>
                <a:highlight>
                  <a:srgbClr val="FFFFFF"/>
                </a:highlight>
              </a:rPr>
              <a:t>– Складність у використанні для новачків;</a:t>
            </a:r>
          </a:p>
          <a:p>
            <a:pPr marL="0" lvl="0" indent="0" algn="l" rtl="0">
              <a:lnSpc>
                <a:spcPct val="120000"/>
              </a:lnSpc>
              <a:spcAft>
                <a:spcPts val="0"/>
              </a:spcAft>
              <a:buNone/>
            </a:pPr>
            <a:r>
              <a:rPr lang="uk-UA" sz="1200" dirty="0">
                <a:solidFill>
                  <a:srgbClr val="0D0D0D"/>
                </a:solidFill>
                <a:highlight>
                  <a:srgbClr val="FFFFFF"/>
                </a:highlight>
              </a:rPr>
              <a:t>– Багато опцій приховано у глибоких рівнях меню, що знижує доступність функцій.</a:t>
            </a:r>
          </a:p>
        </p:txBody>
      </p:sp>
      <p:pic>
        <p:nvPicPr>
          <p:cNvPr id="80" name="Google Shape;80;p15">
            <a:extLst>
              <a:ext uri="{FF2B5EF4-FFF2-40B4-BE49-F238E27FC236}">
                <a16:creationId xmlns:a16="http://schemas.microsoft.com/office/drawing/2014/main" id="{58DA62FB-523D-19BB-9602-F864BB480A05}"/>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DF0307A-5A60-26B4-86ED-ABBF1792DCBE}"/>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4</a:t>
            </a:fld>
            <a:endParaRPr lang="uk-UA" dirty="0"/>
          </a:p>
        </p:txBody>
      </p:sp>
      <p:pic>
        <p:nvPicPr>
          <p:cNvPr id="4" name="Picture 3" descr="A screenshot of a phone&#10;&#10;AI-generated content may be incorrect.">
            <a:extLst>
              <a:ext uri="{FF2B5EF4-FFF2-40B4-BE49-F238E27FC236}">
                <a16:creationId xmlns:a16="http://schemas.microsoft.com/office/drawing/2014/main" id="{878F8D98-37C4-FB0A-920B-C16F72BB188D}"/>
              </a:ext>
            </a:extLst>
          </p:cNvPr>
          <p:cNvPicPr>
            <a:picLocks noChangeAspect="1"/>
          </p:cNvPicPr>
          <p:nvPr/>
        </p:nvPicPr>
        <p:blipFill>
          <a:blip r:embed="rId4"/>
          <a:srcRect t="5355" b="5700"/>
          <a:stretch/>
        </p:blipFill>
        <p:spPr>
          <a:xfrm>
            <a:off x="7016834" y="1168035"/>
            <a:ext cx="1761406" cy="3482340"/>
          </a:xfrm>
          <a:prstGeom prst="rect">
            <a:avLst/>
          </a:prstGeom>
          <a:ln>
            <a:solidFill>
              <a:schemeClr val="accent1"/>
            </a:solidFill>
          </a:ln>
        </p:spPr>
      </p:pic>
    </p:spTree>
    <p:extLst>
      <p:ext uri="{BB962C8B-B14F-4D97-AF65-F5344CB8AC3E}">
        <p14:creationId xmlns:p14="http://schemas.microsoft.com/office/powerpoint/2010/main" val="228621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2BC027FB-D035-07F9-7988-EAABEE3A4105}"/>
            </a:ext>
          </a:extLst>
        </p:cNvPr>
        <p:cNvGrpSpPr/>
        <p:nvPr/>
      </p:nvGrpSpPr>
      <p:grpSpPr>
        <a:xfrm>
          <a:off x="0" y="0"/>
          <a:ext cx="0" cy="0"/>
          <a:chOff x="0" y="0"/>
          <a:chExt cx="0" cy="0"/>
        </a:xfrm>
      </p:grpSpPr>
      <p:sp>
        <p:nvSpPr>
          <p:cNvPr id="78" name="Google Shape;78;p15">
            <a:extLst>
              <a:ext uri="{FF2B5EF4-FFF2-40B4-BE49-F238E27FC236}">
                <a16:creationId xmlns:a16="http://schemas.microsoft.com/office/drawing/2014/main" id="{8E9DE6CF-BEB1-C0C2-BB25-BB386FFE7CCE}"/>
              </a:ext>
            </a:extLst>
          </p:cNvPr>
          <p:cNvSpPr txBox="1">
            <a:spLocks noGrp="1"/>
          </p:cNvSpPr>
          <p:nvPr>
            <p:ph type="title"/>
          </p:nvPr>
        </p:nvSpPr>
        <p:spPr>
          <a:xfrm>
            <a:off x="311700" y="-124863"/>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Аналіз проблеми (аналіз існуючих рішень) </a:t>
            </a:r>
            <a:endParaRPr sz="3200" dirty="0"/>
          </a:p>
        </p:txBody>
      </p:sp>
      <p:sp>
        <p:nvSpPr>
          <p:cNvPr id="79" name="Google Shape;79;p15">
            <a:extLst>
              <a:ext uri="{FF2B5EF4-FFF2-40B4-BE49-F238E27FC236}">
                <a16:creationId xmlns:a16="http://schemas.microsoft.com/office/drawing/2014/main" id="{F2AA399C-88F9-5706-EF66-EFD2D609EDA1}"/>
              </a:ext>
            </a:extLst>
          </p:cNvPr>
          <p:cNvSpPr txBox="1">
            <a:spLocks noGrp="1"/>
          </p:cNvSpPr>
          <p:nvPr>
            <p:ph type="body" idx="1"/>
          </p:nvPr>
        </p:nvSpPr>
        <p:spPr>
          <a:xfrm>
            <a:off x="311700" y="1225225"/>
            <a:ext cx="6832050" cy="3354000"/>
          </a:xfrm>
          <a:prstGeom prst="rect">
            <a:avLst/>
          </a:prstGeom>
        </p:spPr>
        <p:txBody>
          <a:bodyPr spcFirstLastPara="1" wrap="square" lIns="91425" tIns="91425" rIns="91425" bIns="91425" anchor="t" anchorCtr="0">
            <a:normAutofit/>
          </a:bodyPr>
          <a:lstStyle/>
          <a:p>
            <a:pPr marL="0" lvl="0" indent="0" algn="l" rtl="0">
              <a:spcAft>
                <a:spcPts val="0"/>
              </a:spcAft>
              <a:buNone/>
            </a:pPr>
            <a:r>
              <a:rPr lang="uk-UA" sz="1200" dirty="0">
                <a:solidFill>
                  <a:srgbClr val="0D0D0D"/>
                </a:solidFill>
                <a:highlight>
                  <a:srgbClr val="FFFFFF"/>
                </a:highlight>
                <a:latin typeface="Open Sans" panose="020B0606030504020204" pitchFamily="34" charset="0"/>
                <a:ea typeface="Open Sans" panose="020B0606030504020204" pitchFamily="34" charset="0"/>
                <a:cs typeface="Open Sans" panose="020B0606030504020204" pitchFamily="34" charset="0"/>
              </a:rPr>
              <a:t>Проаналізований застосунок: </a:t>
            </a:r>
            <a:r>
              <a:rPr lang="en-US" sz="1200" b="1" dirty="0">
                <a:solidFill>
                  <a:srgbClr val="0D0D0D"/>
                </a:solidFill>
                <a:highlight>
                  <a:srgbClr val="FFFFFF"/>
                </a:highlight>
                <a:latin typeface="Open Sans" panose="020B0606030504020204" pitchFamily="34" charset="0"/>
                <a:ea typeface="Open Sans" panose="020B0606030504020204" pitchFamily="34" charset="0"/>
                <a:cs typeface="Open Sans" panose="020B0606030504020204" pitchFamily="34" charset="0"/>
              </a:rPr>
              <a:t>Cronometer</a:t>
            </a:r>
            <a:endParaRPr sz="1200" b="1" dirty="0">
              <a:solidFill>
                <a:srgbClr val="0D0D0D"/>
              </a:solidFill>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0" lvl="0" indent="0" algn="l" rtl="0">
              <a:lnSpc>
                <a:spcPct val="120000"/>
              </a:lnSpc>
              <a:spcBef>
                <a:spcPts val="1200"/>
              </a:spcBef>
              <a:spcAft>
                <a:spcPts val="0"/>
              </a:spcAft>
              <a:buNone/>
            </a:pPr>
            <a:r>
              <a:rPr lang="uk-UA" sz="1200" dirty="0">
                <a:solidFill>
                  <a:srgbClr val="0D0D0D"/>
                </a:solidFill>
                <a:highlight>
                  <a:srgbClr val="FFFFFF"/>
                </a:highlight>
              </a:rPr>
              <a:t>Переваги:</a:t>
            </a:r>
            <a:endParaRPr lang="en-US" sz="1200" dirty="0">
              <a:solidFill>
                <a:srgbClr val="0D0D0D"/>
              </a:solidFill>
              <a:highlight>
                <a:srgbClr val="FFFFFF"/>
              </a:highlight>
            </a:endParaRPr>
          </a:p>
          <a:p>
            <a:pPr marL="0" lvl="0" indent="0" algn="l" rtl="0">
              <a:lnSpc>
                <a:spcPct val="120000"/>
              </a:lnSpc>
              <a:spcAft>
                <a:spcPts val="0"/>
              </a:spcAft>
              <a:buNone/>
            </a:pPr>
            <a:r>
              <a:rPr lang="uk-UA" sz="1200" dirty="0">
                <a:solidFill>
                  <a:srgbClr val="0D0D0D"/>
                </a:solidFill>
                <a:highlight>
                  <a:srgbClr val="FFFFFF"/>
                </a:highlight>
              </a:rPr>
              <a:t>– Детальний облік мікронутрієнтів: вітамінів, мінералів, амінокислот;</a:t>
            </a:r>
            <a:endParaRPr lang="en-US" sz="1200" dirty="0">
              <a:solidFill>
                <a:srgbClr val="0D0D0D"/>
              </a:solidFill>
              <a:highlight>
                <a:srgbClr val="FFFFFF"/>
              </a:highlight>
            </a:endParaRPr>
          </a:p>
          <a:p>
            <a:pPr marL="0" lvl="0" indent="0" algn="l" rtl="0">
              <a:lnSpc>
                <a:spcPct val="120000"/>
              </a:lnSpc>
              <a:spcAft>
                <a:spcPts val="0"/>
              </a:spcAft>
              <a:buNone/>
            </a:pPr>
            <a:r>
              <a:rPr lang="uk-UA" sz="1200" dirty="0">
                <a:solidFill>
                  <a:srgbClr val="0D0D0D"/>
                </a:solidFill>
                <a:highlight>
                  <a:srgbClr val="FFFFFF"/>
                </a:highlight>
              </a:rPr>
              <a:t>– Підходить для користувачів з медичними дієтами або спеціалізованими потребами (вегетаріанці, спортсмени);</a:t>
            </a:r>
            <a:endParaRPr lang="en-US" sz="1200" dirty="0">
              <a:solidFill>
                <a:srgbClr val="0D0D0D"/>
              </a:solidFill>
              <a:highlight>
                <a:srgbClr val="FFFFFF"/>
              </a:highlight>
            </a:endParaRPr>
          </a:p>
          <a:p>
            <a:pPr marL="0" lvl="0" indent="0" algn="l" rtl="0">
              <a:lnSpc>
                <a:spcPct val="120000"/>
              </a:lnSpc>
              <a:spcAft>
                <a:spcPts val="0"/>
              </a:spcAft>
              <a:buNone/>
            </a:pPr>
            <a:r>
              <a:rPr lang="uk-UA" sz="1200" dirty="0">
                <a:solidFill>
                  <a:srgbClr val="0D0D0D"/>
                </a:solidFill>
                <a:highlight>
                  <a:srgbClr val="FFFFFF"/>
                </a:highlight>
              </a:rPr>
              <a:t>– Висока точність у розрахунках нутрієнтів.</a:t>
            </a:r>
            <a:endParaRPr lang="en-US" sz="1200" dirty="0">
              <a:solidFill>
                <a:srgbClr val="0D0D0D"/>
              </a:solidFill>
              <a:highlight>
                <a:srgbClr val="FFFFFF"/>
              </a:highlight>
            </a:endParaRPr>
          </a:p>
          <a:p>
            <a:pPr marL="0" lvl="0" indent="0" algn="l" rtl="0">
              <a:lnSpc>
                <a:spcPct val="120000"/>
              </a:lnSpc>
              <a:spcBef>
                <a:spcPts val="1200"/>
              </a:spcBef>
              <a:spcAft>
                <a:spcPts val="0"/>
              </a:spcAft>
              <a:buNone/>
            </a:pPr>
            <a:r>
              <a:rPr lang="uk-UA" sz="1200" dirty="0">
                <a:solidFill>
                  <a:srgbClr val="0D0D0D"/>
                </a:solidFill>
                <a:highlight>
                  <a:srgbClr val="FFFFFF"/>
                </a:highlight>
              </a:rPr>
              <a:t>Недоліки:</a:t>
            </a:r>
            <a:endParaRPr lang="en-US" sz="1200" dirty="0">
              <a:solidFill>
                <a:srgbClr val="0D0D0D"/>
              </a:solidFill>
              <a:highlight>
                <a:srgbClr val="FFFFFF"/>
              </a:highlight>
            </a:endParaRPr>
          </a:p>
          <a:p>
            <a:pPr marL="0" lvl="0" indent="0" algn="l" rtl="0">
              <a:lnSpc>
                <a:spcPct val="120000"/>
              </a:lnSpc>
              <a:spcAft>
                <a:spcPts val="0"/>
              </a:spcAft>
              <a:buNone/>
            </a:pPr>
            <a:r>
              <a:rPr lang="uk-UA" sz="1200" dirty="0">
                <a:solidFill>
                  <a:srgbClr val="0D0D0D"/>
                </a:solidFill>
                <a:highlight>
                  <a:srgbClr val="FFFFFF"/>
                </a:highlight>
              </a:rPr>
              <a:t>– Обмежені можливості персоналізації інтерфейсу;</a:t>
            </a:r>
            <a:endParaRPr lang="en-US" sz="1200" dirty="0">
              <a:solidFill>
                <a:srgbClr val="0D0D0D"/>
              </a:solidFill>
              <a:highlight>
                <a:srgbClr val="FFFFFF"/>
              </a:highlight>
            </a:endParaRPr>
          </a:p>
          <a:p>
            <a:pPr marL="0" lvl="0" indent="0" algn="l" rtl="0">
              <a:lnSpc>
                <a:spcPct val="120000"/>
              </a:lnSpc>
              <a:spcAft>
                <a:spcPts val="0"/>
              </a:spcAft>
              <a:buNone/>
            </a:pPr>
            <a:r>
              <a:rPr lang="uk-UA" sz="1200" dirty="0">
                <a:solidFill>
                  <a:srgbClr val="0D0D0D"/>
                </a:solidFill>
                <a:highlight>
                  <a:srgbClr val="FFFFFF"/>
                </a:highlight>
              </a:rPr>
              <a:t>– Відсутність мотиваційних елементів і динамічних порад;</a:t>
            </a:r>
            <a:endParaRPr lang="en-US" sz="1200" dirty="0">
              <a:solidFill>
                <a:srgbClr val="0D0D0D"/>
              </a:solidFill>
              <a:highlight>
                <a:srgbClr val="FFFFFF"/>
              </a:highlight>
            </a:endParaRPr>
          </a:p>
          <a:p>
            <a:pPr marL="0" lvl="0" indent="0" algn="l" rtl="0">
              <a:lnSpc>
                <a:spcPct val="120000"/>
              </a:lnSpc>
              <a:spcAft>
                <a:spcPts val="0"/>
              </a:spcAft>
              <a:buNone/>
            </a:pPr>
            <a:r>
              <a:rPr lang="uk-UA" sz="1200" dirty="0">
                <a:solidFill>
                  <a:srgbClr val="0D0D0D"/>
                </a:solidFill>
                <a:highlight>
                  <a:srgbClr val="FFFFFF"/>
                </a:highlight>
              </a:rPr>
              <a:t>– Невелика частина функціоналу доступна у безкоштовній версії;</a:t>
            </a:r>
            <a:endParaRPr lang="en-US" sz="1200" dirty="0">
              <a:solidFill>
                <a:srgbClr val="0D0D0D"/>
              </a:solidFill>
              <a:highlight>
                <a:srgbClr val="FFFFFF"/>
              </a:highlight>
            </a:endParaRPr>
          </a:p>
          <a:p>
            <a:pPr marL="0" lvl="0" indent="0" algn="l" rtl="0">
              <a:lnSpc>
                <a:spcPct val="120000"/>
              </a:lnSpc>
              <a:spcAft>
                <a:spcPts val="0"/>
              </a:spcAft>
              <a:buNone/>
            </a:pPr>
            <a:r>
              <a:rPr lang="uk-UA" sz="1200" dirty="0">
                <a:solidFill>
                  <a:srgbClr val="0D0D0D"/>
                </a:solidFill>
                <a:highlight>
                  <a:srgbClr val="FFFFFF"/>
                </a:highlight>
              </a:rPr>
              <a:t>– Менше орієнтований на новачків.</a:t>
            </a:r>
          </a:p>
        </p:txBody>
      </p:sp>
      <p:pic>
        <p:nvPicPr>
          <p:cNvPr id="80" name="Google Shape;80;p15">
            <a:extLst>
              <a:ext uri="{FF2B5EF4-FFF2-40B4-BE49-F238E27FC236}">
                <a16:creationId xmlns:a16="http://schemas.microsoft.com/office/drawing/2014/main" id="{A4029293-8CFF-D69D-02A8-C447E007B3A9}"/>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CA7A0D42-F8ED-FDF0-747F-E6155D1D2A8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5</a:t>
            </a:fld>
            <a:endParaRPr lang="uk-UA" dirty="0"/>
          </a:p>
        </p:txBody>
      </p:sp>
      <p:pic>
        <p:nvPicPr>
          <p:cNvPr id="4" name="Picture 3" descr="A screenshot of a phone&#10;&#10;AI-generated content may be incorrect.">
            <a:extLst>
              <a:ext uri="{FF2B5EF4-FFF2-40B4-BE49-F238E27FC236}">
                <a16:creationId xmlns:a16="http://schemas.microsoft.com/office/drawing/2014/main" id="{13026FED-B00B-FE2F-2CF6-1C16063348BD}"/>
              </a:ext>
            </a:extLst>
          </p:cNvPr>
          <p:cNvPicPr>
            <a:picLocks noChangeAspect="1"/>
          </p:cNvPicPr>
          <p:nvPr/>
        </p:nvPicPr>
        <p:blipFill>
          <a:blip r:embed="rId4"/>
          <a:srcRect t="4931" b="5768"/>
          <a:stretch/>
        </p:blipFill>
        <p:spPr>
          <a:xfrm>
            <a:off x="6957225" y="1046750"/>
            <a:ext cx="1815465" cy="3603625"/>
          </a:xfrm>
          <a:prstGeom prst="rect">
            <a:avLst/>
          </a:prstGeom>
          <a:ln>
            <a:solidFill>
              <a:schemeClr val="accent1"/>
            </a:solidFill>
          </a:ln>
        </p:spPr>
      </p:pic>
    </p:spTree>
    <p:extLst>
      <p:ext uri="{BB962C8B-B14F-4D97-AF65-F5344CB8AC3E}">
        <p14:creationId xmlns:p14="http://schemas.microsoft.com/office/powerpoint/2010/main" val="82978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186276"/>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Постановка задачі та опис системи</a:t>
            </a:r>
            <a:endParaRPr sz="3200" dirty="0"/>
          </a:p>
        </p:txBody>
      </p:sp>
      <p:sp>
        <p:nvSpPr>
          <p:cNvPr id="86" name="Google Shape;86;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Aft>
                <a:spcPts val="0"/>
              </a:spcAft>
              <a:buNone/>
            </a:pPr>
            <a:r>
              <a:rPr lang="uk-UA" sz="1350" dirty="0">
                <a:solidFill>
                  <a:srgbClr val="0D0D0D"/>
                </a:solidFill>
                <a:highlight>
                  <a:srgbClr val="FFFFFF"/>
                </a:highlight>
              </a:rPr>
              <a:t>Попри наявність великої кількості мобільних застосунків у сфері, користувачі часто стикаються з низкою проблем: складністю інтерфейсу, відсутністю персоналізації, фрагментарним підходом до обліку харчування, води та активностей, а також обмеженням функцій у безкоштовних версіях. Системи не враховують індивідуальні параметри користувача, не дозволяють гнучко керувати базою продуктів, а також не забезпечують візуалізацію прогресу у зручній формі.</a:t>
            </a:r>
          </a:p>
          <a:p>
            <a:pPr marL="0" lvl="0" indent="0" algn="l" rtl="0">
              <a:spcBef>
                <a:spcPts val="1500"/>
              </a:spcBef>
              <a:spcAft>
                <a:spcPts val="0"/>
              </a:spcAft>
              <a:buNone/>
            </a:pPr>
            <a:r>
              <a:rPr lang="uk-UA" sz="1350" dirty="0">
                <a:solidFill>
                  <a:srgbClr val="0D0D0D"/>
                </a:solidFill>
                <a:highlight>
                  <a:srgbClr val="FFFFFF"/>
                </a:highlight>
              </a:rPr>
              <a:t>Очікуваним результатом розробки є створення мобільного застосунку для </a:t>
            </a:r>
            <a:r>
              <a:rPr lang="en-US" sz="1350" dirty="0">
                <a:solidFill>
                  <a:srgbClr val="0D0D0D"/>
                </a:solidFill>
                <a:highlight>
                  <a:srgbClr val="FFFFFF"/>
                </a:highlight>
              </a:rPr>
              <a:t>Android, </a:t>
            </a:r>
            <a:r>
              <a:rPr lang="uk-UA" sz="1350" dirty="0">
                <a:solidFill>
                  <a:srgbClr val="0D0D0D"/>
                </a:solidFill>
                <a:highlight>
                  <a:srgbClr val="FFFFFF"/>
                </a:highlight>
              </a:rPr>
              <a:t>який дозволяє зручно та ефективно вести харчовий щоденник з урахуванням індивідуальних характеристик. Система має забезпечувати реєстрацію і автентифікацію, щоденне ведення раціону, облік води, додавання фізичних активностей, динамічний підрахунок калорій і макронутрієнтів, а також візуалізацію даних у вигляді графіків. Окрему увагу приділено зручності інтерфейсу та забезпеченню безпечної обробки персональних даних.</a:t>
            </a:r>
          </a:p>
        </p:txBody>
      </p:sp>
      <p:pic>
        <p:nvPicPr>
          <p:cNvPr id="87" name="Google Shape;87;p16"/>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723D9805-068E-FE7E-BC9A-0C410D68B73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6</a:t>
            </a:fld>
            <a:endParaRPr lang="uk-U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148309"/>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Вибір технологій розробки </a:t>
            </a:r>
            <a:endParaRPr sz="3200" dirty="0"/>
          </a:p>
        </p:txBody>
      </p:sp>
      <p:sp>
        <p:nvSpPr>
          <p:cNvPr id="93" name="Google Shape;93;p17"/>
          <p:cNvSpPr txBox="1">
            <a:spLocks noGrp="1"/>
          </p:cNvSpPr>
          <p:nvPr>
            <p:ph type="body" idx="1"/>
          </p:nvPr>
        </p:nvSpPr>
        <p:spPr>
          <a:xfrm>
            <a:off x="311700" y="682991"/>
            <a:ext cx="8520600" cy="3896234"/>
          </a:xfrm>
          <a:prstGeom prst="rect">
            <a:avLst/>
          </a:prstGeom>
        </p:spPr>
        <p:txBody>
          <a:bodyPr spcFirstLastPara="1" wrap="square" lIns="91425" tIns="91425" rIns="91425" bIns="91425" anchor="t" anchorCtr="0">
            <a:noAutofit/>
          </a:bodyPr>
          <a:lstStyle/>
          <a:p>
            <a:pPr marL="285750" indent="-285750">
              <a:lnSpc>
                <a:spcPct val="250000"/>
              </a:lnSpc>
            </a:pPr>
            <a:r>
              <a:rPr lang="uk-UA" sz="1500" dirty="0">
                <a:latin typeface="Open Sans" panose="020B0606030504020204" pitchFamily="34" charset="0"/>
                <a:ea typeface="Open Sans" panose="020B0606030504020204" pitchFamily="34" charset="0"/>
                <a:cs typeface="Open Sans" panose="020B0606030504020204" pitchFamily="34" charset="0"/>
              </a:rPr>
              <a:t>Платформа – </a:t>
            </a:r>
            <a:r>
              <a:rPr lang="en-US" sz="1500" dirty="0">
                <a:latin typeface="Open Sans" panose="020B0606030504020204" pitchFamily="34" charset="0"/>
                <a:ea typeface="Open Sans" panose="020B0606030504020204" pitchFamily="34" charset="0"/>
                <a:cs typeface="Open Sans" panose="020B0606030504020204" pitchFamily="34" charset="0"/>
              </a:rPr>
              <a:t>Android</a:t>
            </a:r>
            <a:endParaRPr lang="uk-UA" sz="1500"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250000"/>
              </a:lnSpc>
            </a:pPr>
            <a:r>
              <a:rPr lang="uk-UA" sz="1500" dirty="0">
                <a:latin typeface="Open Sans" panose="020B0606030504020204" pitchFamily="34" charset="0"/>
                <a:ea typeface="Open Sans" panose="020B0606030504020204" pitchFamily="34" charset="0"/>
                <a:cs typeface="Open Sans" panose="020B0606030504020204" pitchFamily="34" charset="0"/>
              </a:rPr>
              <a:t>Мова програмування – </a:t>
            </a:r>
            <a:r>
              <a:rPr lang="en-US" sz="1500" dirty="0">
                <a:latin typeface="Open Sans" panose="020B0606030504020204" pitchFamily="34" charset="0"/>
                <a:ea typeface="Open Sans" panose="020B0606030504020204" pitchFamily="34" charset="0"/>
                <a:cs typeface="Open Sans" panose="020B0606030504020204" pitchFamily="34" charset="0"/>
              </a:rPr>
              <a:t>Kotlin</a:t>
            </a:r>
            <a:endParaRPr lang="uk-UA" sz="1500"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250000"/>
              </a:lnSpc>
            </a:pPr>
            <a:r>
              <a:rPr lang="uk-UA" sz="1500" dirty="0">
                <a:latin typeface="Open Sans" panose="020B0606030504020204" pitchFamily="34" charset="0"/>
                <a:ea typeface="Open Sans" panose="020B0606030504020204" pitchFamily="34" charset="0"/>
                <a:cs typeface="Open Sans" panose="020B0606030504020204" pitchFamily="34" charset="0"/>
              </a:rPr>
              <a:t>Бібліотека для </a:t>
            </a:r>
            <a:r>
              <a:rPr lang="en-US" sz="1500" dirty="0">
                <a:latin typeface="Open Sans" panose="020B0606030504020204" pitchFamily="34" charset="0"/>
                <a:ea typeface="Open Sans" panose="020B0606030504020204" pitchFamily="34" charset="0"/>
                <a:cs typeface="Open Sans" panose="020B0606030504020204" pitchFamily="34" charset="0"/>
              </a:rPr>
              <a:t>HTTP-</a:t>
            </a:r>
            <a:r>
              <a:rPr lang="uk-UA" sz="1500" dirty="0">
                <a:latin typeface="Open Sans" panose="020B0606030504020204" pitchFamily="34" charset="0"/>
                <a:ea typeface="Open Sans" panose="020B0606030504020204" pitchFamily="34" charset="0"/>
                <a:cs typeface="Open Sans" panose="020B0606030504020204" pitchFamily="34" charset="0"/>
              </a:rPr>
              <a:t>запитів – </a:t>
            </a:r>
            <a:r>
              <a:rPr lang="en-US" sz="1500" dirty="0">
                <a:latin typeface="Open Sans" panose="020B0606030504020204" pitchFamily="34" charset="0"/>
                <a:ea typeface="Open Sans" panose="020B0606030504020204" pitchFamily="34" charset="0"/>
                <a:cs typeface="Open Sans" panose="020B0606030504020204" pitchFamily="34" charset="0"/>
              </a:rPr>
              <a:t>Retrofit</a:t>
            </a:r>
            <a:endParaRPr lang="uk-UA" sz="1500"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250000"/>
              </a:lnSpc>
            </a:pPr>
            <a:r>
              <a:rPr lang="uk-UA" sz="1500" dirty="0">
                <a:latin typeface="Open Sans" panose="020B0606030504020204" pitchFamily="34" charset="0"/>
                <a:ea typeface="Open Sans" panose="020B0606030504020204" pitchFamily="34" charset="0"/>
                <a:cs typeface="Open Sans" panose="020B0606030504020204" pitchFamily="34" charset="0"/>
              </a:rPr>
              <a:t>Бібліотека для зберігання даних – </a:t>
            </a:r>
            <a:r>
              <a:rPr lang="en-US" sz="1500" dirty="0" err="1">
                <a:latin typeface="Open Sans" panose="020B0606030504020204" pitchFamily="34" charset="0"/>
                <a:ea typeface="Open Sans" panose="020B0606030504020204" pitchFamily="34" charset="0"/>
                <a:cs typeface="Open Sans" panose="020B0606030504020204" pitchFamily="34" charset="0"/>
              </a:rPr>
              <a:t>EncryptedSharedPreferences</a:t>
            </a:r>
            <a:endParaRPr lang="uk-UA" sz="1500"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250000"/>
              </a:lnSpc>
            </a:pPr>
            <a:r>
              <a:rPr lang="uk-UA" sz="1500" dirty="0">
                <a:latin typeface="Open Sans" panose="020B0606030504020204" pitchFamily="34" charset="0"/>
                <a:ea typeface="Open Sans" panose="020B0606030504020204" pitchFamily="34" charset="0"/>
                <a:cs typeface="Open Sans" panose="020B0606030504020204" pitchFamily="34" charset="0"/>
              </a:rPr>
              <a:t>Інструмент навігації між екранами – </a:t>
            </a:r>
            <a:r>
              <a:rPr lang="en-US" sz="1500" dirty="0">
                <a:latin typeface="Open Sans" panose="020B0606030504020204" pitchFamily="34" charset="0"/>
                <a:ea typeface="Open Sans" panose="020B0606030504020204" pitchFamily="34" charset="0"/>
                <a:cs typeface="Open Sans" panose="020B0606030504020204" pitchFamily="34" charset="0"/>
              </a:rPr>
              <a:t>Jetpack Navigation</a:t>
            </a:r>
            <a:endParaRPr lang="uk-UA" sz="1500"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250000"/>
              </a:lnSpc>
            </a:pPr>
            <a:r>
              <a:rPr lang="uk-UA" sz="1500" dirty="0">
                <a:latin typeface="Open Sans" panose="020B0606030504020204" pitchFamily="34" charset="0"/>
                <a:ea typeface="Open Sans" panose="020B0606030504020204" pitchFamily="34" charset="0"/>
                <a:cs typeface="Open Sans" panose="020B0606030504020204" pitchFamily="34" charset="0"/>
              </a:rPr>
              <a:t>Побудова інтерфейсу – </a:t>
            </a:r>
            <a:r>
              <a:rPr lang="en-US" sz="1500" dirty="0">
                <a:latin typeface="Open Sans" panose="020B0606030504020204" pitchFamily="34" charset="0"/>
                <a:ea typeface="Open Sans" panose="020B0606030504020204" pitchFamily="34" charset="0"/>
                <a:cs typeface="Open Sans" panose="020B0606030504020204" pitchFamily="34" charset="0"/>
              </a:rPr>
              <a:t>XML-</a:t>
            </a:r>
            <a:r>
              <a:rPr lang="uk-UA" sz="1500" dirty="0">
                <a:latin typeface="Open Sans" panose="020B0606030504020204" pitchFamily="34" charset="0"/>
                <a:ea typeface="Open Sans" panose="020B0606030504020204" pitchFamily="34" charset="0"/>
                <a:cs typeface="Open Sans" panose="020B0606030504020204" pitchFamily="34" charset="0"/>
              </a:rPr>
              <a:t>розмітка в поєднанні з </a:t>
            </a:r>
            <a:r>
              <a:rPr lang="en-US" sz="1500" dirty="0">
                <a:latin typeface="Open Sans" panose="020B0606030504020204" pitchFamily="34" charset="0"/>
                <a:ea typeface="Open Sans" panose="020B0606030504020204" pitchFamily="34" charset="0"/>
                <a:cs typeface="Open Sans" panose="020B0606030504020204" pitchFamily="34" charset="0"/>
              </a:rPr>
              <a:t>View Binding</a:t>
            </a:r>
          </a:p>
        </p:txBody>
      </p:sp>
      <p:pic>
        <p:nvPicPr>
          <p:cNvPr id="94" name="Google Shape;94;p17"/>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343E912-C721-1128-5F72-D9BB9BCF5CCA}"/>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7</a:t>
            </a:fld>
            <a:endParaRPr lang="uk-UA" dirty="0"/>
          </a:p>
        </p:txBody>
      </p:sp>
      <p:pic>
        <p:nvPicPr>
          <p:cNvPr id="1026" name="Picture 2" descr="Android - Free social media icons">
            <a:extLst>
              <a:ext uri="{FF2B5EF4-FFF2-40B4-BE49-F238E27FC236}">
                <a16:creationId xmlns:a16="http://schemas.microsoft.com/office/drawing/2014/main" id="{05AA82D3-45B6-376A-4F66-3736DA0388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484" y="709024"/>
            <a:ext cx="771525"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otlinlang logo - Social media &amp; Logos Icons">
            <a:extLst>
              <a:ext uri="{FF2B5EF4-FFF2-40B4-BE49-F238E27FC236}">
                <a16:creationId xmlns:a16="http://schemas.microsoft.com/office/drawing/2014/main" id="{0EEED3F7-83BF-332B-DF18-CD8C209B25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5647" y="1342478"/>
            <a:ext cx="15430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trofit Icons - Free SVG &amp; PNG Retrofit Images - Noun Project">
            <a:extLst>
              <a:ext uri="{FF2B5EF4-FFF2-40B4-BE49-F238E27FC236}">
                <a16:creationId xmlns:a16="http://schemas.microsoft.com/office/drawing/2014/main" id="{BC017F90-C45F-DE9C-86C0-9A1E7668A4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6320" y="1909253"/>
            <a:ext cx="771525"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ndroid Developers Blog: Android Jetpack Navigation Stable Release">
            <a:extLst>
              <a:ext uri="{FF2B5EF4-FFF2-40B4-BE49-F238E27FC236}">
                <a16:creationId xmlns:a16="http://schemas.microsoft.com/office/drawing/2014/main" id="{F9052C51-593D-8874-EFC0-939EA01215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5457" y="3021200"/>
            <a:ext cx="771525"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Xml - Free interface icons">
            <a:extLst>
              <a:ext uri="{FF2B5EF4-FFF2-40B4-BE49-F238E27FC236}">
                <a16:creationId xmlns:a16="http://schemas.microsoft.com/office/drawing/2014/main" id="{FEC84A7C-32EA-E619-45CA-CBAE482E9A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7310" y="3587975"/>
            <a:ext cx="771525"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ncrypted - Free security icons">
            <a:extLst>
              <a:ext uri="{FF2B5EF4-FFF2-40B4-BE49-F238E27FC236}">
                <a16:creationId xmlns:a16="http://schemas.microsoft.com/office/drawing/2014/main" id="{9A1B78AF-582B-A690-C929-63609F4E5F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33947" y="2363700"/>
            <a:ext cx="862250" cy="862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68925" y="349659"/>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3200" dirty="0"/>
              <a:t>Архітектура створенного програмного забезпечення</a:t>
            </a:r>
            <a:endParaRPr sz="3200" dirty="0"/>
          </a:p>
        </p:txBody>
      </p:sp>
      <p:sp>
        <p:nvSpPr>
          <p:cNvPr id="100" name="Google Shape;100;p18"/>
          <p:cNvSpPr txBox="1">
            <a:spLocks noGrp="1"/>
          </p:cNvSpPr>
          <p:nvPr>
            <p:ph type="body" idx="1"/>
          </p:nvPr>
        </p:nvSpPr>
        <p:spPr>
          <a:xfrm>
            <a:off x="268925" y="1180959"/>
            <a:ext cx="3350575" cy="3398341"/>
          </a:xfrm>
          <a:prstGeom prst="rect">
            <a:avLst/>
          </a:prstGeom>
        </p:spPr>
        <p:txBody>
          <a:bodyPr spcFirstLastPara="1" wrap="square" lIns="91425" tIns="91425" rIns="91425" bIns="91425" anchor="t" anchorCtr="0">
            <a:normAutofit/>
          </a:bodyPr>
          <a:lstStyle/>
          <a:p>
            <a:pPr marL="0" lvl="0" indent="0" algn="l" rtl="0">
              <a:spcAft>
                <a:spcPts val="0"/>
              </a:spcAft>
              <a:buNone/>
            </a:pPr>
            <a:r>
              <a:rPr lang="uk-UA" sz="1300" dirty="0">
                <a:solidFill>
                  <a:srgbClr val="0D0D0D"/>
                </a:solidFill>
                <a:highlight>
                  <a:srgbClr val="FFFFFF"/>
                </a:highlight>
              </a:rPr>
              <a:t>Архітектура клієнтської частини мобільного застосунку побудована за принципами </a:t>
            </a:r>
            <a:r>
              <a:rPr lang="en-US" sz="1300" dirty="0">
                <a:solidFill>
                  <a:srgbClr val="0D0D0D"/>
                </a:solidFill>
                <a:highlight>
                  <a:srgbClr val="FFFFFF"/>
                </a:highlight>
              </a:rPr>
              <a:t>Clean Architecture </a:t>
            </a:r>
            <a:r>
              <a:rPr lang="uk-UA" sz="1300" dirty="0">
                <a:solidFill>
                  <a:srgbClr val="0D0D0D"/>
                </a:solidFill>
                <a:highlight>
                  <a:srgbClr val="FFFFFF"/>
                </a:highlight>
              </a:rPr>
              <a:t>з чітким розділенням відповідальностей між модулями. Структура організована у вигляді незалежних компонентів, кожен з яких виконує окрему функцію та взаємодіє з іншими через визначені інтерфейси. Завдяки модульній структурі кожен компонент може незалежно тестуватись, повторно використовуватись або замінюватись без впливу на інші частини застосунку.</a:t>
            </a:r>
          </a:p>
        </p:txBody>
      </p:sp>
      <p:pic>
        <p:nvPicPr>
          <p:cNvPr id="101" name="Google Shape;101;p18"/>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A55726-B906-08A2-C43F-1B00FCF5F354}"/>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8</a:t>
            </a:fld>
            <a:endParaRPr lang="uk-UA" dirty="0"/>
          </a:p>
        </p:txBody>
      </p:sp>
      <p:pic>
        <p:nvPicPr>
          <p:cNvPr id="3" name="Picture 2" descr="A group of white rectangular shapes&#10;&#10;AI-generated content may be incorrect.">
            <a:extLst>
              <a:ext uri="{FF2B5EF4-FFF2-40B4-BE49-F238E27FC236}">
                <a16:creationId xmlns:a16="http://schemas.microsoft.com/office/drawing/2014/main" id="{8875EA53-8CAD-0D0C-AA78-CB6DC23EE01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4039" y="1180960"/>
            <a:ext cx="5228261" cy="37602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3124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3200" dirty="0"/>
              <a:t>Опис програмного забезпечення, що було використано у дослідженні</a:t>
            </a:r>
            <a:endParaRPr sz="3200" dirty="0"/>
          </a:p>
        </p:txBody>
      </p:sp>
      <p:sp>
        <p:nvSpPr>
          <p:cNvPr id="107" name="Google Shape;107;p19"/>
          <p:cNvSpPr txBox="1">
            <a:spLocks noGrp="1"/>
          </p:cNvSpPr>
          <p:nvPr>
            <p:ph type="body" idx="1"/>
          </p:nvPr>
        </p:nvSpPr>
        <p:spPr>
          <a:xfrm>
            <a:off x="311700" y="1477100"/>
            <a:ext cx="8520600" cy="3354000"/>
          </a:xfrm>
          <a:prstGeom prst="rect">
            <a:avLst/>
          </a:prstGeom>
        </p:spPr>
        <p:txBody>
          <a:bodyPr spcFirstLastPara="1" wrap="square" lIns="91425" tIns="91425" rIns="91425" bIns="91425" anchor="t" anchorCtr="0">
            <a:normAutofit/>
          </a:bodyPr>
          <a:lstStyle/>
          <a:p>
            <a:pPr marL="0" lvl="0" indent="0" algn="l" rtl="0">
              <a:spcBef>
                <a:spcPts val="600"/>
              </a:spcBef>
              <a:spcAft>
                <a:spcPts val="0"/>
              </a:spcAft>
              <a:buNone/>
            </a:pPr>
            <a:r>
              <a:rPr lang="uk-UA" sz="1400" dirty="0">
                <a:solidFill>
                  <a:srgbClr val="0D0D0D"/>
                </a:solidFill>
                <a:highlight>
                  <a:srgbClr val="FFFFFF"/>
                </a:highlight>
              </a:rPr>
              <a:t>Розробка мобільного застосунку виконувалась у середовищі </a:t>
            </a:r>
            <a:r>
              <a:rPr lang="en-US" sz="1400" dirty="0">
                <a:solidFill>
                  <a:srgbClr val="0D0D0D"/>
                </a:solidFill>
                <a:highlight>
                  <a:srgbClr val="FFFFFF"/>
                </a:highlight>
              </a:rPr>
              <a:t>Android Studio </a:t>
            </a:r>
            <a:r>
              <a:rPr lang="uk-UA" sz="1400" dirty="0">
                <a:solidFill>
                  <a:srgbClr val="0D0D0D"/>
                </a:solidFill>
                <a:highlight>
                  <a:srgbClr val="FFFFFF"/>
                </a:highlight>
              </a:rPr>
              <a:t>з використанням мови програмування </a:t>
            </a:r>
            <a:r>
              <a:rPr lang="en-US" sz="1400" dirty="0">
                <a:solidFill>
                  <a:srgbClr val="0D0D0D"/>
                </a:solidFill>
                <a:highlight>
                  <a:srgbClr val="FFFFFF"/>
                </a:highlight>
              </a:rPr>
              <a:t>Kotlin</a:t>
            </a:r>
            <a:r>
              <a:rPr lang="uk-UA" sz="1400" dirty="0">
                <a:solidFill>
                  <a:srgbClr val="0D0D0D"/>
                </a:solidFill>
                <a:highlight>
                  <a:srgbClr val="FFFFFF"/>
                </a:highlight>
              </a:rPr>
              <a:t>. Процес розробки був побудований з орієнтацією на модульність, </a:t>
            </a:r>
            <a:r>
              <a:rPr lang="uk-UA" sz="1400" dirty="0" err="1">
                <a:solidFill>
                  <a:srgbClr val="0D0D0D"/>
                </a:solidFill>
                <a:highlight>
                  <a:srgbClr val="FFFFFF"/>
                </a:highlight>
              </a:rPr>
              <a:t>тестованість</a:t>
            </a:r>
            <a:r>
              <a:rPr lang="uk-UA" sz="1400" dirty="0">
                <a:solidFill>
                  <a:srgbClr val="0D0D0D"/>
                </a:solidFill>
                <a:highlight>
                  <a:srgbClr val="FFFFFF"/>
                </a:highlight>
              </a:rPr>
              <a:t> і підтримку масштабування.</a:t>
            </a:r>
          </a:p>
          <a:p>
            <a:pPr marL="0" lvl="0" indent="0" algn="l" rtl="0">
              <a:spcBef>
                <a:spcPts val="600"/>
              </a:spcBef>
              <a:spcAft>
                <a:spcPts val="0"/>
              </a:spcAft>
              <a:buNone/>
            </a:pPr>
            <a:r>
              <a:rPr lang="uk-UA" sz="1400" dirty="0">
                <a:solidFill>
                  <a:srgbClr val="0D0D0D"/>
                </a:solidFill>
                <a:highlight>
                  <a:srgbClr val="FFFFFF"/>
                </a:highlight>
              </a:rPr>
              <a:t>Було обрано архітектурний підхід </a:t>
            </a:r>
            <a:r>
              <a:rPr lang="en-US" sz="1400" dirty="0">
                <a:solidFill>
                  <a:srgbClr val="0D0D0D"/>
                </a:solidFill>
                <a:highlight>
                  <a:srgbClr val="FFFFFF"/>
                </a:highlight>
              </a:rPr>
              <a:t>Clean Architecture, </a:t>
            </a:r>
            <a:r>
              <a:rPr lang="uk-UA" sz="1400" dirty="0">
                <a:solidFill>
                  <a:srgbClr val="0D0D0D"/>
                </a:solidFill>
                <a:highlight>
                  <a:srgbClr val="FFFFFF"/>
                </a:highlight>
              </a:rPr>
              <a:t>який забезпечує чітке розділення логіки між рівнями представлення, бізнес-процесів та роботи з даними. Кожен модуль реалізовував окрему частину функціональності.</a:t>
            </a:r>
          </a:p>
          <a:p>
            <a:pPr marL="0" lvl="0" indent="0" algn="l" rtl="0">
              <a:spcBef>
                <a:spcPts val="600"/>
              </a:spcBef>
              <a:spcAft>
                <a:spcPts val="0"/>
              </a:spcAft>
              <a:buNone/>
            </a:pPr>
            <a:r>
              <a:rPr lang="uk-UA" sz="1400" dirty="0">
                <a:solidFill>
                  <a:srgbClr val="0D0D0D"/>
                </a:solidFill>
                <a:highlight>
                  <a:srgbClr val="FFFFFF"/>
                </a:highlight>
              </a:rPr>
              <a:t>Для взаємодії з сервером використовувалась бібліотека </a:t>
            </a:r>
            <a:r>
              <a:rPr lang="en-US" sz="1400" dirty="0">
                <a:solidFill>
                  <a:srgbClr val="0D0D0D"/>
                </a:solidFill>
                <a:highlight>
                  <a:srgbClr val="FFFFFF"/>
                </a:highlight>
              </a:rPr>
              <a:t>Retrofit, </a:t>
            </a:r>
            <a:r>
              <a:rPr lang="uk-UA" sz="1400" dirty="0">
                <a:solidFill>
                  <a:srgbClr val="0D0D0D"/>
                </a:solidFill>
                <a:highlight>
                  <a:srgbClr val="FFFFFF"/>
                </a:highlight>
              </a:rPr>
              <a:t>яка дозволяє зручно працювати з </a:t>
            </a:r>
            <a:r>
              <a:rPr lang="en-US" sz="1400" dirty="0">
                <a:solidFill>
                  <a:srgbClr val="0D0D0D"/>
                </a:solidFill>
                <a:highlight>
                  <a:srgbClr val="FFFFFF"/>
                </a:highlight>
              </a:rPr>
              <a:t>RESTful API. </a:t>
            </a:r>
            <a:r>
              <a:rPr lang="uk-UA" sz="1400" dirty="0">
                <a:solidFill>
                  <a:srgbClr val="0D0D0D"/>
                </a:solidFill>
                <a:highlight>
                  <a:srgbClr val="FFFFFF"/>
                </a:highlight>
              </a:rPr>
              <a:t>Збереження локальних даних (зокрема токенів) реалізовано через </a:t>
            </a:r>
            <a:r>
              <a:rPr lang="en-US" sz="1400" dirty="0" err="1">
                <a:solidFill>
                  <a:srgbClr val="0D0D0D"/>
                </a:solidFill>
                <a:highlight>
                  <a:srgbClr val="FFFFFF"/>
                </a:highlight>
              </a:rPr>
              <a:t>EncryptedSharedPreferences</a:t>
            </a:r>
            <a:r>
              <a:rPr lang="en-US" sz="1400" dirty="0">
                <a:solidFill>
                  <a:srgbClr val="0D0D0D"/>
                </a:solidFill>
                <a:highlight>
                  <a:srgbClr val="FFFFFF"/>
                </a:highlight>
              </a:rPr>
              <a:t>. </a:t>
            </a:r>
            <a:r>
              <a:rPr lang="uk-UA" sz="1400" dirty="0">
                <a:solidFill>
                  <a:srgbClr val="0D0D0D"/>
                </a:solidFill>
                <a:highlight>
                  <a:srgbClr val="FFFFFF"/>
                </a:highlight>
              </a:rPr>
              <a:t>Побудова інтерфейсу здійснювалась за допомогою </a:t>
            </a:r>
            <a:r>
              <a:rPr lang="en-US" sz="1400" dirty="0">
                <a:solidFill>
                  <a:srgbClr val="0D0D0D"/>
                </a:solidFill>
                <a:highlight>
                  <a:srgbClr val="FFFFFF"/>
                </a:highlight>
              </a:rPr>
              <a:t>XML-</a:t>
            </a:r>
            <a:r>
              <a:rPr lang="uk-UA" sz="1400" dirty="0">
                <a:solidFill>
                  <a:srgbClr val="0D0D0D"/>
                </a:solidFill>
                <a:highlight>
                  <a:srgbClr val="FFFFFF"/>
                </a:highlight>
              </a:rPr>
              <a:t>макетів та </a:t>
            </a:r>
            <a:r>
              <a:rPr lang="en-US" sz="1400" dirty="0">
                <a:solidFill>
                  <a:srgbClr val="0D0D0D"/>
                </a:solidFill>
                <a:highlight>
                  <a:srgbClr val="FFFFFF"/>
                </a:highlight>
              </a:rPr>
              <a:t>View Binding.</a:t>
            </a:r>
            <a:endParaRPr lang="uk-UA" sz="1400" dirty="0">
              <a:solidFill>
                <a:srgbClr val="0D0D0D"/>
              </a:solidFill>
              <a:highlight>
                <a:srgbClr val="FFFFFF"/>
              </a:highlight>
            </a:endParaRPr>
          </a:p>
        </p:txBody>
      </p:sp>
      <p:pic>
        <p:nvPicPr>
          <p:cNvPr id="108" name="Google Shape;108;p19"/>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26AFC1-F793-030A-440F-FC50C3AEF715}"/>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9</a:t>
            </a:fld>
            <a:endParaRPr lang="uk-UA" dirty="0"/>
          </a:p>
        </p:txBody>
      </p:sp>
    </p:spTree>
  </p:cSld>
  <p:clrMapOvr>
    <a:masterClrMapping/>
  </p:clrMapOvr>
</p:sld>
</file>

<file path=ppt/theme/theme1.xml><?xml version="1.0" encoding="utf-8"?>
<a:theme xmlns:a="http://schemas.openxmlformats.org/drawingml/2006/main" name="Шаблон презентації кваліфікаційної роботи магістрів">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Шаблон презентації кваліфікаційної роботи магістрів" id="{72E840FA-3155-46C9-BB37-701E4C9B1C67}" vid="{DC416FE5-D050-4603-AD75-8F49A0CCCB6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Шаблон_презентації_до_ККП_бакалавра_2025</Template>
  <TotalTime>602</TotalTime>
  <Words>1047</Words>
  <Application>Microsoft Office PowerPoint</Application>
  <PresentationFormat>On-screen Show (16:9)</PresentationFormat>
  <Paragraphs>98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Open Sans</vt:lpstr>
      <vt:lpstr>Arial</vt:lpstr>
      <vt:lpstr>Economica</vt:lpstr>
      <vt:lpstr>Шаблон презентації кваліфікаційної роботи магістрів</vt:lpstr>
      <vt:lpstr>Мобільний застосунок для ведення калорій та контролю харчування. Mobile </vt:lpstr>
      <vt:lpstr>Мета роботи</vt:lpstr>
      <vt:lpstr>Аналіз проблеми (аналіз існуючих рішень) </vt:lpstr>
      <vt:lpstr>Аналіз проблеми (аналіз існуючих рішень) </vt:lpstr>
      <vt:lpstr>Аналіз проблеми (аналіз існуючих рішень) </vt:lpstr>
      <vt:lpstr>Постановка задачі та опис системи</vt:lpstr>
      <vt:lpstr>Вибір технологій розробки </vt:lpstr>
      <vt:lpstr>Архітектура створенного програмного забезпечення</vt:lpstr>
      <vt:lpstr>Опис програмного забезпечення, що було використано у дослідженні</vt:lpstr>
      <vt:lpstr>Дизайн системи</vt:lpstr>
      <vt:lpstr>Інтерфейс користувача. Сторінка профілю </vt:lpstr>
      <vt:lpstr>Інтерфейс користувача. Сторінка додавання продукту до прийому їжі </vt:lpstr>
      <vt:lpstr>Інтерфейс користувача. Сторінка створення запиту на додавання нового продукту</vt:lpstr>
      <vt:lpstr>Інтерфейс користувача. Сторінка пошуку активностей</vt:lpstr>
      <vt:lpstr>Підсумки </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Ярослав Іванов</dc:creator>
  <cp:lastModifiedBy>Ярослав Іванов</cp:lastModifiedBy>
  <cp:revision>5</cp:revision>
  <dcterms:created xsi:type="dcterms:W3CDTF">2025-06-08T15:55:40Z</dcterms:created>
  <dcterms:modified xsi:type="dcterms:W3CDTF">2025-06-13T14:39:05Z</dcterms:modified>
</cp:coreProperties>
</file>