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61" r:id="rId6"/>
    <p:sldId id="260" r:id="rId7"/>
    <p:sldId id="262" r:id="rId8"/>
    <p:sldId id="265" r:id="rId9"/>
    <p:sldId id="263" r:id="rId10"/>
    <p:sldId id="264" r:id="rId11"/>
    <p:sldId id="270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Cambria Math" panose="02040503050406030204" pitchFamily="18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4E735-C15C-4F1A-B786-2F126C01E0CC}">
  <a:tblStyle styleId="{4614E735-C15C-4F1A-B786-2F126C01E0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39D2E3-1EEC-4A13-A3C6-AB2803FCC6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84" r:id="rId4"/>
    <p:sldLayoutId id="214748369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7E0FF3E-F494-11AF-9F06-ED39D8EF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828" y="369695"/>
            <a:ext cx="6200160" cy="1887000"/>
          </a:xfrm>
        </p:spPr>
        <p:txBody>
          <a:bodyPr/>
          <a:lstStyle/>
          <a:p>
            <a:r>
              <a:rPr lang="de-DE" sz="6600" dirty="0"/>
              <a:t>Gears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justice</a:t>
            </a:r>
            <a:endParaRPr lang="de-DE" sz="6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F629A-D421-7AE6-0A73-E8EEC360345C}"/>
              </a:ext>
            </a:extLst>
          </p:cNvPr>
          <p:cNvSpPr txBox="1"/>
          <p:nvPr/>
        </p:nvSpPr>
        <p:spPr>
          <a:xfrm>
            <a:off x="1555233" y="1947965"/>
            <a:ext cx="6072373" cy="64633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800" dirty="0"/>
              <a:t>Ігровий програмний застосунок у жанрі детективний </a:t>
            </a:r>
            <a:r>
              <a:rPr lang="uk-UA" sz="1800" dirty="0" err="1"/>
              <a:t>сімулятор</a:t>
            </a:r>
            <a:r>
              <a:rPr lang="uk-UA" sz="1800" dirty="0"/>
              <a:t>. Бойова система та </a:t>
            </a:r>
            <a:r>
              <a:rPr lang="en-US" sz="1800" dirty="0">
                <a:latin typeface="Bebas Neue" panose="020B0606020202050201" pitchFamily="34" charset="0"/>
              </a:rPr>
              <a:t>NPC.</a:t>
            </a:r>
            <a:endParaRPr lang="de-DE" sz="1800" dirty="0">
              <a:latin typeface="Bebas Neue" panose="020B0606020202050201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11D76-9DFF-2D08-3A3D-DC8630AAFE8D}"/>
              </a:ext>
            </a:extLst>
          </p:cNvPr>
          <p:cNvSpPr txBox="1"/>
          <p:nvPr/>
        </p:nvSpPr>
        <p:spPr>
          <a:xfrm>
            <a:off x="2929129" y="2836410"/>
            <a:ext cx="483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1800" dirty="0"/>
              <a:t>Виконав:</a:t>
            </a:r>
            <a:br>
              <a:rPr lang="uk-UA" sz="1800" dirty="0"/>
            </a:br>
            <a:r>
              <a:rPr lang="uk-UA" sz="1800" dirty="0"/>
              <a:t>ст. гр. ПЗПІ-21-10 Карасьов Михайло</a:t>
            </a:r>
            <a:br>
              <a:rPr lang="uk-UA" sz="1800" dirty="0"/>
            </a:br>
            <a:r>
              <a:rPr lang="uk-UA" sz="1800" dirty="0"/>
              <a:t>Науковий керівник:</a:t>
            </a:r>
          </a:p>
          <a:p>
            <a:pPr algn="r"/>
            <a:r>
              <a:rPr lang="uk-UA" sz="1800" dirty="0"/>
              <a:t>Ст. викл. каф. ПІ Новіков Ю.С</a:t>
            </a:r>
            <a:r>
              <a:rPr lang="uk-UA" dirty="0"/>
              <a:t>.</a:t>
            </a:r>
            <a:endParaRPr lang="de-DE" dirty="0">
              <a:latin typeface="Bebas Neue" panose="020B0606020202050201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500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00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200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0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C9EF1-2F2F-B075-460C-E2DEAD3D3CA3}"/>
              </a:ext>
            </a:extLst>
          </p:cNvPr>
          <p:cNvSpPr txBox="1"/>
          <p:nvPr/>
        </p:nvSpPr>
        <p:spPr>
          <a:xfrm>
            <a:off x="1596390" y="230327"/>
            <a:ext cx="7444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latin typeface="Bebas Neue" panose="020B0606020202050201" pitchFamily="34" charset="0"/>
              </a:rPr>
              <a:t>Поведінка </a:t>
            </a:r>
            <a:r>
              <a:rPr lang="en-US" sz="3200" b="1" dirty="0">
                <a:latin typeface="Bebas Neue" panose="020B0606020202050201" pitchFamily="34" charset="0"/>
              </a:rPr>
              <a:t>NPC</a:t>
            </a:r>
            <a:r>
              <a:rPr lang="uk-UA" sz="3200" b="1" dirty="0">
                <a:latin typeface="Bebas Neue" panose="020B0606020202050201" pitchFamily="34" charset="0"/>
              </a:rPr>
              <a:t> : Дерево поведінки</a:t>
            </a:r>
            <a:endParaRPr lang="de-DE" sz="3200" b="1" dirty="0">
              <a:latin typeface="Bebas Neue" panose="020B0606020202050201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F7671-4395-A829-7F61-CD517711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11" y="893114"/>
            <a:ext cx="6427978" cy="3877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786051-5C12-1C50-496F-8170B31EA31E}"/>
              </a:ext>
            </a:extLst>
          </p:cNvPr>
          <p:cNvSpPr txBox="1"/>
          <p:nvPr/>
        </p:nvSpPr>
        <p:spPr>
          <a:xfrm>
            <a:off x="8564138" y="141249"/>
            <a:ext cx="43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35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630F9-7895-5D96-4072-3BF234FB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200314-AAFC-924A-D2CE-D8724EDA21F6}"/>
              </a:ext>
            </a:extLst>
          </p:cNvPr>
          <p:cNvSpPr txBox="1"/>
          <p:nvPr/>
        </p:nvSpPr>
        <p:spPr>
          <a:xfrm>
            <a:off x="3395454" y="295137"/>
            <a:ext cx="2492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>
                <a:latin typeface="Bebas Neue" panose="020B0606020202050201" pitchFamily="34" charset="0"/>
              </a:rPr>
              <a:t>Тестування</a:t>
            </a:r>
            <a:endParaRPr lang="de-DE" sz="3200" b="1" dirty="0">
              <a:latin typeface="Bebas Neue" panose="020B0606020202050201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D95E9-95FE-616B-2B91-7D5FB34A0219}"/>
              </a:ext>
            </a:extLst>
          </p:cNvPr>
          <p:cNvSpPr txBox="1"/>
          <p:nvPr/>
        </p:nvSpPr>
        <p:spPr>
          <a:xfrm>
            <a:off x="8564138" y="141249"/>
            <a:ext cx="43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423AF-8FCE-232C-011A-00E3AFDAB43C}"/>
              </a:ext>
            </a:extLst>
          </p:cNvPr>
          <p:cNvSpPr txBox="1"/>
          <p:nvPr/>
        </p:nvSpPr>
        <p:spPr>
          <a:xfrm>
            <a:off x="1553217" y="1003948"/>
            <a:ext cx="6794958" cy="303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ru-RU" sz="2000" dirty="0"/>
              <a:t>Проведено </a:t>
            </a:r>
            <a:r>
              <a:rPr lang="ru-RU" sz="2000" dirty="0" err="1"/>
              <a:t>функц</a:t>
            </a:r>
            <a:r>
              <a:rPr lang="uk-UA" sz="2000" dirty="0" err="1"/>
              <a:t>іональне</a:t>
            </a:r>
            <a:r>
              <a:rPr lang="uk-UA" sz="2000" dirty="0"/>
              <a:t> тестування;</a:t>
            </a:r>
          </a:p>
          <a:p>
            <a:pPr>
              <a:lnSpc>
                <a:spcPct val="250000"/>
              </a:lnSpc>
            </a:pPr>
            <a:r>
              <a:rPr lang="uk-UA" sz="2000" dirty="0"/>
              <a:t>Перевірено бойову систему та поведінку </a:t>
            </a:r>
            <a:r>
              <a:rPr lang="en-US" sz="2000" dirty="0"/>
              <a:t>NPC</a:t>
            </a:r>
            <a:r>
              <a:rPr lang="uk-UA" sz="2000" dirty="0"/>
              <a:t>;</a:t>
            </a:r>
            <a:endParaRPr lang="en-US" sz="2000" dirty="0"/>
          </a:p>
          <a:p>
            <a:pPr>
              <a:lnSpc>
                <a:spcPct val="250000"/>
              </a:lnSpc>
            </a:pPr>
            <a:r>
              <a:rPr lang="uk-UA" sz="2000" dirty="0"/>
              <a:t>Складено тест – кейси для основних сценаріїв;</a:t>
            </a:r>
          </a:p>
          <a:p>
            <a:pPr>
              <a:lnSpc>
                <a:spcPct val="250000"/>
              </a:lnSpc>
            </a:pPr>
            <a:r>
              <a:rPr lang="uk-UA" sz="2000" dirty="0"/>
              <a:t>Виявлені та виправлені помилки у </a:t>
            </a:r>
            <a:r>
              <a:rPr lang="uk-UA" sz="2000" dirty="0" err="1"/>
              <a:t>логіці</a:t>
            </a:r>
            <a:r>
              <a:rPr lang="uk-UA" sz="2000" dirty="0"/>
              <a:t> та анімаціях;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4153EE2-6759-685F-3DC4-1F1AF0FDE7EB}"/>
              </a:ext>
            </a:extLst>
          </p:cNvPr>
          <p:cNvSpPr/>
          <p:nvPr/>
        </p:nvSpPr>
        <p:spPr>
          <a:xfrm>
            <a:off x="803073" y="1241502"/>
            <a:ext cx="609601" cy="596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Bebas Neue" panose="020B0606020202050201" pitchFamily="34" charset="0"/>
              </a:rPr>
              <a:t>1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9E682DB-C641-8312-B336-20E02E20859B}"/>
              </a:ext>
            </a:extLst>
          </p:cNvPr>
          <p:cNvSpPr/>
          <p:nvPr/>
        </p:nvSpPr>
        <p:spPr>
          <a:xfrm>
            <a:off x="803073" y="1975676"/>
            <a:ext cx="609601" cy="596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Bebas Neue" panose="020B0606020202050201" pitchFamily="34" charset="0"/>
              </a:rPr>
              <a:t>2</a:t>
            </a:r>
            <a:endParaRPr lang="de-DE" sz="2800" dirty="0">
              <a:latin typeface="Bebas Neue" panose="020B0606020202050201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F29C894-A612-2B49-60CC-CE6F4D8D00A5}"/>
              </a:ext>
            </a:extLst>
          </p:cNvPr>
          <p:cNvSpPr/>
          <p:nvPr/>
        </p:nvSpPr>
        <p:spPr>
          <a:xfrm>
            <a:off x="803073" y="2709851"/>
            <a:ext cx="609601" cy="596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Bebas Neue" panose="020B0606020202050201" pitchFamily="34" charset="0"/>
              </a:rPr>
              <a:t>3</a:t>
            </a:r>
            <a:endParaRPr lang="de-DE" sz="2800" dirty="0">
              <a:latin typeface="Bebas Neue" panose="020B0606020202050201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5FAE686-2CA3-098D-63BA-6FBD53267BD4}"/>
              </a:ext>
            </a:extLst>
          </p:cNvPr>
          <p:cNvSpPr/>
          <p:nvPr/>
        </p:nvSpPr>
        <p:spPr>
          <a:xfrm>
            <a:off x="795825" y="3444026"/>
            <a:ext cx="609601" cy="596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Bebas Neue" panose="020B0606020202050201" pitchFamily="34" charset="0"/>
              </a:rPr>
              <a:t>4</a:t>
            </a:r>
            <a:endParaRPr lang="de-DE" sz="28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9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92F52-79FB-9276-76A9-D74AAD08A0B0}"/>
              </a:ext>
            </a:extLst>
          </p:cNvPr>
          <p:cNvSpPr txBox="1"/>
          <p:nvPr/>
        </p:nvSpPr>
        <p:spPr>
          <a:xfrm>
            <a:off x="2990386" y="0"/>
            <a:ext cx="350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Впровадження</a:t>
            </a:r>
            <a:endParaRPr lang="de-DE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7FA129-AACA-C768-0D56-68264DD2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89" y="1107127"/>
            <a:ext cx="2579938" cy="36782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DD8FC6-8DF8-0408-FAFC-D13CADF6737C}"/>
              </a:ext>
            </a:extLst>
          </p:cNvPr>
          <p:cNvSpPr txBox="1"/>
          <p:nvPr/>
        </p:nvSpPr>
        <p:spPr>
          <a:xfrm>
            <a:off x="446049" y="522352"/>
            <a:ext cx="394753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err="1"/>
              <a:t>Заява</a:t>
            </a:r>
            <a:r>
              <a:rPr lang="ru-RU" dirty="0"/>
              <a:t> на </a:t>
            </a:r>
            <a:r>
              <a:rPr lang="ru-RU" dirty="0" err="1"/>
              <a:t>оформлення</a:t>
            </a:r>
            <a:r>
              <a:rPr lang="ru-RU" dirty="0"/>
              <a:t> </a:t>
            </a:r>
            <a:r>
              <a:rPr lang="ru-RU" dirty="0" err="1"/>
              <a:t>авторського</a:t>
            </a:r>
            <a:r>
              <a:rPr lang="ru-RU" dirty="0"/>
              <a:t> </a:t>
            </a:r>
            <a:r>
              <a:rPr lang="ru-RU" dirty="0" err="1"/>
              <a:t>св</a:t>
            </a:r>
            <a:r>
              <a:rPr lang="uk-UA" dirty="0" err="1"/>
              <a:t>ідоцтва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D970C-EC27-A04D-B906-95D42030A44E}"/>
              </a:ext>
            </a:extLst>
          </p:cNvPr>
          <p:cNvSpPr txBox="1"/>
          <p:nvPr/>
        </p:nvSpPr>
        <p:spPr>
          <a:xfrm>
            <a:off x="8564138" y="141249"/>
            <a:ext cx="43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240F5-DF8E-29DA-B762-E3267AAD0F9C}"/>
              </a:ext>
            </a:extLst>
          </p:cNvPr>
          <p:cNvSpPr txBox="1"/>
          <p:nvPr/>
        </p:nvSpPr>
        <p:spPr>
          <a:xfrm>
            <a:off x="4743729" y="522352"/>
            <a:ext cx="414751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/>
              <a:t>Наукова стаття на тему кваліфікаційної роботи</a:t>
            </a:r>
            <a:endParaRPr lang="de-DE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C0F202-7BDD-060E-A5F7-6A23E903D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924" y="1040220"/>
            <a:ext cx="2585119" cy="367828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7251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165CE-4A39-358E-A478-606CA3E3121A}"/>
              </a:ext>
            </a:extLst>
          </p:cNvPr>
          <p:cNvSpPr txBox="1"/>
          <p:nvPr/>
        </p:nvSpPr>
        <p:spPr>
          <a:xfrm>
            <a:off x="3168434" y="282870"/>
            <a:ext cx="350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Висновки</a:t>
            </a:r>
            <a:endParaRPr lang="de-DE" sz="3200" b="1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6841DD1-78E8-C491-B9FD-2339DF89E16E}"/>
              </a:ext>
            </a:extLst>
          </p:cNvPr>
          <p:cNvSpPr/>
          <p:nvPr/>
        </p:nvSpPr>
        <p:spPr>
          <a:xfrm>
            <a:off x="803073" y="1241502"/>
            <a:ext cx="609601" cy="596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Bebas Neue" panose="020B0606020202050201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3105-2933-81C0-9EDE-EFB8CEEC292A}"/>
              </a:ext>
            </a:extLst>
          </p:cNvPr>
          <p:cNvSpPr txBox="1"/>
          <p:nvPr/>
        </p:nvSpPr>
        <p:spPr>
          <a:xfrm>
            <a:off x="1934737" y="1365754"/>
            <a:ext cx="597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Створено математична модель бойової системи</a:t>
            </a:r>
            <a:endParaRPr lang="de-DE" sz="2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8F12815-D0FF-32BF-2AA5-479F841BDD4C}"/>
              </a:ext>
            </a:extLst>
          </p:cNvPr>
          <p:cNvSpPr/>
          <p:nvPr/>
        </p:nvSpPr>
        <p:spPr>
          <a:xfrm>
            <a:off x="803073" y="2273713"/>
            <a:ext cx="609601" cy="596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Bebas Neue" panose="020B0606020202050201" pitchFamily="34" charset="0"/>
              </a:rPr>
              <a:t>2</a:t>
            </a:r>
            <a:endParaRPr lang="de-DE" sz="2800" dirty="0">
              <a:latin typeface="Bebas Neue" panose="020B0606020202050201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A36D4-3BB4-3654-DE0B-CC7827DD682D}"/>
              </a:ext>
            </a:extLst>
          </p:cNvPr>
          <p:cNvSpPr txBox="1"/>
          <p:nvPr/>
        </p:nvSpPr>
        <p:spPr>
          <a:xfrm>
            <a:off x="1934737" y="2217807"/>
            <a:ext cx="597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Бойова система реалізована програмно, як частина гри на рушії </a:t>
            </a:r>
            <a:r>
              <a:rPr lang="en-US" sz="2000" dirty="0"/>
              <a:t>Unreal Engine 5</a:t>
            </a:r>
            <a:endParaRPr lang="de-DE" sz="20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1C49A24-E856-9F27-09E9-97BD8FB80892}"/>
              </a:ext>
            </a:extLst>
          </p:cNvPr>
          <p:cNvSpPr/>
          <p:nvPr/>
        </p:nvSpPr>
        <p:spPr>
          <a:xfrm>
            <a:off x="803073" y="3305924"/>
            <a:ext cx="609601" cy="596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ebas Neue" panose="020B0606020202050201" pitchFamily="34" charset="0"/>
              </a:rPr>
              <a:t>3</a:t>
            </a:r>
            <a:endParaRPr lang="de-DE" sz="2800" dirty="0"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0D21D-12B8-1D6C-60B6-8AF57E039743}"/>
              </a:ext>
            </a:extLst>
          </p:cNvPr>
          <p:cNvSpPr txBox="1"/>
          <p:nvPr/>
        </p:nvSpPr>
        <p:spPr>
          <a:xfrm>
            <a:off x="1934737" y="3291242"/>
            <a:ext cx="597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Продуманий та реалізований алгоритм поведінки </a:t>
            </a:r>
            <a:r>
              <a:rPr lang="en-US" sz="2000" dirty="0"/>
              <a:t>NPC</a:t>
            </a:r>
            <a:endParaRPr lang="de-DE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7882-3716-E506-B5AD-6D66BACFF065}"/>
              </a:ext>
            </a:extLst>
          </p:cNvPr>
          <p:cNvSpPr txBox="1"/>
          <p:nvPr/>
        </p:nvSpPr>
        <p:spPr>
          <a:xfrm>
            <a:off x="8564138" y="141249"/>
            <a:ext cx="43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14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A3BD691-7AAB-B1D3-1932-E6D30D1046B5}"/>
              </a:ext>
            </a:extLst>
          </p:cNvPr>
          <p:cNvSpPr/>
          <p:nvPr/>
        </p:nvSpPr>
        <p:spPr>
          <a:xfrm>
            <a:off x="2011680" y="1165860"/>
            <a:ext cx="5113020" cy="2598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9A73F6A-8646-7C58-2636-16A5E82604F0}"/>
              </a:ext>
            </a:extLst>
          </p:cNvPr>
          <p:cNvSpPr txBox="1">
            <a:spLocks/>
          </p:cNvSpPr>
          <p:nvPr/>
        </p:nvSpPr>
        <p:spPr>
          <a:xfrm>
            <a:off x="1389508" y="1299335"/>
            <a:ext cx="6200160" cy="188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uk-UA" sz="6600" dirty="0"/>
              <a:t>Дякую за Увагу!</a:t>
            </a:r>
            <a:endParaRPr lang="de-DE"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1E3E4-9180-C875-649C-165335F1C315}"/>
              </a:ext>
            </a:extLst>
          </p:cNvPr>
          <p:cNvSpPr txBox="1"/>
          <p:nvPr/>
        </p:nvSpPr>
        <p:spPr>
          <a:xfrm>
            <a:off x="8564138" y="141249"/>
            <a:ext cx="43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17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87FB0-D819-F5B6-4B4C-62C2F8E2744F}"/>
              </a:ext>
            </a:extLst>
          </p:cNvPr>
          <p:cNvSpPr txBox="1"/>
          <p:nvPr/>
        </p:nvSpPr>
        <p:spPr>
          <a:xfrm>
            <a:off x="3308196" y="1375319"/>
            <a:ext cx="2810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Мета </a:t>
            </a:r>
            <a:r>
              <a:rPr lang="ru-RU" sz="3200" b="1" dirty="0" err="1"/>
              <a:t>роботи</a:t>
            </a:r>
            <a:endParaRPr lang="de-DE" sz="3200" b="1" dirty="0">
              <a:latin typeface="Bebas Neue" panose="020B0606020202050201" pitchFamily="3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57EA366-63A6-9DE4-9A53-819399EAA13A}"/>
              </a:ext>
            </a:extLst>
          </p:cNvPr>
          <p:cNvSpPr/>
          <p:nvPr/>
        </p:nvSpPr>
        <p:spPr>
          <a:xfrm>
            <a:off x="245326" y="2152301"/>
            <a:ext cx="609601" cy="596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Bebas Neue" panose="020B0606020202050201" pitchFamily="34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AEA69-3B38-D0F6-8FD4-E18A76E00B98}"/>
              </a:ext>
            </a:extLst>
          </p:cNvPr>
          <p:cNvSpPr txBox="1"/>
          <p:nvPr/>
        </p:nvSpPr>
        <p:spPr>
          <a:xfrm>
            <a:off x="1011044" y="2070525"/>
            <a:ext cx="16801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Розробити математичну модель бойової системи</a:t>
            </a:r>
            <a:endParaRPr lang="de-DE" sz="2000" dirty="0">
              <a:latin typeface="Bebas Neue" panose="020B0606020202050201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D70ED9E-DB18-22AE-1301-94485315E499}"/>
              </a:ext>
            </a:extLst>
          </p:cNvPr>
          <p:cNvSpPr/>
          <p:nvPr/>
        </p:nvSpPr>
        <p:spPr>
          <a:xfrm>
            <a:off x="2778512" y="2152301"/>
            <a:ext cx="661639" cy="617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Bebas Neue" panose="020B0606020202050201" pitchFamily="34" charset="0"/>
              </a:rPr>
              <a:t>2</a:t>
            </a:r>
            <a:endParaRPr lang="de-DE" sz="2800" dirty="0">
              <a:latin typeface="Bebas Neue" panose="020B0606020202050201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3F1FD-B764-B4E7-1D03-E8C4AB4AD7E1}"/>
              </a:ext>
            </a:extLst>
          </p:cNvPr>
          <p:cNvSpPr txBox="1"/>
          <p:nvPr/>
        </p:nvSpPr>
        <p:spPr>
          <a:xfrm>
            <a:off x="3714285" y="2152301"/>
            <a:ext cx="258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Розробити бойову систему, як частину загального ігрового застосунку</a:t>
            </a:r>
            <a:endParaRPr lang="de-DE" sz="2000" dirty="0">
              <a:latin typeface="Bebas Neue" panose="020B0606020202050201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022805C-E8EC-E813-9C86-30E0B1FB13DD}"/>
              </a:ext>
            </a:extLst>
          </p:cNvPr>
          <p:cNvSpPr/>
          <p:nvPr/>
        </p:nvSpPr>
        <p:spPr>
          <a:xfrm>
            <a:off x="6478858" y="2152301"/>
            <a:ext cx="661639" cy="617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Bebas Neue" panose="020B0606020202050201" pitchFamily="34" charset="0"/>
              </a:rPr>
              <a:t>3</a:t>
            </a:r>
            <a:endParaRPr lang="de-DE" sz="2800" dirty="0">
              <a:latin typeface="Bebas Neue" panose="020B0606020202050201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479E7-966E-403B-8D31-F0BF52474513}"/>
              </a:ext>
            </a:extLst>
          </p:cNvPr>
          <p:cNvSpPr txBox="1"/>
          <p:nvPr/>
        </p:nvSpPr>
        <p:spPr>
          <a:xfrm>
            <a:off x="7248291" y="2152301"/>
            <a:ext cx="2066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Реалізувати алгоритми поведінки </a:t>
            </a:r>
            <a:r>
              <a:rPr lang="en-US" sz="2000" dirty="0">
                <a:latin typeface="Bebas Neue" panose="020B0606020202050201" pitchFamily="34" charset="0"/>
              </a:rPr>
              <a:t>NPC</a:t>
            </a:r>
            <a:endParaRPr lang="de-DE" sz="2000" dirty="0">
              <a:latin typeface="Bebas Neue" panose="020B0606020202050201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01087-53D7-20AF-3AFE-69B39260EF1A}"/>
              </a:ext>
            </a:extLst>
          </p:cNvPr>
          <p:cNvSpPr txBox="1"/>
          <p:nvPr/>
        </p:nvSpPr>
        <p:spPr>
          <a:xfrm>
            <a:off x="8772293" y="178420"/>
            <a:ext cx="23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34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C57296-5E23-4830-4003-052059481D7A}"/>
              </a:ext>
            </a:extLst>
          </p:cNvPr>
          <p:cNvSpPr txBox="1"/>
          <p:nvPr/>
        </p:nvSpPr>
        <p:spPr>
          <a:xfrm>
            <a:off x="669074" y="267630"/>
            <a:ext cx="868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Математична модель бойової системи</a:t>
            </a:r>
            <a:endParaRPr lang="de-DE" sz="3200" b="1" dirty="0"/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EBD4B773-B03B-4312-0B94-21D5CA78B442}"/>
              </a:ext>
            </a:extLst>
          </p:cNvPr>
          <p:cNvSpPr/>
          <p:nvPr/>
        </p:nvSpPr>
        <p:spPr>
          <a:xfrm>
            <a:off x="1864112" y="799222"/>
            <a:ext cx="2077844" cy="1288623"/>
          </a:xfrm>
          <a:prstGeom prst="triangle">
            <a:avLst>
              <a:gd name="adj" fmla="val 475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Блок-схема: ручное управление 4">
            <a:extLst>
              <a:ext uri="{FF2B5EF4-FFF2-40B4-BE49-F238E27FC236}">
                <a16:creationId xmlns:a16="http://schemas.microsoft.com/office/drawing/2014/main" id="{97E01CC2-6EFA-ED07-A7D0-45495D691D45}"/>
              </a:ext>
            </a:extLst>
          </p:cNvPr>
          <p:cNvSpPr/>
          <p:nvPr/>
        </p:nvSpPr>
        <p:spPr>
          <a:xfrm rot="10800000">
            <a:off x="1182029" y="2289716"/>
            <a:ext cx="3442010" cy="884664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Блок-схема: ручное управление 6">
            <a:extLst>
              <a:ext uri="{FF2B5EF4-FFF2-40B4-BE49-F238E27FC236}">
                <a16:creationId xmlns:a16="http://schemas.microsoft.com/office/drawing/2014/main" id="{1443FCE7-09FD-5F49-4EA4-7B8E58A5A2F9}"/>
              </a:ext>
            </a:extLst>
          </p:cNvPr>
          <p:cNvSpPr/>
          <p:nvPr/>
        </p:nvSpPr>
        <p:spPr>
          <a:xfrm rot="10800000">
            <a:off x="133816" y="3323061"/>
            <a:ext cx="5605346" cy="1463597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2AFF9C-B37B-FB8C-88AB-910C547C914D}"/>
                  </a:ext>
                </a:extLst>
              </p:cNvPr>
              <p:cNvSpPr txBox="1"/>
              <p:nvPr/>
            </p:nvSpPr>
            <p:spPr>
              <a:xfrm>
                <a:off x="5010615" y="1437093"/>
                <a:ext cx="50626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Обчислення </a:t>
                </a:r>
                <a:r>
                  <a:rPr lang="ru-RU" b="1" dirty="0" err="1"/>
                  <a:t>шкоди</a:t>
                </a:r>
                <a:r>
                  <a:rPr lang="ru-RU" b="1" dirty="0"/>
                  <a:t>:</a:t>
                </a:r>
                <a:br>
                  <a:rPr lang="en-US" b="1" dirty="0"/>
                </a:b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𝐻𝑚𝑎𝑥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∗0,3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∗(1 −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2AFF9C-B37B-FB8C-88AB-910C547C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15" y="1437093"/>
                <a:ext cx="5062653" cy="523220"/>
              </a:xfrm>
              <a:prstGeom prst="rect">
                <a:avLst/>
              </a:prstGeom>
              <a:blipFill>
                <a:blip r:embed="rId2"/>
                <a:stretch>
                  <a:fillRect l="-361" t="-2326" b="-4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7441AB0-6E5A-C76E-4BCA-F16E25C7222D}"/>
              </a:ext>
            </a:extLst>
          </p:cNvPr>
          <p:cNvCxnSpPr>
            <a:cxnSpLocks/>
          </p:cNvCxnSpPr>
          <p:nvPr/>
        </p:nvCxnSpPr>
        <p:spPr>
          <a:xfrm>
            <a:off x="3925230" y="2215377"/>
            <a:ext cx="5107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7F2395-C275-8784-38A9-E10626D702E0}"/>
                  </a:ext>
                </a:extLst>
              </p:cNvPr>
              <p:cNvSpPr txBox="1"/>
              <p:nvPr/>
            </p:nvSpPr>
            <p:spPr>
              <a:xfrm>
                <a:off x="5010616" y="2404903"/>
                <a:ext cx="2141034" cy="71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uk-UA" b="1" dirty="0"/>
                  <a:t>Блокування</a:t>
                </a:r>
                <a:r>
                  <a:rPr lang="en-US" b="1" dirty="0"/>
                  <a:t>:</a:t>
                </a:r>
                <a:br>
                  <a:rPr lang="en-US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=0,5+0,5 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𝑆𝑡𝑚𝑎𝑥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7F2395-C275-8784-38A9-E10626D7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16" y="2404903"/>
                <a:ext cx="2141034" cy="712503"/>
              </a:xfrm>
              <a:prstGeom prst="rect">
                <a:avLst/>
              </a:prstGeom>
              <a:blipFill>
                <a:blip r:embed="rId3"/>
                <a:stretch>
                  <a:fillRect l="-855" t="-1724" b="-8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E5DC09-BEEA-28D1-45AC-93E7DA1E55F4}"/>
                  </a:ext>
                </a:extLst>
              </p:cNvPr>
              <p:cNvSpPr txBox="1"/>
              <p:nvPr/>
            </p:nvSpPr>
            <p:spPr>
              <a:xfrm>
                <a:off x="5099825" y="3523277"/>
                <a:ext cx="311490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ru-RU" b="1" dirty="0" err="1"/>
                  <a:t>Загальне</a:t>
                </a:r>
                <a:r>
                  <a:rPr lang="ru-RU" b="1" dirty="0"/>
                  <a:t> </a:t>
                </a:r>
                <a:r>
                  <a:rPr lang="ru-RU" b="1" dirty="0" err="1"/>
                  <a:t>значення</a:t>
                </a:r>
                <a:r>
                  <a:rPr lang="ru-RU" b="1" dirty="0"/>
                  <a:t> </a:t>
                </a:r>
                <a:r>
                  <a:rPr lang="ru-RU" b="1" dirty="0" err="1"/>
                  <a:t>шкоди</a:t>
                </a:r>
                <a:r>
                  <a:rPr lang="de-DE" b="1" dirty="0"/>
                  <a:t>:</a:t>
                </a:r>
                <a:br>
                  <a:rPr lang="de-DE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/>
                        <m:t>𝐷</m:t>
                      </m:r>
                      <m:r>
                        <m:rPr>
                          <m:nor/>
                        </m:rPr>
                        <a:rPr lang="de-DE"/>
                        <m:t> =</m:t>
                      </m:r>
                      <m:r>
                        <m:rPr>
                          <m:nor/>
                        </m:rPr>
                        <a:rPr lang="ru-RU" b="0" i="0" smtClean="0"/>
                        <m:t> </m:t>
                      </m:r>
                      <m:r>
                        <m:rPr>
                          <m:nor/>
                        </m:rPr>
                        <a:rPr lang="de-DE"/>
                        <m:t>(</m:t>
                      </m:r>
                      <m:r>
                        <m:rPr>
                          <m:nor/>
                        </m:rPr>
                        <a:rPr lang="de-DE"/>
                        <m:t>𝐴𝑡𝑘</m:t>
                      </m:r>
                      <m:r>
                        <m:rPr>
                          <m:nor/>
                        </m:rPr>
                        <a:rPr lang="de-DE"/>
                        <m:t>∗</m:t>
                      </m:r>
                      <m:r>
                        <m:rPr>
                          <m:nor/>
                        </m:rPr>
                        <a:rPr lang="de-DE"/>
                        <m:t>𝐹𝑎𝑡𝑖𝑔𝑢𝑒</m:t>
                      </m:r>
                      <m:r>
                        <m:rPr>
                          <m:nor/>
                        </m:rPr>
                        <a:rPr lang="de-DE"/>
                        <m:t>∗</m:t>
                      </m:r>
                      <m:r>
                        <m:rPr>
                          <m:nor/>
                        </m:rPr>
                        <a:rPr lang="de-DE"/>
                        <m:t>𝐶𝑜𝑚𝑏𝑜</m:t>
                      </m:r>
                      <m:r>
                        <m:rPr>
                          <m:nor/>
                        </m:rPr>
                        <a:rPr lang="de-DE"/>
                        <m:t>)∗</m:t>
                      </m:r>
                      <m:r>
                        <m:rPr>
                          <m:nor/>
                        </m:rPr>
                        <a:rPr lang="de-DE"/>
                        <m:t>𝐶𝑟𝑖𝑡</m:t>
                      </m:r>
                      <m:r>
                        <m:rPr>
                          <m:nor/>
                        </m:rPr>
                        <a:rPr lang="de-DE"/>
                        <m:t>∗</m:t>
                      </m:r>
                      <m:r>
                        <m:rPr>
                          <m:nor/>
                        </m:rPr>
                        <a:rPr lang="de-DE"/>
                        <m:t>𝑅𝑁𝐺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E5DC09-BEEA-28D1-45AC-93E7DA1E5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825" y="3523277"/>
                <a:ext cx="3114907" cy="738664"/>
              </a:xfrm>
              <a:prstGeom prst="rect">
                <a:avLst/>
              </a:prstGeom>
              <a:blipFill>
                <a:blip r:embed="rId4"/>
                <a:stretch>
                  <a:fillRect l="-587" t="-16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CCD0103-CD44-2521-9044-CF79AED3A6BB}"/>
              </a:ext>
            </a:extLst>
          </p:cNvPr>
          <p:cNvCxnSpPr>
            <a:cxnSpLocks/>
          </p:cNvCxnSpPr>
          <p:nvPr/>
        </p:nvCxnSpPr>
        <p:spPr>
          <a:xfrm>
            <a:off x="4103650" y="3230138"/>
            <a:ext cx="49288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D12132-17DE-691A-50C2-085DDD28341B}"/>
              </a:ext>
            </a:extLst>
          </p:cNvPr>
          <p:cNvSpPr txBox="1"/>
          <p:nvPr/>
        </p:nvSpPr>
        <p:spPr>
          <a:xfrm>
            <a:off x="8764859" y="141249"/>
            <a:ext cx="23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1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8D632-1CCD-F9FF-9154-AD46B4414170}"/>
              </a:ext>
            </a:extLst>
          </p:cNvPr>
          <p:cNvSpPr txBox="1"/>
          <p:nvPr/>
        </p:nvSpPr>
        <p:spPr>
          <a:xfrm>
            <a:off x="669074" y="267630"/>
            <a:ext cx="8683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Архітектура програмного забезпечення</a:t>
            </a:r>
            <a:endParaRPr lang="de-DE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66E65-B68B-5F3B-602D-6DF44FF06C50}"/>
              </a:ext>
            </a:extLst>
          </p:cNvPr>
          <p:cNvSpPr txBox="1"/>
          <p:nvPr/>
        </p:nvSpPr>
        <p:spPr>
          <a:xfrm>
            <a:off x="304799" y="1286108"/>
            <a:ext cx="4059045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err="1"/>
              <a:t>Компонентно</a:t>
            </a:r>
            <a:r>
              <a:rPr lang="ru-RU" sz="1800" dirty="0"/>
              <a:t> – ор</a:t>
            </a:r>
            <a:r>
              <a:rPr lang="uk-UA" sz="1800" dirty="0" err="1"/>
              <a:t>ієнтований</a:t>
            </a:r>
            <a:r>
              <a:rPr lang="uk-UA" sz="1800" dirty="0"/>
              <a:t> підхід;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800" dirty="0"/>
              <a:t>Незалежні модулі з чіткими зонами відповідальності;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800" dirty="0"/>
              <a:t>Висока масштабованість та повторне використання;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800" dirty="0"/>
              <a:t>Мінімальна зв'язаність між компонентами;</a:t>
            </a:r>
            <a:endParaRPr lang="de-DE" sz="18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8121113-441D-7B99-027F-3BF16E294D4D}"/>
              </a:ext>
            </a:extLst>
          </p:cNvPr>
          <p:cNvSpPr/>
          <p:nvPr/>
        </p:nvSpPr>
        <p:spPr>
          <a:xfrm>
            <a:off x="6021659" y="2511187"/>
            <a:ext cx="1219200" cy="914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Game Character</a:t>
            </a:r>
            <a:endParaRPr lang="de-DE" sz="16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C5B6A-467D-C6CF-CFC4-B460735C7B04}"/>
              </a:ext>
            </a:extLst>
          </p:cNvPr>
          <p:cNvSpPr/>
          <p:nvPr/>
        </p:nvSpPr>
        <p:spPr>
          <a:xfrm>
            <a:off x="5958469" y="1044345"/>
            <a:ext cx="1345580" cy="914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 Component</a:t>
            </a:r>
            <a:endParaRPr lang="de-DE" sz="16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A8B06E4-0206-4559-81D7-C0920EA05C14}"/>
              </a:ext>
            </a:extLst>
          </p:cNvPr>
          <p:cNvSpPr/>
          <p:nvPr/>
        </p:nvSpPr>
        <p:spPr>
          <a:xfrm>
            <a:off x="4151971" y="2511187"/>
            <a:ext cx="1345580" cy="914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Stamina Component</a:t>
            </a:r>
            <a:endParaRPr lang="de-DE" sz="16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7D46A3A-08F4-47C7-C078-F59D3DB69146}"/>
              </a:ext>
            </a:extLst>
          </p:cNvPr>
          <p:cNvSpPr/>
          <p:nvPr/>
        </p:nvSpPr>
        <p:spPr>
          <a:xfrm>
            <a:off x="5958469" y="3961005"/>
            <a:ext cx="1345580" cy="914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Combat Component</a:t>
            </a:r>
            <a:endParaRPr lang="de-DE" sz="16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EA264D-C1EE-3EBA-93D3-0C0DD2DC76A5}"/>
              </a:ext>
            </a:extLst>
          </p:cNvPr>
          <p:cNvSpPr/>
          <p:nvPr/>
        </p:nvSpPr>
        <p:spPr>
          <a:xfrm>
            <a:off x="7705494" y="2511187"/>
            <a:ext cx="1345580" cy="914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Animation Handler</a:t>
            </a:r>
            <a:endParaRPr lang="de-DE" sz="16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D3A41FA-D76B-EB9E-7797-78EE274C423A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631259" y="1959210"/>
            <a:ext cx="0" cy="5519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067FA57-87EC-77CB-BA47-A869D90F327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240859" y="2968620"/>
            <a:ext cx="4646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7D96FC8-89E8-02B4-F41C-940F0B463AF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631259" y="3426052"/>
            <a:ext cx="0" cy="5349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60F07AD-F309-C47F-955A-583E92940441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497551" y="2968620"/>
            <a:ext cx="5241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BEE73F-1C6D-421C-DE61-26030C68F1FB}"/>
              </a:ext>
            </a:extLst>
          </p:cNvPr>
          <p:cNvSpPr txBox="1"/>
          <p:nvPr/>
        </p:nvSpPr>
        <p:spPr>
          <a:xfrm>
            <a:off x="8764859" y="141249"/>
            <a:ext cx="23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0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2AACE1-B209-4D15-FA19-3CA277C6EC66}"/>
              </a:ext>
            </a:extLst>
          </p:cNvPr>
          <p:cNvSpPr txBox="1"/>
          <p:nvPr/>
        </p:nvSpPr>
        <p:spPr>
          <a:xfrm>
            <a:off x="3230137" y="33676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/>
              <a:t>Бойова система</a:t>
            </a:r>
            <a:endParaRPr lang="de-DE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6E334-ED73-12F4-E888-4096C1FCBE11}"/>
              </a:ext>
            </a:extLst>
          </p:cNvPr>
          <p:cNvSpPr txBox="1"/>
          <p:nvPr/>
        </p:nvSpPr>
        <p:spPr>
          <a:xfrm>
            <a:off x="884663" y="1329967"/>
            <a:ext cx="1821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/>
              <a:t>Типи ударів</a:t>
            </a:r>
            <a:endParaRPr lang="de-DE" sz="2000" b="1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193DCF3-3531-86A9-8598-10ACA583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38960"/>
              </p:ext>
            </p:extLst>
          </p:nvPr>
        </p:nvGraphicFramePr>
        <p:xfrm>
          <a:off x="350458" y="1989582"/>
          <a:ext cx="2889776" cy="16411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72920">
                  <a:extLst>
                    <a:ext uri="{9D8B030D-6E8A-4147-A177-3AD203B41FA5}">
                      <a16:colId xmlns:a16="http://schemas.microsoft.com/office/drawing/2014/main" val="1903687606"/>
                    </a:ext>
                  </a:extLst>
                </a:gridCol>
                <a:gridCol w="1116856">
                  <a:extLst>
                    <a:ext uri="{9D8B030D-6E8A-4147-A177-3AD203B41FA5}">
                      <a16:colId xmlns:a16="http://schemas.microsoft.com/office/drawing/2014/main" val="1729129052"/>
                    </a:ext>
                  </a:extLst>
                </a:gridCol>
              </a:tblGrid>
              <a:tr h="374333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Назва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Кількість од. шкоди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942680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Легкий удар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11767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Сильний удар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8365"/>
                  </a:ext>
                </a:extLst>
              </a:tr>
              <a:tr h="374333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Удар ногою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946284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F727C9-393E-72CB-0788-7568C938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93" y="1051248"/>
            <a:ext cx="2045875" cy="18766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DABEAD-580E-891C-BEE3-31BFE608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52" y="1112791"/>
            <a:ext cx="1750427" cy="18417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C8A99D-327F-5566-0CB8-94FDE00B7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440" y="3180734"/>
            <a:ext cx="1938607" cy="1776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90AA5E-C321-2E5F-F66B-3F4402EA1114}"/>
              </a:ext>
            </a:extLst>
          </p:cNvPr>
          <p:cNvSpPr txBox="1"/>
          <p:nvPr/>
        </p:nvSpPr>
        <p:spPr>
          <a:xfrm>
            <a:off x="8764859" y="141249"/>
            <a:ext cx="23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80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401F00-9777-00B1-6A87-07513AEECE0E}"/>
              </a:ext>
            </a:extLst>
          </p:cNvPr>
          <p:cNvSpPr txBox="1"/>
          <p:nvPr/>
        </p:nvSpPr>
        <p:spPr>
          <a:xfrm>
            <a:off x="2155902" y="609601"/>
            <a:ext cx="567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latin typeface="Bebas Neue" panose="020B0606020202050201" pitchFamily="34" charset="0"/>
              </a:rPr>
              <a:t>Бойова система: «Бойова зона»</a:t>
            </a:r>
            <a:endParaRPr lang="de-DE" sz="3200" b="1" dirty="0">
              <a:latin typeface="Bebas Neue" panose="020B0606020202050201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09D815-28AF-6DF9-C3B5-5D8A90D8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8" y="1604377"/>
            <a:ext cx="4360942" cy="2929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4AF77-3A1A-A2C2-C9C1-F881AABDD61E}"/>
              </a:ext>
            </a:extLst>
          </p:cNvPr>
          <p:cNvSpPr txBox="1"/>
          <p:nvPr/>
        </p:nvSpPr>
        <p:spPr>
          <a:xfrm>
            <a:off x="4705815" y="1700885"/>
            <a:ext cx="273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/>
              <a:t>Активація бойової системи</a:t>
            </a:r>
            <a:endParaRPr lang="de-DE" sz="1800" dirty="0">
              <a:latin typeface="Bebas Neue" panose="020B0606020202050201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BE8163-E796-FF0D-4F61-E53202CC20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94" r="15181"/>
          <a:stretch/>
        </p:blipFill>
        <p:spPr>
          <a:xfrm>
            <a:off x="5148961" y="2571750"/>
            <a:ext cx="3783981" cy="2268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B261ED-A4BB-DE5E-226D-40BE6E999845}"/>
              </a:ext>
            </a:extLst>
          </p:cNvPr>
          <p:cNvSpPr txBox="1"/>
          <p:nvPr/>
        </p:nvSpPr>
        <p:spPr>
          <a:xfrm>
            <a:off x="8764859" y="141249"/>
            <a:ext cx="23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93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195BF-B838-F92E-2C30-638D826F9467}"/>
              </a:ext>
            </a:extLst>
          </p:cNvPr>
          <p:cNvSpPr txBox="1"/>
          <p:nvPr/>
        </p:nvSpPr>
        <p:spPr>
          <a:xfrm>
            <a:off x="152401" y="283667"/>
            <a:ext cx="3558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latin typeface="Bebas Neue" panose="020B0606020202050201" pitchFamily="34" charset="0"/>
              </a:rPr>
              <a:t>Бойова система: Блокування</a:t>
            </a:r>
            <a:endParaRPr lang="de-DE" sz="3200" b="1" dirty="0">
              <a:latin typeface="Bebas Neue" panose="020B0606020202050201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311ABD-7F87-9087-44CD-C48A47CC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585170"/>
            <a:ext cx="1612979" cy="19731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4FB7E3-BFC6-7D41-D851-CDB128D99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033421"/>
            <a:ext cx="5494020" cy="10171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0EE8D4-CC68-AD22-0588-B517DB25F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242" y="444191"/>
            <a:ext cx="5378357" cy="3529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8901B-9AD4-49F0-4A05-CA417675DA26}"/>
              </a:ext>
            </a:extLst>
          </p:cNvPr>
          <p:cNvSpPr txBox="1"/>
          <p:nvPr/>
        </p:nvSpPr>
        <p:spPr>
          <a:xfrm>
            <a:off x="5897880" y="4292761"/>
            <a:ext cx="296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Програмна логіка блокування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43CCD-EFA6-71C6-AACB-6E4079F3C552}"/>
              </a:ext>
            </a:extLst>
          </p:cNvPr>
          <p:cNvSpPr txBox="1"/>
          <p:nvPr/>
        </p:nvSpPr>
        <p:spPr>
          <a:xfrm>
            <a:off x="8764859" y="141249"/>
            <a:ext cx="23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45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09E4A-A044-AED1-8AE3-3A1E1EC9A146}"/>
              </a:ext>
            </a:extLst>
          </p:cNvPr>
          <p:cNvSpPr txBox="1"/>
          <p:nvPr/>
        </p:nvSpPr>
        <p:spPr>
          <a:xfrm>
            <a:off x="152401" y="283667"/>
            <a:ext cx="25755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latin typeface="Bebas Neue" panose="020B0606020202050201" pitchFamily="34" charset="0"/>
              </a:rPr>
              <a:t>Бойова система: Отримання шкоди</a:t>
            </a:r>
            <a:endParaRPr lang="de-DE" sz="3200" b="1" dirty="0">
              <a:latin typeface="Bebas Neue" panose="020B0606020202050201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423E30-C986-7D22-E573-4E9C2A7A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3225881"/>
            <a:ext cx="4934926" cy="18489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F2C4C0-63A8-03D0-9A19-CC580122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396" y="474702"/>
            <a:ext cx="5784203" cy="2408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3BC76-729F-C8D2-BD50-F5D1D8EC4EEC}"/>
              </a:ext>
            </a:extLst>
          </p:cNvPr>
          <p:cNvSpPr txBox="1"/>
          <p:nvPr/>
        </p:nvSpPr>
        <p:spPr>
          <a:xfrm>
            <a:off x="6202680" y="3689685"/>
            <a:ext cx="248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Визначення попадання по персонажу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5826A-CB7A-1536-4BBC-FC54A2BC4A74}"/>
              </a:ext>
            </a:extLst>
          </p:cNvPr>
          <p:cNvSpPr txBox="1"/>
          <p:nvPr/>
        </p:nvSpPr>
        <p:spPr>
          <a:xfrm>
            <a:off x="5524872" y="2883095"/>
            <a:ext cx="397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Отримання шкоди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935F8-267F-68B7-57D6-3CE343382D2D}"/>
              </a:ext>
            </a:extLst>
          </p:cNvPr>
          <p:cNvSpPr txBox="1"/>
          <p:nvPr/>
        </p:nvSpPr>
        <p:spPr>
          <a:xfrm>
            <a:off x="8764859" y="141249"/>
            <a:ext cx="23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67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AFD57-92B3-6BE8-EDF0-5ED3260FAFC0}"/>
              </a:ext>
            </a:extLst>
          </p:cNvPr>
          <p:cNvSpPr txBox="1"/>
          <p:nvPr/>
        </p:nvSpPr>
        <p:spPr>
          <a:xfrm>
            <a:off x="563880" y="184607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latin typeface="Bebas Neue" panose="020B0606020202050201" pitchFamily="34" charset="0"/>
              </a:rPr>
              <a:t>Поведінка </a:t>
            </a:r>
            <a:r>
              <a:rPr lang="en-US" sz="3200" b="1" dirty="0">
                <a:latin typeface="Bebas Neue" panose="020B0606020202050201" pitchFamily="34" charset="0"/>
              </a:rPr>
              <a:t>NPC</a:t>
            </a:r>
            <a:endParaRPr lang="de-DE" sz="3200" b="1" dirty="0">
              <a:latin typeface="Bebas Neue" panose="020B0606020202050201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481F00-9E55-5EE7-84C6-25EE56D8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8" y="937548"/>
            <a:ext cx="5027742" cy="2257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22092D-1A62-C000-AFB8-2BC5BA13C63C}"/>
              </a:ext>
            </a:extLst>
          </p:cNvPr>
          <p:cNvSpPr txBox="1"/>
          <p:nvPr/>
        </p:nvSpPr>
        <p:spPr>
          <a:xfrm>
            <a:off x="5512314" y="1421248"/>
            <a:ext cx="3288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Сервіс, для знаходження координат точки, у якому </a:t>
            </a:r>
            <a:r>
              <a:rPr lang="en-US" dirty="0"/>
              <a:t>NPC</a:t>
            </a:r>
            <a:r>
              <a:rPr lang="ru-RU" dirty="0"/>
              <a:t> буде в</a:t>
            </a:r>
            <a:r>
              <a:rPr lang="uk-UA" dirty="0"/>
              <a:t>віддалений від гравця</a:t>
            </a:r>
            <a:endParaRPr lang="de-DE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B93FE1-F3CA-909A-45BA-AAA78079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20" y="3260479"/>
            <a:ext cx="4258069" cy="1708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89685-BCFC-AF0E-472A-F2ABF5C61C89}"/>
              </a:ext>
            </a:extLst>
          </p:cNvPr>
          <p:cNvSpPr txBox="1"/>
          <p:nvPr/>
        </p:nvSpPr>
        <p:spPr>
          <a:xfrm>
            <a:off x="833634" y="3684388"/>
            <a:ext cx="328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/>
              <a:t>Сервіс для знаходження координат гравця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60A10-3580-5CC3-7A5D-0BA7E776D64A}"/>
              </a:ext>
            </a:extLst>
          </p:cNvPr>
          <p:cNvSpPr txBox="1"/>
          <p:nvPr/>
        </p:nvSpPr>
        <p:spPr>
          <a:xfrm>
            <a:off x="8764859" y="141249"/>
            <a:ext cx="23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852564"/>
      </p:ext>
    </p:extLst>
  </p:cSld>
  <p:clrMapOvr>
    <a:masterClrMapping/>
  </p:clrMapOvr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Экран (16:9)</PresentationFormat>
  <Paragraphs>79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Bebas Neue</vt:lpstr>
      <vt:lpstr>Arial</vt:lpstr>
      <vt:lpstr>Cambria Math</vt:lpstr>
      <vt:lpstr>Barlow</vt:lpstr>
      <vt:lpstr>Steampunk Aesthetics by Slidesgo</vt:lpstr>
      <vt:lpstr>Gears of justice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Михайло Карасьов</dc:creator>
  <cp:lastModifiedBy>Карасьов Михайло</cp:lastModifiedBy>
  <cp:revision>7</cp:revision>
  <dcterms:modified xsi:type="dcterms:W3CDTF">2025-05-27T19:26:31Z</dcterms:modified>
</cp:coreProperties>
</file>