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4" r:id="rId9"/>
    <p:sldId id="270" r:id="rId10"/>
    <p:sldId id="273" r:id="rId11"/>
    <p:sldId id="265" r:id="rId12"/>
    <p:sldId id="274" r:id="rId13"/>
    <p:sldId id="275" r:id="rId14"/>
    <p:sldId id="276" r:id="rId15"/>
    <p:sldId id="267" r:id="rId16"/>
  </p:sldIdLst>
  <p:sldSz cx="9144000" cy="5143500" type="screen16x9"/>
  <p:notesSz cx="6858000" cy="9144000"/>
  <p:embeddedFontLst>
    <p:embeddedFont>
      <p:font typeface="Cascadia Mono" panose="020B0609020000020004" pitchFamily="49" charset="0"/>
      <p:regular r:id="rId18"/>
      <p:bold r:id="rId19"/>
    </p:embeddedFont>
    <p:embeddedFont>
      <p:font typeface="Economica" panose="020B0604020202020204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2" y="2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B571F3DA-655D-FADE-3DCA-E6871FEC5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3A710CAC-58FB-CA3C-C46C-B70065EF50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554CFB62-186D-9B8F-0104-689B661224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967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90299982-778E-15BA-1F22-0BCE61317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1B2FC84D-D0A7-2F51-FB24-E6EA2052E7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8EEB07E0-16D5-1FBC-9BE1-B09E8E43A9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079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7F1A1B14-9B8C-74D2-2435-46B959644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37D724B9-E783-9B99-003A-074F68758C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D7632D1F-2E20-0C1A-083A-98C5EF2F0C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1859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D1FC10A8-43C9-EF5E-FC7E-91C6CDD66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22AFDCC5-ACD9-23E5-D92E-BF5482E8D3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4DD598B6-A0D3-AC57-A9CB-B07B087445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25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D5479E6A-A53F-E0EF-F66B-973EA9BB6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11D53B1E-3D0F-1F8C-1550-1472FFBDC8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F5168591-732C-92AC-FF1D-265877D756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902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3125922D-3B6F-7F9C-C773-A08440B6F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B5F1149F-BF93-F828-798D-10991A1E11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3CC54796-F3CE-274A-E1AC-7707F9BF8A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74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и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300"/>
            <a:ext cx="3281100" cy="15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noProof="0" dirty="0"/>
              <a:t>Програмна система для пошуку серверів популярної комп'ютерної гри 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410588" y="3281916"/>
            <a:ext cx="6088910" cy="1885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uk-UA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noProof="0" dirty="0"/>
              <a:t>Казанський Максим Андрійович, ПЗПІ-21-4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noProof="0" dirty="0"/>
              <a:t>Керівник:   проф. каф. ПІ Володимир БОНДАРЄВ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uk-UA" noProof="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noProof="0" dirty="0"/>
              <a:t>19 червня 2025</a:t>
            </a: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253E076F-AB41-BA6D-9358-E19B97A6D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2A1C8DB9-14AC-B0A2-C3BB-14DEE309DEE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5051B8-C98B-DEA5-9D06-FA2E06804873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10</a:t>
            </a:fld>
            <a:endParaRPr lang="uk-UA" noProof="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0FDF5F-50A9-1B1A-80D6-ECEA54AA3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241" y="687680"/>
            <a:ext cx="3497783" cy="38499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AC05A86-846C-7F37-4500-1D8B95D07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339" y="687680"/>
            <a:ext cx="4019421" cy="35252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Google Shape;71;p14">
            <a:extLst>
              <a:ext uri="{FF2B5EF4-FFF2-40B4-BE49-F238E27FC236}">
                <a16:creationId xmlns:a16="http://schemas.microsoft.com/office/drawing/2014/main" id="{52AD3471-BF63-5A21-AB6A-E5946B48DA4B}"/>
              </a:ext>
            </a:extLst>
          </p:cNvPr>
          <p:cNvSpPr txBox="1">
            <a:spLocks/>
          </p:cNvSpPr>
          <p:nvPr/>
        </p:nvSpPr>
        <p:spPr>
          <a:xfrm>
            <a:off x="268925" y="0"/>
            <a:ext cx="8596677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algn="ctr"/>
            <a:r>
              <a:rPr lang="uk-UA" sz="3200" dirty="0"/>
              <a:t>Сторінка огляду збірки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8475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11</a:t>
            </a:fld>
            <a:endParaRPr lang="uk-UA" noProof="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64DD21-13E2-D2CD-88B8-28A753E65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783" y="670800"/>
            <a:ext cx="6345852" cy="35499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Google Shape;71;p14">
            <a:extLst>
              <a:ext uri="{FF2B5EF4-FFF2-40B4-BE49-F238E27FC236}">
                <a16:creationId xmlns:a16="http://schemas.microsoft.com/office/drawing/2014/main" id="{69D00BC6-F6F2-5452-893F-C932251E5CF4}"/>
              </a:ext>
            </a:extLst>
          </p:cNvPr>
          <p:cNvSpPr txBox="1">
            <a:spLocks/>
          </p:cNvSpPr>
          <p:nvPr/>
        </p:nvSpPr>
        <p:spPr>
          <a:xfrm>
            <a:off x="268925" y="0"/>
            <a:ext cx="8596677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algn="ctr"/>
            <a:r>
              <a:rPr lang="uk-UA" sz="3200" dirty="0"/>
              <a:t>Таблиця з наявними збірками</a:t>
            </a:r>
            <a:endParaRPr lang="ru-RU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92057BAA-1367-99FF-85E0-63B9BA3C3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71A33B3B-A409-856E-5951-9CA564E005C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2785B8-99CC-486C-7E09-7B252E221FA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12</a:t>
            </a:fld>
            <a:endParaRPr lang="uk-UA" noProof="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E1FD35-3E38-80AF-AFA2-338A6D6F5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376" y="670800"/>
            <a:ext cx="6535248" cy="38492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Google Shape;71;p14">
            <a:extLst>
              <a:ext uri="{FF2B5EF4-FFF2-40B4-BE49-F238E27FC236}">
                <a16:creationId xmlns:a16="http://schemas.microsoft.com/office/drawing/2014/main" id="{1C16E54D-A562-CB25-ED68-E152A26394FD}"/>
              </a:ext>
            </a:extLst>
          </p:cNvPr>
          <p:cNvSpPr txBox="1">
            <a:spLocks/>
          </p:cNvSpPr>
          <p:nvPr/>
        </p:nvSpPr>
        <p:spPr>
          <a:xfrm>
            <a:off x="268925" y="0"/>
            <a:ext cx="8596677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algn="ctr"/>
            <a:r>
              <a:rPr lang="uk-UA" sz="3200" dirty="0"/>
              <a:t>Керування конкретною збіркою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73256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D6510F84-B867-B35D-98C3-F008EC86E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EB377BAC-C3E6-21DC-5E73-F75AC1E89A4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59E8B2-426D-2393-385D-414E91D60DA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13</a:t>
            </a:fld>
            <a:endParaRPr lang="uk-UA" noProof="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77C572-496B-F59A-074F-CC521AC2837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1019"/>
          <a:stretch>
            <a:fillRect/>
          </a:stretch>
        </p:blipFill>
        <p:spPr>
          <a:xfrm>
            <a:off x="924466" y="670800"/>
            <a:ext cx="7285593" cy="36593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Google Shape;71;p14">
            <a:extLst>
              <a:ext uri="{FF2B5EF4-FFF2-40B4-BE49-F238E27FC236}">
                <a16:creationId xmlns:a16="http://schemas.microsoft.com/office/drawing/2014/main" id="{32E74730-EBE1-343E-3A42-9FCCE7BEF7DD}"/>
              </a:ext>
            </a:extLst>
          </p:cNvPr>
          <p:cNvSpPr txBox="1">
            <a:spLocks/>
          </p:cNvSpPr>
          <p:nvPr/>
        </p:nvSpPr>
        <p:spPr>
          <a:xfrm>
            <a:off x="268925" y="0"/>
            <a:ext cx="8596677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algn="ctr"/>
            <a:r>
              <a:rPr lang="uk-UA" sz="3200" dirty="0"/>
              <a:t>Керування конкретною версією збірки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63176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5A929D32-BC6D-144B-3C19-713A421DD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D07EC0FF-B331-EAAC-3436-6EBDD8279B6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E4C55E-4C31-05BE-5249-C416820DACDE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14</a:t>
            </a:fld>
            <a:endParaRPr lang="uk-UA" noProof="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CE77FD-BE98-3923-B524-F54A41918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825" y="670800"/>
            <a:ext cx="5740350" cy="3671820"/>
          </a:xfrm>
          <a:prstGeom prst="rect">
            <a:avLst/>
          </a:prstGeom>
        </p:spPr>
      </p:pic>
      <p:sp>
        <p:nvSpPr>
          <p:cNvPr id="3" name="Google Shape;71;p14">
            <a:extLst>
              <a:ext uri="{FF2B5EF4-FFF2-40B4-BE49-F238E27FC236}">
                <a16:creationId xmlns:a16="http://schemas.microsoft.com/office/drawing/2014/main" id="{1A031ACF-29DD-C6FA-8D4F-70E89849045C}"/>
              </a:ext>
            </a:extLst>
          </p:cNvPr>
          <p:cNvSpPr txBox="1">
            <a:spLocks/>
          </p:cNvSpPr>
          <p:nvPr/>
        </p:nvSpPr>
        <p:spPr>
          <a:xfrm>
            <a:off x="268925" y="0"/>
            <a:ext cx="8596677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algn="ctr"/>
            <a:r>
              <a:rPr lang="uk-UA" sz="3200" dirty="0"/>
              <a:t>Вигляд </a:t>
            </a:r>
            <a:r>
              <a:rPr lang="uk-UA" sz="3200" dirty="0" err="1"/>
              <a:t>лаунчера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30428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06963" y="668411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4000"/>
              </a:lnSpc>
              <a:spcAft>
                <a:spcPts val="0"/>
              </a:spcAft>
              <a:buNone/>
            </a:pPr>
            <a:r>
              <a:rPr lang="uk-UA" noProof="0" dirty="0"/>
              <a:t>У результаті виконання роботи було розроблено програмне забезпечення для управління збірками модифікацій, призначене для користувачів гри </a:t>
            </a:r>
            <a:r>
              <a:rPr lang="en-US" noProof="0" dirty="0"/>
              <a:t>Minecraft.</a:t>
            </a:r>
            <a:endParaRPr lang="uk-UA" noProof="0" dirty="0"/>
          </a:p>
          <a:p>
            <a:pPr marL="0" lvl="0" indent="0" algn="just" rtl="0">
              <a:lnSpc>
                <a:spcPct val="114000"/>
              </a:lnSpc>
              <a:spcAft>
                <a:spcPts val="0"/>
              </a:spcAft>
              <a:buNone/>
            </a:pPr>
            <a:r>
              <a:rPr lang="uk-UA" noProof="0" dirty="0"/>
              <a:t>Розроблена система включає серверну та клієнтську частину для взаємодії з акаунтом користувача й адміністративною панеллю, а також настільний </a:t>
            </a:r>
            <a:r>
              <a:rPr lang="uk-UA" noProof="0" dirty="0" err="1"/>
              <a:t>лаунчер</a:t>
            </a:r>
            <a:r>
              <a:rPr lang="uk-UA" noProof="0" dirty="0"/>
              <a:t> для завантаження та запуску збірок.</a:t>
            </a:r>
          </a:p>
          <a:p>
            <a:pPr marL="0" lvl="0" indent="0" algn="just" rtl="0">
              <a:lnSpc>
                <a:spcPct val="114000"/>
              </a:lnSpc>
              <a:spcAft>
                <a:spcPts val="0"/>
              </a:spcAft>
              <a:buNone/>
            </a:pPr>
            <a:r>
              <a:rPr lang="uk-UA" noProof="0" dirty="0"/>
              <a:t>Архітектура системи побудована відповідно до принципів розділення </a:t>
            </a:r>
            <a:r>
              <a:rPr lang="uk-UA" noProof="0" dirty="0" err="1"/>
              <a:t>відповідальностей</a:t>
            </a:r>
            <a:r>
              <a:rPr lang="uk-UA" noProof="0" dirty="0"/>
              <a:t>, що забезпечує масштабованість та підтримуваність проєкту.</a:t>
            </a:r>
            <a:endParaRPr lang="uk-UA" noProof="0" dirty="0">
              <a:latin typeface="Economica" panose="020B0604020202020204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15</a:t>
            </a:fld>
            <a:endParaRPr lang="uk-UA" noProof="0" dirty="0"/>
          </a:p>
        </p:txBody>
      </p:sp>
      <p:sp>
        <p:nvSpPr>
          <p:cNvPr id="3" name="Google Shape;71;p14">
            <a:extLst>
              <a:ext uri="{FF2B5EF4-FFF2-40B4-BE49-F238E27FC236}">
                <a16:creationId xmlns:a16="http://schemas.microsoft.com/office/drawing/2014/main" id="{7ACB92BA-192E-FF61-D4DF-CC3A49C57F3C}"/>
              </a:ext>
            </a:extLst>
          </p:cNvPr>
          <p:cNvSpPr txBox="1">
            <a:spLocks/>
          </p:cNvSpPr>
          <p:nvPr/>
        </p:nvSpPr>
        <p:spPr>
          <a:xfrm>
            <a:off x="268925" y="0"/>
            <a:ext cx="8596677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algn="ctr"/>
            <a:r>
              <a:rPr lang="uk-UA" sz="3200" dirty="0"/>
              <a:t>Підсумки</a:t>
            </a:r>
            <a:endParaRPr lang="ru-RU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268925" y="0"/>
            <a:ext cx="8596677" cy="6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Мета роботи</a:t>
            </a: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268925" y="67104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>
              <a:lnSpc>
                <a:spcPct val="114000"/>
              </a:lnSpc>
              <a:buNone/>
            </a:pPr>
            <a:r>
              <a:rPr lang="uk-UA" dirty="0"/>
              <a:t>Розробка зручної програмної системи, що допомагає користувачам легко знаходити, налаштовувати та запускати сумісні набори модифікацій (збірки) для гри </a:t>
            </a:r>
            <a:r>
              <a:rPr lang="en-US" dirty="0"/>
              <a:t>Minecraft — </a:t>
            </a:r>
            <a:r>
              <a:rPr lang="uk-UA" dirty="0"/>
              <a:t>популярної гри з відкритим світом, де гравці будують, досліджують і взаємодіють. У багатокористувацькому режимі для гри на одному сервері всі учасники мають використовувати однаковий набір </a:t>
            </a:r>
            <a:r>
              <a:rPr lang="uk-UA" dirty="0" err="1"/>
              <a:t>модів</a:t>
            </a:r>
            <a:r>
              <a:rPr lang="uk-UA" dirty="0"/>
              <a:t>, але ручне встановлення часто викликає труднощі. Система має спростити цей процес і зробити спільну гру доступною навіть для недосвідчених користувачів.</a:t>
            </a:r>
            <a:endParaRPr lang="uk-UA" noProof="0" dirty="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2</a:t>
            </a:fld>
            <a:endParaRPr lang="uk-UA" noProof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268925" y="670800"/>
            <a:ext cx="6131875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 algn="just">
              <a:lnSpc>
                <a:spcPct val="114000"/>
              </a:lnSpc>
              <a:buNone/>
            </a:pPr>
            <a:r>
              <a:rPr lang="uk-UA" noProof="0" dirty="0"/>
              <a:t>Досліджені рішення: </a:t>
            </a:r>
            <a:r>
              <a:rPr lang="uk-UA" noProof="0" dirty="0" err="1"/>
              <a:t>TLauncher</a:t>
            </a:r>
            <a:r>
              <a:rPr lang="uk-UA" noProof="0" dirty="0"/>
              <a:t>, </a:t>
            </a:r>
            <a:r>
              <a:rPr lang="uk-UA" noProof="0" dirty="0" err="1"/>
              <a:t>CurseForge</a:t>
            </a:r>
            <a:r>
              <a:rPr lang="uk-UA" noProof="0" dirty="0"/>
              <a:t>, </a:t>
            </a:r>
            <a:r>
              <a:rPr lang="uk-UA" noProof="0" dirty="0" err="1"/>
              <a:t>Modrinth</a:t>
            </a:r>
            <a:r>
              <a:rPr lang="uk-UA" noProof="0" dirty="0"/>
              <a:t>, FTB </a:t>
            </a:r>
            <a:r>
              <a:rPr lang="uk-UA" noProof="0" dirty="0" err="1"/>
              <a:t>App</a:t>
            </a:r>
            <a:r>
              <a:rPr lang="uk-UA" noProof="0" dirty="0"/>
              <a:t>.</a:t>
            </a:r>
          </a:p>
          <a:p>
            <a:pPr marL="0" indent="0" algn="just">
              <a:lnSpc>
                <a:spcPct val="114000"/>
              </a:lnSpc>
              <a:spcBef>
                <a:spcPts val="1500"/>
              </a:spcBef>
              <a:buNone/>
            </a:pPr>
            <a:r>
              <a:rPr lang="uk-UA" noProof="0" dirty="0"/>
              <a:t>Серед досліджених рішень спостерігається обмежена підтримка керування збірками, технічна складність для користувача, фрагментований ринок, несумісність </a:t>
            </a:r>
            <a:r>
              <a:rPr lang="uk-UA" noProof="0" dirty="0" err="1"/>
              <a:t>модів</a:t>
            </a:r>
            <a:r>
              <a:rPr lang="uk-UA" noProof="0" dirty="0"/>
              <a:t>, відсутність автоматизації.</a:t>
            </a: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3</a:t>
            </a:fld>
            <a:endParaRPr lang="uk-UA" noProof="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927676-4AE7-B372-B8EF-4F5DE343B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218" y="3555757"/>
            <a:ext cx="1432684" cy="38103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E30C27-B235-50D3-9104-C265680FD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1481" y="3161136"/>
            <a:ext cx="1311564" cy="13115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6664F5B-E30C-CE6A-EE80-055BF437EC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5446" y="3161136"/>
            <a:ext cx="958668" cy="719001"/>
          </a:xfrm>
          <a:prstGeom prst="rect">
            <a:avLst/>
          </a:prstGeom>
        </p:spPr>
      </p:pic>
      <p:pic>
        <p:nvPicPr>
          <p:cNvPr id="1036" name="Picture 12" descr="How to Find and Install Minecraft Mods: 8 Easy Steps">
            <a:extLst>
              <a:ext uri="{FF2B5EF4-FFF2-40B4-BE49-F238E27FC236}">
                <a16:creationId xmlns:a16="http://schemas.microsoft.com/office/drawing/2014/main" id="{7E09DE7A-1B62-FDCF-2739-70A98C03B6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2" t="11046" r="39063" b="13647"/>
          <a:stretch>
            <a:fillRect/>
          </a:stretch>
        </p:blipFill>
        <p:spPr bwMode="auto">
          <a:xfrm>
            <a:off x="6560168" y="120738"/>
            <a:ext cx="1970568" cy="247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71;p14">
            <a:extLst>
              <a:ext uri="{FF2B5EF4-FFF2-40B4-BE49-F238E27FC236}">
                <a16:creationId xmlns:a16="http://schemas.microsoft.com/office/drawing/2014/main" id="{A17AAB7B-81D7-6BA3-BE56-6B62B831EA9F}"/>
              </a:ext>
            </a:extLst>
          </p:cNvPr>
          <p:cNvSpPr txBox="1">
            <a:spLocks/>
          </p:cNvSpPr>
          <p:nvPr/>
        </p:nvSpPr>
        <p:spPr>
          <a:xfrm>
            <a:off x="268925" y="0"/>
            <a:ext cx="8596677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algn="ctr"/>
            <a:r>
              <a:rPr lang="uk-UA" sz="3200" dirty="0"/>
              <a:t>Аналіз проблеми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268925" y="670800"/>
            <a:ext cx="6500226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>
              <a:buNone/>
            </a:pPr>
            <a:r>
              <a:rPr lang="uk-UA" dirty="0">
                <a:highlight>
                  <a:srgbClr val="FFFFFF"/>
                </a:highlight>
              </a:rPr>
              <a:t>Необхідно створити систему, що усуває технічні бар’єри для гравців </a:t>
            </a:r>
            <a:r>
              <a:rPr lang="en-US" dirty="0">
                <a:highlight>
                  <a:srgbClr val="FFFFFF"/>
                </a:highlight>
              </a:rPr>
              <a:t>Minecraft </a:t>
            </a:r>
            <a:r>
              <a:rPr lang="uk-UA" dirty="0">
                <a:highlight>
                  <a:srgbClr val="FFFFFF"/>
                </a:highlight>
              </a:rPr>
              <a:t>під час спільного використання модифікацій: забезпечує автоматизований підбір, перевірку сумісності та запуск збірок </a:t>
            </a:r>
            <a:r>
              <a:rPr lang="uk-UA" dirty="0" err="1">
                <a:highlight>
                  <a:srgbClr val="FFFFFF"/>
                </a:highlight>
              </a:rPr>
              <a:t>модів</a:t>
            </a:r>
            <a:r>
              <a:rPr lang="uk-UA" dirty="0">
                <a:highlight>
                  <a:srgbClr val="FFFFFF"/>
                </a:highlight>
              </a:rPr>
              <a:t> разом із відповідним сервером, спрощуючи налаштування навіть для недосвідчених користувачів.</a:t>
            </a:r>
            <a:endParaRPr lang="uk-UA" noProof="0" dirty="0">
              <a:latin typeface="Economica" panose="020B060402020202020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4</a:t>
            </a:fld>
            <a:endParaRPr lang="uk-UA" noProof="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12EC73B-4AEB-9894-8CBB-70E86E716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014" y="821365"/>
            <a:ext cx="1592226" cy="1592226"/>
          </a:xfrm>
          <a:prstGeom prst="rect">
            <a:avLst/>
          </a:prstGeom>
        </p:spPr>
      </p:pic>
      <p:pic>
        <p:nvPicPr>
          <p:cNvPr id="3082" name="Picture 10" descr="Want Easy? Ask this… | Better Than Ever Coaching">
            <a:extLst>
              <a:ext uri="{FF2B5EF4-FFF2-40B4-BE49-F238E27FC236}">
                <a16:creationId xmlns:a16="http://schemas.microsoft.com/office/drawing/2014/main" id="{DC17456D-99D9-A39C-737B-FB43CC56C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891" y="2893146"/>
            <a:ext cx="1975485" cy="157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71;p14">
            <a:extLst>
              <a:ext uri="{FF2B5EF4-FFF2-40B4-BE49-F238E27FC236}">
                <a16:creationId xmlns:a16="http://schemas.microsoft.com/office/drawing/2014/main" id="{2AB09A11-EE84-2591-8877-9A98711B0CA5}"/>
              </a:ext>
            </a:extLst>
          </p:cNvPr>
          <p:cNvSpPr txBox="1">
            <a:spLocks/>
          </p:cNvSpPr>
          <p:nvPr/>
        </p:nvSpPr>
        <p:spPr>
          <a:xfrm>
            <a:off x="268925" y="0"/>
            <a:ext cx="8596677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algn="ctr"/>
            <a:r>
              <a:rPr lang="uk-UA" sz="3200" dirty="0"/>
              <a:t>Постановка задачі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268925" y="67152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Aft>
                <a:spcPts val="0"/>
              </a:spcAft>
              <a:buNone/>
            </a:pPr>
            <a:r>
              <a:rPr lang="uk-UA" noProof="0" dirty="0">
                <a:solidFill>
                  <a:srgbClr val="0D0D0D"/>
                </a:solidFill>
                <a:highlight>
                  <a:srgbClr val="FFFFFF"/>
                </a:highlight>
              </a:rPr>
              <a:t>Використано:</a:t>
            </a:r>
          </a:p>
          <a:p>
            <a:pPr marL="285750" indent="-285750">
              <a:spcBef>
                <a:spcPts val="1500"/>
              </a:spcBef>
              <a:buFont typeface="Symbol" panose="05050102010706020507" pitchFamily="18" charset="2"/>
              <a:buChar char=""/>
            </a:pPr>
            <a:r>
              <a:rPr lang="uk-UA" noProof="0" dirty="0">
                <a:solidFill>
                  <a:srgbClr val="0D0D0D"/>
                </a:solidFill>
                <a:highlight>
                  <a:srgbClr val="FFFFFF"/>
                </a:highlight>
              </a:rPr>
              <a:t>ASP.NET </a:t>
            </a:r>
            <a:r>
              <a:rPr lang="uk-UA" noProof="0" dirty="0" err="1">
                <a:solidFill>
                  <a:srgbClr val="0D0D0D"/>
                </a:solidFill>
                <a:highlight>
                  <a:srgbClr val="FFFFFF"/>
                </a:highlight>
              </a:rPr>
              <a:t>Core</a:t>
            </a:r>
            <a:r>
              <a:rPr lang="uk-UA" noProof="0" dirty="0">
                <a:solidFill>
                  <a:srgbClr val="0D0D0D"/>
                </a:solidFill>
                <a:highlight>
                  <a:srgbClr val="FFFFFF"/>
                </a:highlight>
              </a:rPr>
              <a:t> (сервер)</a:t>
            </a:r>
          </a:p>
          <a:p>
            <a:pPr marL="285750" indent="-285750">
              <a:spcBef>
                <a:spcPts val="1500"/>
              </a:spcBef>
              <a:buFont typeface="Symbol" panose="05050102010706020507" pitchFamily="18" charset="2"/>
              <a:buChar char=""/>
            </a:pPr>
            <a:r>
              <a:rPr lang="uk-UA" noProof="0" dirty="0" err="1">
                <a:solidFill>
                  <a:srgbClr val="0D0D0D"/>
                </a:solidFill>
                <a:highlight>
                  <a:srgbClr val="FFFFFF"/>
                </a:highlight>
              </a:rPr>
              <a:t>Razor</a:t>
            </a:r>
            <a:r>
              <a:rPr lang="uk-UA" noProof="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uk-UA" noProof="0" dirty="0" err="1">
                <a:solidFill>
                  <a:srgbClr val="0D0D0D"/>
                </a:solidFill>
                <a:highlight>
                  <a:srgbClr val="FFFFFF"/>
                </a:highlight>
              </a:rPr>
              <a:t>Pages</a:t>
            </a:r>
            <a:r>
              <a:rPr lang="uk-UA" noProof="0" dirty="0">
                <a:solidFill>
                  <a:srgbClr val="0D0D0D"/>
                </a:solidFill>
                <a:highlight>
                  <a:srgbClr val="FFFFFF"/>
                </a:highlight>
              </a:rPr>
              <a:t> (</a:t>
            </a:r>
            <a:r>
              <a:rPr lang="uk-UA" noProof="0" dirty="0" err="1">
                <a:solidFill>
                  <a:srgbClr val="0D0D0D"/>
                </a:solidFill>
                <a:highlight>
                  <a:srgbClr val="FFFFFF"/>
                </a:highlight>
              </a:rPr>
              <a:t>вебінтерфейс</a:t>
            </a:r>
            <a:r>
              <a:rPr lang="uk-UA" noProof="0" dirty="0">
                <a:solidFill>
                  <a:srgbClr val="0D0D0D"/>
                </a:solidFill>
                <a:highlight>
                  <a:srgbClr val="FFFFFF"/>
                </a:highlight>
              </a:rPr>
              <a:t>)</a:t>
            </a:r>
          </a:p>
          <a:p>
            <a:pPr marL="285750" indent="-285750">
              <a:spcBef>
                <a:spcPts val="1500"/>
              </a:spcBef>
              <a:buFont typeface="Symbol" panose="05050102010706020507" pitchFamily="18" charset="2"/>
              <a:buChar char=""/>
            </a:pPr>
            <a:r>
              <a:rPr lang="uk-UA" noProof="0" dirty="0" err="1">
                <a:solidFill>
                  <a:srgbClr val="0D0D0D"/>
                </a:solidFill>
                <a:highlight>
                  <a:srgbClr val="FFFFFF"/>
                </a:highlight>
              </a:rPr>
              <a:t>Avalonia</a:t>
            </a:r>
            <a:r>
              <a:rPr lang="uk-UA" noProof="0" dirty="0">
                <a:solidFill>
                  <a:srgbClr val="0D0D0D"/>
                </a:solidFill>
                <a:highlight>
                  <a:srgbClr val="FFFFFF"/>
                </a:highlight>
              </a:rPr>
              <a:t> UI (десктоп-додаток)</a:t>
            </a:r>
          </a:p>
          <a:p>
            <a:pPr marL="285750" indent="-285750">
              <a:spcBef>
                <a:spcPts val="1500"/>
              </a:spcBef>
              <a:buFont typeface="Symbol" panose="05050102010706020507" pitchFamily="18" charset="2"/>
              <a:buChar char=""/>
            </a:pPr>
            <a:r>
              <a:rPr lang="uk-UA" noProof="0" dirty="0" err="1">
                <a:solidFill>
                  <a:srgbClr val="0D0D0D"/>
                </a:solidFill>
                <a:highlight>
                  <a:srgbClr val="FFFFFF"/>
                </a:highlight>
              </a:rPr>
              <a:t>Entity</a:t>
            </a:r>
            <a:r>
              <a:rPr lang="uk-UA" noProof="0" dirty="0">
                <a:solidFill>
                  <a:srgbClr val="0D0D0D"/>
                </a:solidFill>
                <a:highlight>
                  <a:srgbClr val="FFFFFF"/>
                </a:highlight>
              </a:rPr>
              <a:t> Framework 6</a:t>
            </a:r>
          </a:p>
          <a:p>
            <a:pPr marL="285750" indent="-285750">
              <a:spcBef>
                <a:spcPts val="1500"/>
              </a:spcBef>
              <a:buFont typeface="Symbol" panose="05050102010706020507" pitchFamily="18" charset="2"/>
              <a:buChar char=""/>
            </a:pPr>
            <a:r>
              <a:rPr lang="uk-UA" noProof="0" dirty="0">
                <a:solidFill>
                  <a:srgbClr val="0D0D0D"/>
                </a:solidFill>
                <a:highlight>
                  <a:srgbClr val="FFFFFF"/>
                </a:highlight>
              </a:rPr>
              <a:t>JSON, REST API, JWT</a:t>
            </a:r>
            <a:endParaRPr lang="uk-UA" noProof="0"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5</a:t>
            </a:fld>
            <a:endParaRPr lang="uk-UA" noProof="0" dirty="0"/>
          </a:p>
        </p:txBody>
      </p:sp>
      <p:pic>
        <p:nvPicPr>
          <p:cNvPr id="4102" name="Picture 6" descr="A Developer's Guide to ASP.NET Core Razor Pages">
            <a:extLst>
              <a:ext uri="{FF2B5EF4-FFF2-40B4-BE49-F238E27FC236}">
                <a16:creationId xmlns:a16="http://schemas.microsoft.com/office/drawing/2014/main" id="{A3195188-AFA4-9CD7-85B2-98E3E749E8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7" t="18989" r="22083" b="5188"/>
          <a:stretch>
            <a:fillRect/>
          </a:stretch>
        </p:blipFill>
        <p:spPr bwMode="auto">
          <a:xfrm>
            <a:off x="5060126" y="752009"/>
            <a:ext cx="2409825" cy="181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58489EE-8308-4083-2CA9-5749F2002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5472" y="2160124"/>
            <a:ext cx="743054" cy="695422"/>
          </a:xfrm>
          <a:prstGeom prst="rect">
            <a:avLst/>
          </a:prstGeom>
        </p:spPr>
      </p:pic>
      <p:pic>
        <p:nvPicPr>
          <p:cNvPr id="4104" name="Picture 8" descr="HostForLIFE.eu - European Cheap, Best, Discount and Instant Activation ...">
            <a:extLst>
              <a:ext uri="{FF2B5EF4-FFF2-40B4-BE49-F238E27FC236}">
                <a16:creationId xmlns:a16="http://schemas.microsoft.com/office/drawing/2014/main" id="{CED7E835-B223-0568-118F-F83164D2B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866" y="2739486"/>
            <a:ext cx="2409825" cy="130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JSON Logo PNG Transparent - Brands Logos">
            <a:extLst>
              <a:ext uri="{FF2B5EF4-FFF2-40B4-BE49-F238E27FC236}">
                <a16:creationId xmlns:a16="http://schemas.microsoft.com/office/drawing/2014/main" id="{0E51C8A0-27F9-B9F4-BC9A-6FA9C13F6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755" y="3131425"/>
            <a:ext cx="1061085" cy="106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1;p14">
            <a:extLst>
              <a:ext uri="{FF2B5EF4-FFF2-40B4-BE49-F238E27FC236}">
                <a16:creationId xmlns:a16="http://schemas.microsoft.com/office/drawing/2014/main" id="{B7DF11AC-E359-6012-C291-DFAF72DFF0A8}"/>
              </a:ext>
            </a:extLst>
          </p:cNvPr>
          <p:cNvSpPr txBox="1">
            <a:spLocks/>
          </p:cNvSpPr>
          <p:nvPr/>
        </p:nvSpPr>
        <p:spPr>
          <a:xfrm>
            <a:off x="268925" y="0"/>
            <a:ext cx="8596677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algn="ctr"/>
            <a:r>
              <a:rPr lang="uk-UA" sz="3200" dirty="0"/>
              <a:t>Вибір технологій розробки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268924" y="670800"/>
            <a:ext cx="3563935" cy="31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Aft>
                <a:spcPts val="0"/>
              </a:spcAft>
              <a:buNone/>
            </a:pPr>
            <a:r>
              <a:rPr lang="uk-UA" noProof="0" dirty="0">
                <a:solidFill>
                  <a:srgbClr val="0D0D0D"/>
                </a:solidFill>
                <a:highlight>
                  <a:srgbClr val="FFFFFF"/>
                </a:highlight>
              </a:rPr>
              <a:t>Схема: багаторівнева клієнт-серверна архітектура.</a:t>
            </a:r>
          </a:p>
          <a:p>
            <a:pPr marL="0" lvl="0" indent="0" algn="just">
              <a:spcBef>
                <a:spcPts val="1500"/>
              </a:spcBef>
              <a:buNone/>
            </a:pPr>
            <a:r>
              <a:rPr lang="uk-UA" noProof="0" dirty="0">
                <a:solidFill>
                  <a:srgbClr val="0D0D0D"/>
                </a:solidFill>
                <a:highlight>
                  <a:srgbClr val="FFFFFF"/>
                </a:highlight>
              </a:rPr>
              <a:t>Компоненти: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серверна логіка, </a:t>
            </a:r>
            <a:r>
              <a:rPr lang="uk-UA" noProof="0" dirty="0" err="1">
                <a:solidFill>
                  <a:srgbClr val="0D0D0D"/>
                </a:solidFill>
                <a:highlight>
                  <a:srgbClr val="FFFFFF"/>
                </a:highlight>
              </a:rPr>
              <a:t>вебінтерфейс</a:t>
            </a:r>
            <a:r>
              <a:rPr lang="uk-UA" noProof="0" dirty="0">
                <a:solidFill>
                  <a:srgbClr val="0D0D0D"/>
                </a:solidFill>
                <a:highlight>
                  <a:srgbClr val="FFFFFF"/>
                </a:highlight>
              </a:rPr>
              <a:t>, настільний </a:t>
            </a:r>
            <a:r>
              <a:rPr lang="uk-UA" noProof="0" dirty="0" err="1">
                <a:solidFill>
                  <a:srgbClr val="0D0D0D"/>
                </a:solidFill>
                <a:highlight>
                  <a:srgbClr val="FFFFFF"/>
                </a:highlight>
              </a:rPr>
              <a:t>лаунчер</a:t>
            </a:r>
            <a:r>
              <a:rPr lang="uk-UA" noProof="0" dirty="0">
                <a:solidFill>
                  <a:srgbClr val="0D0D0D"/>
                </a:solidFill>
                <a:highlight>
                  <a:srgbClr val="FFFFFF"/>
                </a:highlight>
              </a:rPr>
              <a:t>, база даних, сторонні сервіси (</a:t>
            </a:r>
            <a:r>
              <a:rPr lang="uk-UA" noProof="0" dirty="0" err="1">
                <a:solidFill>
                  <a:srgbClr val="0D0D0D"/>
                </a:solidFill>
                <a:highlight>
                  <a:srgbClr val="FFFFFF"/>
                </a:highlight>
              </a:rPr>
              <a:t>email</a:t>
            </a:r>
            <a:r>
              <a:rPr lang="uk-UA" noProof="0" dirty="0">
                <a:solidFill>
                  <a:srgbClr val="0D0D0D"/>
                </a:solidFill>
                <a:highlight>
                  <a:srgbClr val="FFFFFF"/>
                </a:highlight>
              </a:rPr>
              <a:t>).</a:t>
            </a:r>
            <a:endParaRPr lang="uk-UA" noProof="0" dirty="0">
              <a:latin typeface="Economica" panose="020B060402020202020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6</a:t>
            </a:fld>
            <a:endParaRPr lang="uk-UA" noProof="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363EBE-EB68-28FE-8265-EFB9E3BB8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967" y="3655237"/>
            <a:ext cx="1459230" cy="145923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2A75856-2E6C-7EEA-2B5F-76FBFB8819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5435" y="3377630"/>
            <a:ext cx="1459230" cy="145923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1A9BC5-D9BA-CF4F-64C9-909FB35D5D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8354" y="3693088"/>
            <a:ext cx="828313" cy="82831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C787F0E-2769-38BC-2585-F3D1D1B2BB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7905" y="3941575"/>
            <a:ext cx="886555" cy="88655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B70A73A-3A75-52FE-CB8A-38E2312AEF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854" y="3286950"/>
            <a:ext cx="981870" cy="98187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C20A953-3B48-0555-FC56-0D0DC5FC9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971" y="688572"/>
            <a:ext cx="5253015" cy="289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71;p14">
            <a:extLst>
              <a:ext uri="{FF2B5EF4-FFF2-40B4-BE49-F238E27FC236}">
                <a16:creationId xmlns:a16="http://schemas.microsoft.com/office/drawing/2014/main" id="{96FF78D1-9C4B-3363-D4DC-E6CE7D2A3FB9}"/>
              </a:ext>
            </a:extLst>
          </p:cNvPr>
          <p:cNvSpPr txBox="1">
            <a:spLocks/>
          </p:cNvSpPr>
          <p:nvPr/>
        </p:nvSpPr>
        <p:spPr>
          <a:xfrm>
            <a:off x="268925" y="0"/>
            <a:ext cx="8596677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algn="ctr"/>
            <a:r>
              <a:rPr lang="uk-UA" sz="3200" dirty="0"/>
              <a:t>Архітектура програмного забезпечення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20065411-195F-BC80-1290-D99B56B97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>
            <a:extLst>
              <a:ext uri="{FF2B5EF4-FFF2-40B4-BE49-F238E27FC236}">
                <a16:creationId xmlns:a16="http://schemas.microsoft.com/office/drawing/2014/main" id="{61C58F43-5801-F636-C60A-EC339F37DF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8925" y="670800"/>
            <a:ext cx="4234495" cy="3748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SendEmailHtml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receiver,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address,</a:t>
            </a:r>
          </a:p>
          <a:p>
            <a:pPr marL="114300" indent="0">
              <a:buNone/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subject,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body)</a:t>
            </a:r>
          </a:p>
          <a:p>
            <a:pPr marL="114300" indent="0">
              <a:buNone/>
            </a:pPr>
            <a:r>
              <a:rPr lang="uk-UA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114300" indent="0">
              <a:buNone/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message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MimeMessage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114300" indent="0">
              <a:buNone/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message.From.Add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MailboxAddress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pPr marL="114300" indent="0">
              <a:buNone/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emailSettings.SenderName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114300" indent="0">
              <a:buNone/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emailSettings.Address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pPr marL="114300" indent="0">
              <a:buNone/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message.To.Add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MailboxAddress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(receiver, address));</a:t>
            </a:r>
          </a:p>
          <a:p>
            <a:pPr marL="114300" indent="0">
              <a:buNone/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message.Subject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subject;</a:t>
            </a:r>
          </a:p>
          <a:p>
            <a:pPr marL="114300" indent="0">
              <a:buNone/>
            </a:pPr>
            <a:endParaRPr lang="uk-UA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114300" indent="0">
              <a:buNone/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message.Body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TextPart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"html"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 Text = body };</a:t>
            </a:r>
            <a:endParaRPr lang="uk-UA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114300" indent="0">
              <a:buNone/>
            </a:pPr>
            <a:endParaRPr lang="uk-UA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114300" indent="0">
              <a:buNone/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client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SmtpClient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</a:t>
            </a:r>
          </a:p>
          <a:p>
            <a:pPr marL="114300" indent="0">
              <a:buNone/>
            </a:pPr>
            <a:r>
              <a:rPr lang="uk-UA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114300" indent="0">
              <a:buNone/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client.Connect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pPr marL="114300" indent="0">
              <a:buNone/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_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emailSettings.Host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114300" indent="0">
              <a:buNone/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_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emailSettings.Port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114300" indent="0">
              <a:buNone/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MailKit.Security.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SecureSocketOptions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.StartTls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114300" indent="0">
              <a:buNone/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client.Authenticate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pPr marL="114300" indent="0">
              <a:buNone/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_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emailSettings.Address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114300" indent="0">
              <a:buNone/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_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emailSettings.Password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114300" indent="0">
              <a:buNone/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client.Send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(message);</a:t>
            </a:r>
          </a:p>
          <a:p>
            <a:pPr marL="114300" indent="0">
              <a:buNone/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client.Disconnect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114300" indent="0">
              <a:buNone/>
            </a:pPr>
            <a:r>
              <a:rPr lang="uk-UA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114300" indent="0">
              <a:buNone/>
            </a:pPr>
            <a:r>
              <a:rPr lang="uk-UA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uk-UA" sz="200" noProof="0" dirty="0">
              <a:latin typeface="Economica" panose="020B0604020202020204" charset="0"/>
            </a:endParaRPr>
          </a:p>
        </p:txBody>
      </p:sp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C7B59308-DA0E-9BD0-3434-BC7A50DD349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D1A411-8095-5F0B-C61F-20C32349E02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7</a:t>
            </a:fld>
            <a:endParaRPr lang="uk-UA" noProof="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B760509-9578-B484-DF67-0F30C7BF4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282" y="1579482"/>
            <a:ext cx="3431359" cy="2118185"/>
          </a:xfrm>
          <a:prstGeom prst="rect">
            <a:avLst/>
          </a:prstGeom>
        </p:spPr>
      </p:pic>
      <p:sp>
        <p:nvSpPr>
          <p:cNvPr id="3" name="Google Shape;71;p14">
            <a:extLst>
              <a:ext uri="{FF2B5EF4-FFF2-40B4-BE49-F238E27FC236}">
                <a16:creationId xmlns:a16="http://schemas.microsoft.com/office/drawing/2014/main" id="{CE5F8326-7F61-F400-6DF9-EC9D3737BE3B}"/>
              </a:ext>
            </a:extLst>
          </p:cNvPr>
          <p:cNvSpPr txBox="1">
            <a:spLocks/>
          </p:cNvSpPr>
          <p:nvPr/>
        </p:nvSpPr>
        <p:spPr>
          <a:xfrm>
            <a:off x="268925" y="0"/>
            <a:ext cx="8596677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algn="ctr"/>
            <a:r>
              <a:rPr lang="ru-RU" sz="3200" dirty="0" err="1"/>
              <a:t>Загальний</a:t>
            </a:r>
            <a:r>
              <a:rPr lang="ru-RU" sz="3200" dirty="0"/>
              <a:t> код </a:t>
            </a:r>
            <a:r>
              <a:rPr lang="ru-RU" sz="3200" dirty="0" err="1"/>
              <a:t>надсилання</a:t>
            </a:r>
            <a:r>
              <a:rPr lang="ru-RU" sz="3200" dirty="0"/>
              <a:t> </a:t>
            </a:r>
            <a:r>
              <a:rPr lang="ru-RU" sz="3200" dirty="0" err="1"/>
              <a:t>невідформатованих</a:t>
            </a:r>
            <a:r>
              <a:rPr lang="ru-RU" sz="3200" dirty="0"/>
              <a:t> </a:t>
            </a:r>
            <a:r>
              <a:rPr lang="ru-RU" sz="3200" dirty="0" err="1"/>
              <a:t>листів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32159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0" dirty="0"/>
              <a:t>Фрагменти коду з цікавими моментами розробленого програмного забезпечення</a:t>
            </a:r>
            <a:endParaRPr lang="uk-UA" noProof="0" dirty="0">
              <a:latin typeface="Economica" panose="020B06040202020202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-UA" noProof="0" dirty="0"/>
              <a:t>Скріншоти інтерфейсу</a:t>
            </a:r>
            <a:endParaRPr lang="uk-UA" noProof="0" dirty="0">
              <a:latin typeface="Economica" panose="020B06040202020202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-UA" noProof="0" dirty="0"/>
              <a:t>графіки</a:t>
            </a:r>
            <a:endParaRPr lang="uk-UA" noProof="0" dirty="0">
              <a:latin typeface="Economica" panose="020B06040202020202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uk-UA" noProof="0" dirty="0"/>
              <a:t>діаграми</a:t>
            </a:r>
            <a:endParaRPr lang="uk-UA" noProof="0" dirty="0">
              <a:latin typeface="Economica" panose="020B0604020202020204" charset="0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8</a:t>
            </a:fld>
            <a:endParaRPr lang="uk-UA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C009BAB7-3EC1-2BB4-CCE3-AEDCC48E5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30" y="670800"/>
            <a:ext cx="8466540" cy="423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3" name="Google Shape;71;p14">
            <a:extLst>
              <a:ext uri="{FF2B5EF4-FFF2-40B4-BE49-F238E27FC236}">
                <a16:creationId xmlns:a16="http://schemas.microsoft.com/office/drawing/2014/main" id="{FCE3A8AB-0585-D504-A1D2-0432DF24EE1A}"/>
              </a:ext>
            </a:extLst>
          </p:cNvPr>
          <p:cNvSpPr txBox="1">
            <a:spLocks/>
          </p:cNvSpPr>
          <p:nvPr/>
        </p:nvSpPr>
        <p:spPr>
          <a:xfrm>
            <a:off x="268925" y="0"/>
            <a:ext cx="8596677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algn="ctr"/>
            <a:r>
              <a:rPr lang="uk-UA" sz="3200" dirty="0"/>
              <a:t>Діаграма сутностей</a:t>
            </a:r>
            <a:endParaRPr lang="ru-RU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4D5D9759-AD6E-B15E-3E9C-327FD29EC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893F9EEE-32DE-8FB9-CEEF-C81B0974A47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64E06C-079A-B8FC-DAE8-C9E128FB63B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9</a:t>
            </a:fld>
            <a:endParaRPr lang="uk-UA" noProof="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001D56-9EB9-3343-AD8E-758D3C1E8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75" y="687680"/>
            <a:ext cx="4008630" cy="35421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Google Shape;71;p14">
            <a:extLst>
              <a:ext uri="{FF2B5EF4-FFF2-40B4-BE49-F238E27FC236}">
                <a16:creationId xmlns:a16="http://schemas.microsoft.com/office/drawing/2014/main" id="{FF3FD169-AA8E-0D53-F6D7-70C84816B09F}"/>
              </a:ext>
            </a:extLst>
          </p:cNvPr>
          <p:cNvSpPr txBox="1">
            <a:spLocks/>
          </p:cNvSpPr>
          <p:nvPr/>
        </p:nvSpPr>
        <p:spPr>
          <a:xfrm>
            <a:off x="268925" y="0"/>
            <a:ext cx="8596677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algn="ctr"/>
            <a:r>
              <a:rPr lang="uk-UA" sz="3200" dirty="0"/>
              <a:t>Вигляд домашньої сторінки</a:t>
            </a:r>
            <a:endParaRPr lang="ru-RU" sz="3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9C2861E-6762-7B59-C45D-A3BFA179D4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0897" y="687680"/>
            <a:ext cx="3905903" cy="35402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9472244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презентації до кв_р_бакалавра-2025</Template>
  <TotalTime>3176</TotalTime>
  <Words>507</Words>
  <Application>Microsoft Office PowerPoint</Application>
  <PresentationFormat>Екран (16:9)</PresentationFormat>
  <Paragraphs>78</Paragraphs>
  <Slides>15</Slides>
  <Notes>15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21" baseType="lpstr">
      <vt:lpstr>Symbol</vt:lpstr>
      <vt:lpstr>Economica</vt:lpstr>
      <vt:lpstr>Arial</vt:lpstr>
      <vt:lpstr>Cascadia Mono</vt:lpstr>
      <vt:lpstr>Open Sans</vt:lpstr>
      <vt:lpstr>Шаблон презентації кваліфікаційної роботи магістрів</vt:lpstr>
      <vt:lpstr>Програмна система для пошуку серверів популярної комп'ютерної гри </vt:lpstr>
      <vt:lpstr>Мета роботи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Maksym Kazanskyi</dc:creator>
  <cp:lastModifiedBy>Maksym Kazanskyi</cp:lastModifiedBy>
  <cp:revision>12</cp:revision>
  <dcterms:created xsi:type="dcterms:W3CDTF">2025-06-13T11:38:49Z</dcterms:created>
  <dcterms:modified xsi:type="dcterms:W3CDTF">2025-06-16T13:01:11Z</dcterms:modified>
</cp:coreProperties>
</file>