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70" r:id="rId9"/>
    <p:sldId id="264" r:id="rId10"/>
    <p:sldId id="268" r:id="rId11"/>
    <p:sldId id="269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1186" y="29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C0AF99F1-F234-FC05-6AA0-194CCF7CC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E11E5629-FC95-057A-22F2-75050DB05A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495F7CA5-D0CA-7FA3-042C-0C958C5C24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4652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8850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Програмна система для контролю логістичного забезпечення війська. Бекенд.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182760" y="3635125"/>
            <a:ext cx="4852889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Казанцева Софія Сергіївна, ПЗПІ-21-5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доц. кафедри ПІ Назаров Олексій Сергійович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12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57640" y="24391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700050" y="1296375"/>
            <a:ext cx="403294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Типи проведеного тестування :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Юніт-тестування: тестування окремих методів сервісів (наприклад, логіка перевірки прав доступу, генерації токенів).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Ручне тестування: перевірка авторизації, логістичних запитів, зміни статусів, управління користувачами.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Навантажувальне тестування: для перевірки навантаження на логін запит.</a:t>
            </a: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Picture 3" descr="A number of numbers on a black background&#10;&#10;AI-generated content may be incorrect.">
            <a:extLst>
              <a:ext uri="{FF2B5EF4-FFF2-40B4-BE49-F238E27FC236}">
                <a16:creationId xmlns:a16="http://schemas.microsoft.com/office/drawing/2014/main" id="{ACC0EC22-9F84-8E33-5E79-E349BA51DD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593" y="3503810"/>
            <a:ext cx="6226357" cy="85569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EB04FC-4C18-BBF6-AF44-1A59186AF6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901" y="784000"/>
            <a:ext cx="3102067" cy="197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5764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626372" y="1406237"/>
            <a:ext cx="3902853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/>
              <a:t>Проєкт UALogistics було представлено на 29-му Міжнародному молодіжному форумі "Радіоелектроніка та молодь у XXI столітті". 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1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/>
              <a:t>Отримано 1 місце в номінації: "Програмне забезпечення. Програми".</a:t>
            </a:r>
            <a:endParaRPr sz="11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3" name="Picture 2" descr="A blue certificate with blue text and blue and yellow border&#10;&#10;AI-generated content may be incorrect.">
            <a:extLst>
              <a:ext uri="{FF2B5EF4-FFF2-40B4-BE49-F238E27FC236}">
                <a16:creationId xmlns:a16="http://schemas.microsoft.com/office/drawing/2014/main" id="{C8DA1C1D-ED3F-39DF-713C-E341B2393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8953" y="288489"/>
            <a:ext cx="3124686" cy="4471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700050" y="1041824"/>
            <a:ext cx="8117405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Результати роботи: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Розроблено серверну частину інформаційної системи </a:t>
            </a:r>
            <a:r>
              <a:rPr lang="en-GB" sz="1100" dirty="0" err="1"/>
              <a:t>UALogistics</a:t>
            </a:r>
            <a:r>
              <a:rPr lang="en-GB" sz="1100" dirty="0"/>
              <a:t>, </a:t>
            </a:r>
            <a:r>
              <a:rPr lang="uk-UA" sz="1100" dirty="0"/>
              <a:t>яка автоматизує логістичне забезпечення військових підрозділів.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Реалізовано авторизацію, управління користувачами, облік ресурсів, створення бойових груп, логістичних запитів і місій.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Забезпечено високий рівень безпеки даних (</a:t>
            </a:r>
            <a:r>
              <a:rPr lang="en-GB" sz="1100" dirty="0"/>
              <a:t>JWE, </a:t>
            </a:r>
            <a:r>
              <a:rPr lang="en-GB" sz="1100" dirty="0" err="1"/>
              <a:t>BCrypt</a:t>
            </a:r>
            <a:r>
              <a:rPr lang="en-GB" sz="1100" dirty="0"/>
              <a:t>, </a:t>
            </a:r>
            <a:r>
              <a:rPr lang="uk-UA" sz="1100" dirty="0"/>
              <a:t>обмеження спроб входу).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1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Практичне значення: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Система має потенціал впровадження в підрозділах ЗСУ для підвищення ефективності постачання.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Забезпечує прозорість логістики, зниження впливу людського фактора, кращий контроль за ресурсами.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Можливості подальшого розвитку: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Додавання мікросервісу для аналітики та прогнозування потреб.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Інтеграція з </a:t>
            </a:r>
            <a:r>
              <a:rPr lang="en-GB" sz="1100" dirty="0"/>
              <a:t>IoT-</a:t>
            </a:r>
            <a:r>
              <a:rPr lang="uk-UA" sz="1100" dirty="0"/>
              <a:t>датчиками та </a:t>
            </a:r>
            <a:r>
              <a:rPr lang="en-GB" sz="1100" dirty="0"/>
              <a:t>RFID </a:t>
            </a:r>
            <a:r>
              <a:rPr lang="uk-UA" sz="1100" dirty="0"/>
              <a:t>для відстеження вантажів у реальному часі.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Безпечне зберігання конфіденційних даних (ключів, паролів) у </a:t>
            </a:r>
            <a:r>
              <a:rPr lang="en-GB" sz="1100" dirty="0"/>
              <a:t>Vault</a:t>
            </a:r>
            <a:r>
              <a:rPr lang="uk-UA" sz="1100" dirty="0"/>
              <a:t>.</a:t>
            </a:r>
            <a:endParaRPr sz="1100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522131" y="1106351"/>
            <a:ext cx="7772898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buNone/>
            </a:pPr>
            <a:r>
              <a:rPr lang="uk-UA" sz="11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Мета роботи:</a:t>
            </a:r>
            <a:endParaRPr lang="en-GB" sz="1100" b="1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lnSpc>
                <a:spcPct val="100000"/>
              </a:lnSpc>
              <a:buNone/>
            </a:pPr>
            <a:endParaRPr lang="uk-UA" sz="1100" b="1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lnSpc>
                <a:spcPct val="100000"/>
              </a:lnSpc>
              <a:buNone/>
            </a:pP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Розробити серверну частину програмної системи </a:t>
            </a:r>
            <a:r>
              <a:rPr lang="en-GB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UALogistics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призначеної для автоматизації процесів логістичного забезпечення військових підрозділів.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має забезпечити: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облік ресурсів;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формування бойових груп;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створення логістичних запитів;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контроль постачання та моніторинг статусу виконання.</a:t>
            </a:r>
            <a:endParaRPr lang="en-GB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lnSpc>
                <a:spcPct val="100000"/>
              </a:lnSpc>
              <a:buNone/>
            </a:pPr>
            <a:endParaRPr lang="uk-UA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lnSpc>
                <a:spcPct val="100000"/>
              </a:lnSpc>
              <a:buNone/>
            </a:pPr>
            <a:r>
              <a:rPr lang="uk-UA" sz="11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Актуальність теми</a:t>
            </a:r>
            <a:r>
              <a:rPr lang="en-GB" sz="1100" b="1" dirty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0" lvl="0" indent="0" algn="just" rtl="0">
              <a:lnSpc>
                <a:spcPct val="100000"/>
              </a:lnSpc>
              <a:buNone/>
            </a:pPr>
            <a:endParaRPr lang="uk-UA" sz="1100" b="1" dirty="0">
              <a:solidFill>
                <a:srgbClr val="0070C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just" rtl="0">
              <a:lnSpc>
                <a:spcPct val="100000"/>
              </a:lnSpc>
              <a:buNone/>
            </a:pP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умовах повномасштабної війни в Україні критично важливо мати надійне та ефективне цифрове рішення для логістики.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Більшість існуючих військових логістичних систем є застарілими або не мають гнучкої архітектури.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Цифровізація дозволяє скоротити час реагування, зменшити вплив людського фактору та підвищити прозорість і керованість постачань.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Система </a:t>
            </a:r>
            <a:r>
              <a:rPr lang="en-GB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UALogistics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має потенціал для реального впровадження в підрозділах ЗСУ.</a:t>
            </a:r>
            <a:endParaRPr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538238" y="1147087"/>
            <a:ext cx="450571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Досліджені конкурентні рішення:</a:t>
            </a:r>
            <a:endParaRPr lang="en-GB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1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Logfas</a:t>
            </a:r>
            <a:r>
              <a:rPr lang="en-GB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uk-UA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НАТО)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Високий рівень автоматизації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Обмежений доступ (використовується тільки країнами-членами НАТО)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Відсутність відкритого </a:t>
            </a:r>
            <a:r>
              <a:rPr lang="en-GB" sz="1100" dirty="0"/>
              <a:t>API </a:t>
            </a:r>
            <a:r>
              <a:rPr lang="uk-UA" sz="1100" dirty="0"/>
              <a:t>для адаптації під локальні потреби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dirty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SAP ERP </a:t>
            </a:r>
            <a:r>
              <a:rPr lang="uk-UA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для військових структур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Потужний функціонал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Висока вартість впровадження та складність налаштування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Потребує тривалого навчання персоналу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Системи обліку ресурсів радянського зразка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Використовуються в арміях пострадянських країн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Повністю паперовий або напівавтоматизований облік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Високий ризик втрати/спотворення інформації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4" name="Google Shape;79;p15">
            <a:extLst>
              <a:ext uri="{FF2B5EF4-FFF2-40B4-BE49-F238E27FC236}">
                <a16:creationId xmlns:a16="http://schemas.microsoft.com/office/drawing/2014/main" id="{21E8A4D7-7FD9-F63F-596A-C675CE741459}"/>
              </a:ext>
            </a:extLst>
          </p:cNvPr>
          <p:cNvSpPr txBox="1">
            <a:spLocks/>
          </p:cNvSpPr>
          <p:nvPr/>
        </p:nvSpPr>
        <p:spPr>
          <a:xfrm>
            <a:off x="5043948" y="1147087"/>
            <a:ext cx="3942736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b="1" dirty="0">
                <a:solidFill>
                  <a:srgbClr val="0070C0"/>
                </a:solidFill>
              </a:rPr>
              <a:t>Основні недоліки наявних аналогів:</a:t>
            </a:r>
            <a:endParaRPr lang="en-GB" sz="1100" b="1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endParaRPr lang="uk-UA" sz="1100" dirty="0"/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Недостатня адаптованість до потреб сучасного українського війська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Відсутність гнучкої системи ролей та контролю доступу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Неможливість швидкої інтеграції з мобільними додатками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Надмірна складність та вартість впровадження для локального використання</a:t>
            </a: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endParaRPr lang="uk-UA" sz="1100" dirty="0"/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b="1" dirty="0">
                <a:solidFill>
                  <a:srgbClr val="0070C0"/>
                </a:solidFill>
              </a:rPr>
              <a:t>Висновок:</a:t>
            </a:r>
            <a:endParaRPr lang="en-GB" sz="1100" b="1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dirty="0"/>
              <a:t>Сучасне, адаптивне, безпечне та масштабоване рішення, орієнтоване на реальні потреби української армії, наразі відсутнє. Саме це обґрунтовує необхідність створення системи </a:t>
            </a:r>
            <a:r>
              <a:rPr lang="en-GB" sz="1100" dirty="0" err="1"/>
              <a:t>UALogistics</a:t>
            </a:r>
            <a:r>
              <a:rPr lang="en-GB" sz="1100" dirty="0"/>
              <a:t>.</a:t>
            </a:r>
            <a:endParaRPr lang="uk-UA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31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569965" y="1185847"/>
            <a:ext cx="450671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Формулювання проблеми:</a:t>
            </a:r>
            <a:endParaRPr lang="en-GB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en-GB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dirty="0"/>
              <a:t>Військові підрозділи стикаються з труднощами в обліку, запиті та контролі логістичних ресурсів.</a:t>
            </a:r>
            <a:r>
              <a:rPr lang="en-GB" sz="1100" dirty="0"/>
              <a:t> </a:t>
            </a:r>
            <a:r>
              <a:rPr lang="uk-UA" sz="1100" dirty="0"/>
              <a:t>Відсутність централізованої цифрової системи призводить до: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Затримок у забезпеченні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Високого ризику помилок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Неможливості ефективного планування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dirty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Мета розробки:</a:t>
            </a:r>
            <a:endParaRPr lang="en-GB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en-GB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dirty="0"/>
              <a:t>Створення модульної, масштабованої та безпечної системи логістичного забезпечення військ, яка дозволяє автоматизувати ключові процеси: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Облік наявних ресурсів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Формування бойових груп і завдань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Створення та обробка логістичних запитів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Контроль статусів виконання та сповіщення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4" name="Google Shape;86;p16">
            <a:extLst>
              <a:ext uri="{FF2B5EF4-FFF2-40B4-BE49-F238E27FC236}">
                <a16:creationId xmlns:a16="http://schemas.microsoft.com/office/drawing/2014/main" id="{FE78BF36-96D1-4337-38A8-721689B952B8}"/>
              </a:ext>
            </a:extLst>
          </p:cNvPr>
          <p:cNvSpPr txBox="1">
            <a:spLocks/>
          </p:cNvSpPr>
          <p:nvPr/>
        </p:nvSpPr>
        <p:spPr>
          <a:xfrm>
            <a:off x="5218701" y="1185847"/>
            <a:ext cx="3701565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just">
              <a:lnSpc>
                <a:spcPct val="100000"/>
              </a:lnSpc>
              <a:buFont typeface="Open Sans"/>
              <a:buNone/>
            </a:pPr>
            <a:r>
              <a:rPr lang="uk-UA" sz="1100" b="1" dirty="0">
                <a:solidFill>
                  <a:srgbClr val="0070C0"/>
                </a:solidFill>
              </a:rPr>
              <a:t>Очікувані результати:</a:t>
            </a:r>
            <a:endParaRPr lang="en-GB" sz="1100" b="1" dirty="0">
              <a:solidFill>
                <a:srgbClr val="0070C0"/>
              </a:solidFill>
            </a:endParaRPr>
          </a:p>
          <a:p>
            <a:pPr marL="0" indent="0" algn="just">
              <a:lnSpc>
                <a:spcPct val="100000"/>
              </a:lnSpc>
              <a:buFont typeface="Open Sans"/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Побудова масштабованого API, який стане базою для розширення функціоналу та інтеграції з іншими системами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ru-RU" sz="1100" dirty="0"/>
              <a:t>Побудова стабільного серверного ядра, яке дозволить швидко й безпечно обробляти запити від користувачів різних ролей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Повноцінна серверна частина з </a:t>
            </a:r>
            <a:r>
              <a:rPr lang="en-GB" sz="1100" dirty="0"/>
              <a:t>REST API, </a:t>
            </a:r>
            <a:r>
              <a:rPr lang="uk-UA" sz="1100" dirty="0"/>
              <a:t>побудована на мікросервісній архітектурі</a:t>
            </a:r>
          </a:p>
          <a:p>
            <a:pPr marL="171450" indent="-17145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100" dirty="0"/>
              <a:t>Можливість подальшого впровадження в ЗСУ</a:t>
            </a:r>
          </a:p>
          <a:p>
            <a:pPr marL="0" indent="0" algn="just">
              <a:lnSpc>
                <a:spcPct val="100000"/>
              </a:lnSpc>
              <a:spcAft>
                <a:spcPts val="1200"/>
              </a:spcAft>
              <a:buFont typeface="Open Sans"/>
              <a:buNone/>
            </a:pPr>
            <a:endParaRPr lang="uk-UA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700050" y="882574"/>
            <a:ext cx="6707184" cy="34769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uk-UA" sz="1100" b="1" dirty="0">
                <a:solidFill>
                  <a:srgbClr val="0070C0"/>
                </a:solidFill>
              </a:rPr>
              <a:t>Мова програмування: </a:t>
            </a:r>
            <a:r>
              <a:rPr lang="en-GB" sz="1100" dirty="0"/>
              <a:t>Java </a:t>
            </a:r>
            <a:r>
              <a:rPr lang="uk-UA" sz="1100" dirty="0"/>
              <a:t>21</a:t>
            </a:r>
            <a:r>
              <a:rPr lang="en-GB" sz="1100" dirty="0"/>
              <a:t> </a:t>
            </a:r>
            <a:r>
              <a:rPr lang="uk-UA" sz="1100" dirty="0"/>
              <a:t>основна мова для реалізації серверної логіки</a:t>
            </a:r>
            <a:endParaRPr lang="uk-UA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Фреймворки та бібліотеки: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/>
              <a:t>Spring Boot — </a:t>
            </a:r>
            <a:r>
              <a:rPr lang="uk-UA" sz="1100" dirty="0"/>
              <a:t>основа для створення </a:t>
            </a:r>
            <a:r>
              <a:rPr lang="en-GB" sz="1100" dirty="0"/>
              <a:t>REST API </a:t>
            </a:r>
            <a:r>
              <a:rPr lang="uk-UA" sz="1100" dirty="0"/>
              <a:t>та побудови структури мікросервісів.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/>
              <a:t>Spring Security + JWT (JWE) — </a:t>
            </a:r>
            <a:r>
              <a:rPr lang="uk-UA" sz="1100" dirty="0"/>
              <a:t>для захищеної аутентифікації та авторизації.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/>
              <a:t>Spring Data JPA + MySQL — </a:t>
            </a:r>
            <a:r>
              <a:rPr lang="uk-UA" sz="1100" dirty="0"/>
              <a:t>для роботи з реляційною базою даних.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/>
              <a:t>Spring Data MongoDB — </a:t>
            </a:r>
            <a:r>
              <a:rPr lang="uk-UA" sz="1100" dirty="0"/>
              <a:t>зберігання даних про ресурси в документно-орієнтованій базі.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dirty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Бази даних: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/>
              <a:t>MySQL — </a:t>
            </a:r>
            <a:r>
              <a:rPr lang="uk-UA" sz="1100" dirty="0"/>
              <a:t>реляційна база для зберігання структурованих даних (користувачі, запити, ресурси)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/>
              <a:t>MongoDB — </a:t>
            </a:r>
            <a:r>
              <a:rPr lang="uk-UA" sz="1100" dirty="0"/>
              <a:t>документоорієнтована БД для зберігання неструктурованих та історичних даних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Інші компоненти: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/>
              <a:t>Docker — </a:t>
            </a:r>
            <a:r>
              <a:rPr lang="uk-UA" sz="1100" dirty="0"/>
              <a:t>контейнеризація мікросервісів, спрощення розгортання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/>
              <a:t>.env (</a:t>
            </a:r>
            <a:r>
              <a:rPr lang="uk-UA" sz="1100" dirty="0"/>
              <a:t>в майбутньому </a:t>
            </a:r>
            <a:r>
              <a:rPr lang="en-GB" sz="1100" dirty="0"/>
              <a:t>Vault) — </a:t>
            </a:r>
            <a:r>
              <a:rPr lang="uk-UA" sz="1100" dirty="0"/>
              <a:t>безпечне зберігання секретів і конфігурацій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/>
              <a:t>Spring Actuator— </a:t>
            </a:r>
            <a:r>
              <a:rPr lang="uk-UA" sz="1100" dirty="0"/>
              <a:t>моніторинг стану системи та метрик продуктивності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1100" dirty="0"/>
              <a:t>Bucket4j — </a:t>
            </a:r>
            <a:r>
              <a:rPr lang="uk-UA" sz="1100" dirty="0"/>
              <a:t>реалізація </a:t>
            </a:r>
            <a:r>
              <a:rPr lang="en-GB" sz="1100" dirty="0"/>
              <a:t>rate limiting </a:t>
            </a:r>
            <a:r>
              <a:rPr lang="uk-UA" sz="1100" dirty="0"/>
              <a:t>для запобігання </a:t>
            </a:r>
            <a:r>
              <a:rPr lang="en-GB" sz="1100" dirty="0"/>
              <a:t>brute-force </a:t>
            </a:r>
            <a:r>
              <a:rPr lang="uk-UA" sz="1100" dirty="0"/>
              <a:t>атак.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1026" name="Picture 2" descr="Java — Вікіпедія">
            <a:extLst>
              <a:ext uri="{FF2B5EF4-FFF2-40B4-BE49-F238E27FC236}">
                <a16:creationId xmlns:a16="http://schemas.microsoft.com/office/drawing/2014/main" id="{19A5AEF2-6DB3-5A45-2E2A-9211F7D831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141" y="578427"/>
            <a:ext cx="683464" cy="683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ing Boot - JAVAPRO Germany">
            <a:extLst>
              <a:ext uri="{FF2B5EF4-FFF2-40B4-BE49-F238E27FC236}">
                <a16:creationId xmlns:a16="http://schemas.microsoft.com/office/drawing/2014/main" id="{D3A913AC-4417-0029-0708-B85961BBC9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9520" y="1474470"/>
            <a:ext cx="1097280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ocker VPS - Virtual Private Server | OVHcloud Worldwide">
            <a:extLst>
              <a:ext uri="{FF2B5EF4-FFF2-40B4-BE49-F238E27FC236}">
                <a16:creationId xmlns:a16="http://schemas.microsoft.com/office/drawing/2014/main" id="{709E86B4-D2A5-4DEB-1A37-59E57C65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802" y="428453"/>
            <a:ext cx="833438" cy="833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MySQL? | OVHcloud Ireland">
            <a:extLst>
              <a:ext uri="{FF2B5EF4-FFF2-40B4-BE49-F238E27FC236}">
                <a16:creationId xmlns:a16="http://schemas.microsoft.com/office/drawing/2014/main" id="{E0329B6F-1695-8768-0710-A0F31E966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4241" y="2639736"/>
            <a:ext cx="1097280" cy="47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2ECF4C19-BCDF-DE09-9403-88B907C18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160" y="2891026"/>
            <a:ext cx="862250" cy="8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GitHub - bucket4j/bucket4j: Java rate limiting library based on  token-bucket algorithm.">
            <a:extLst>
              <a:ext uri="{FF2B5EF4-FFF2-40B4-BE49-F238E27FC236}">
                <a16:creationId xmlns:a16="http://schemas.microsoft.com/office/drawing/2014/main" id="{F06D9C40-8F9E-B013-B522-181DB58C4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993" y="3292110"/>
            <a:ext cx="1314969" cy="1314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use a .env file to Secure your Config Credentials? | by JOJO | Medium">
            <a:extLst>
              <a:ext uri="{FF2B5EF4-FFF2-40B4-BE49-F238E27FC236}">
                <a16:creationId xmlns:a16="http://schemas.microsoft.com/office/drawing/2014/main" id="{2B32A72C-92BE-21C9-7763-40DF58C9B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581" y="3860481"/>
            <a:ext cx="1392810" cy="78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99666" y="20447"/>
            <a:ext cx="8520600" cy="11256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721437" y="1314596"/>
            <a:ext cx="7701125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Тип архітектури: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dirty="0"/>
              <a:t>Мікросервісна архітектура</a:t>
            </a:r>
            <a:r>
              <a:rPr lang="en-GB" sz="1100" dirty="0"/>
              <a:t>, </a:t>
            </a:r>
            <a:r>
              <a:rPr lang="uk-UA" sz="1100" dirty="0"/>
              <a:t>яка забезпечує масштабованість, гнучкість і незалежність кожного компонента. Багаторівнева структура — контролери, сервіси, репозиторії, валідація та безпека як окремі шари.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dirty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Ключові сервіси: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/>
              <a:t>Auth-service</a:t>
            </a:r>
            <a:r>
              <a:rPr lang="uk-UA" sz="1100" dirty="0"/>
              <a:t> (відповідає за реєстрацію, вхід, видачу токенів (</a:t>
            </a:r>
            <a:r>
              <a:rPr lang="en-GB" sz="1100" dirty="0"/>
              <a:t>JWE), rate limiting</a:t>
            </a:r>
            <a:r>
              <a:rPr lang="uk-UA" sz="1100" dirty="0"/>
              <a:t>)</a:t>
            </a:r>
            <a:endParaRPr lang="en-GB" sz="1100" dirty="0"/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en-GB" sz="1100" dirty="0"/>
              <a:t>Main-service</a:t>
            </a:r>
            <a:r>
              <a:rPr lang="uk-UA" sz="1100" dirty="0"/>
              <a:t> (обробка логістичних запитів, керування користувачами, групами, ресурсами, місіями)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Взаємодія між сервісами:</a:t>
            </a:r>
          </a:p>
          <a:p>
            <a:pPr marL="0" lvl="0" indent="0" algn="just" rtl="0">
              <a:lnSpc>
                <a:spcPct val="100000"/>
              </a:lnSpc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Взаємодія через </a:t>
            </a:r>
            <a:r>
              <a:rPr lang="en-GB" sz="1100" dirty="0"/>
              <a:t>REST API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Обмін даними у форматі </a:t>
            </a:r>
            <a:r>
              <a:rPr lang="en-GB" sz="1100" dirty="0"/>
              <a:t>JSON</a:t>
            </a:r>
          </a:p>
          <a:p>
            <a:pPr marL="171450" lvl="0" indent="-171450" algn="just" rtl="0">
              <a:lnSpc>
                <a:spcPct val="10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Безпека забезпечена перевіркою токенів на кожному запиті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387314" y="1184407"/>
            <a:ext cx="403058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Послідовність обробки запитів: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100" dirty="0"/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Запит надходить до контролера.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Виклик сервісного шару, який містить бізнес-логіку.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Доступ до бази даних через репозиторій (</a:t>
            </a:r>
            <a:r>
              <a:rPr lang="en-GB" sz="1100" dirty="0"/>
              <a:t>JPA </a:t>
            </a:r>
            <a:r>
              <a:rPr lang="uk-UA" sz="1100" dirty="0"/>
              <a:t>або </a:t>
            </a:r>
            <a:r>
              <a:rPr lang="en-GB" sz="1100" dirty="0"/>
              <a:t>Mongo).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Результат повертається клієнту у форматі </a:t>
            </a:r>
            <a:r>
              <a:rPr lang="en-GB" sz="1100" dirty="0"/>
              <a:t>JSON.</a:t>
            </a:r>
          </a:p>
          <a:p>
            <a:pPr marL="285750" lvl="0" indent="-2857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sz="1100" dirty="0"/>
              <a:t>Запис метрик і логів через логери.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100" dirty="0"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100" b="1" dirty="0">
                <a:solidFill>
                  <a:srgbClr val="0070C0"/>
                </a:solidFill>
              </a:rPr>
              <a:t>Захист та безпека:</a:t>
            </a: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100" b="1" dirty="0">
              <a:solidFill>
                <a:srgbClr val="0070C0"/>
              </a:solidFill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JWT (JWE) </a:t>
            </a:r>
            <a:r>
              <a:rPr lang="uk-UA" sz="1100" dirty="0"/>
              <a:t>шифрований токен авторизації.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Spring Security + Role-based Access</a:t>
            </a:r>
            <a:r>
              <a:rPr lang="uk-UA" sz="1100" dirty="0"/>
              <a:t> чітке обмеження доступу до ендпоінтів.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 err="1"/>
              <a:t>BCrypt</a:t>
            </a:r>
            <a:r>
              <a:rPr lang="en-GB" sz="1100" dirty="0"/>
              <a:t> </a:t>
            </a:r>
            <a:r>
              <a:rPr lang="uk-UA" sz="1100" dirty="0"/>
              <a:t>хешування паролів.</a:t>
            </a:r>
          </a:p>
          <a:p>
            <a:pPr marL="171450" lvl="0" indent="-17145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1100" dirty="0"/>
              <a:t>Rate limiting </a:t>
            </a:r>
            <a:r>
              <a:rPr lang="uk-UA" sz="1100" dirty="0"/>
              <a:t>через </a:t>
            </a:r>
            <a:r>
              <a:rPr lang="en-GB" sz="1100" dirty="0"/>
              <a:t>Bucket4j </a:t>
            </a:r>
            <a:r>
              <a:rPr lang="uk-UA" sz="1100" dirty="0"/>
              <a:t>обмеження кількості запитів від одного клієнта.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93A845-9686-D45C-9378-775D10FC0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5531" y="668728"/>
            <a:ext cx="4687454" cy="34913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75FCC-6CBD-98ED-AA78-CC23F599CF83}"/>
              </a:ext>
            </a:extLst>
          </p:cNvPr>
          <p:cNvSpPr txBox="1"/>
          <p:nvPr/>
        </p:nvSpPr>
        <p:spPr>
          <a:xfrm>
            <a:off x="5043649" y="4160073"/>
            <a:ext cx="39410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Генерація 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JWT (JWE):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Шифрування токенів забезпечує додатковий рівень безпеки для чутливих даних.</a:t>
            </a:r>
          </a:p>
          <a:p>
            <a:pPr algn="just"/>
            <a:endParaRPr lang="uk-UA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E444E77-EA88-7A4D-D6F8-89C0679E0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6EF8D111-09D4-F930-30C2-433CA3DFE2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5D88818-B769-7003-986D-2B79977EEE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D7DCDD-C10E-37FA-874B-D1809B94508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902B0E-E2A8-7140-DF2D-952B6753FBA9}"/>
              </a:ext>
            </a:extLst>
          </p:cNvPr>
          <p:cNvSpPr txBox="1"/>
          <p:nvPr/>
        </p:nvSpPr>
        <p:spPr>
          <a:xfrm>
            <a:off x="5121286" y="4160073"/>
            <a:ext cx="394100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Rate limiting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через 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Bucket4j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(обмеження кількості запитів від одного клієнта)</a:t>
            </a:r>
          </a:p>
          <a:p>
            <a:pPr algn="just"/>
            <a:endParaRPr lang="uk-UA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6830D9-CB25-7531-0AD8-2EB1A603E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9140" y="383263"/>
            <a:ext cx="4644860" cy="36908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81734B-BE38-730C-055F-AE4C30780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7443" y="3454157"/>
            <a:ext cx="2473283" cy="7059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BEDB23F-ADAA-E6B0-A3B8-3A27C4A000DA}"/>
              </a:ext>
            </a:extLst>
          </p:cNvPr>
          <p:cNvSpPr txBox="1"/>
          <p:nvPr/>
        </p:nvSpPr>
        <p:spPr>
          <a:xfrm>
            <a:off x="1464820" y="4175079"/>
            <a:ext cx="394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BCrypt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хешування паролів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89DE2CF-CC28-7ADB-B533-CCE103CFB6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8465" y="1176167"/>
            <a:ext cx="1834312" cy="159781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C018F68-0B22-8CFD-0BAF-744AADBA0FBF}"/>
              </a:ext>
            </a:extLst>
          </p:cNvPr>
          <p:cNvSpPr txBox="1"/>
          <p:nvPr/>
        </p:nvSpPr>
        <p:spPr>
          <a:xfrm>
            <a:off x="1180280" y="2791117"/>
            <a:ext cx="39410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Структура основного сервісу</a:t>
            </a:r>
          </a:p>
        </p:txBody>
      </p:sp>
    </p:spTree>
    <p:extLst>
      <p:ext uri="{BB962C8B-B14F-4D97-AF65-F5344CB8AC3E}">
        <p14:creationId xmlns:p14="http://schemas.microsoft.com/office/powerpoint/2010/main" val="1290861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57640" y="1705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478904" cy="34714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Реалізовано о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бмеження спроб входу 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Rate Limiting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через 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Bucket4j: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захист від брутфорс-атак і зловживань. Цю логіку було протестовано за допомогою </a:t>
            </a:r>
            <a:r>
              <a:rPr lang="en-GB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 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GB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Jmeter</a:t>
            </a:r>
            <a: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b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br>
              <a:rPr lang="uk-UA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uk-UA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* Брутфорс-атаки </a:t>
            </a:r>
            <a:r>
              <a:rPr lang="en-GB" sz="1100" dirty="0"/>
              <a:t>— </a:t>
            </a:r>
            <a:r>
              <a:rPr lang="uk-UA" sz="11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це метод, в якому хакери або інші зловмисники намагаються зламати систему або отримання доступу до чутливих даних, систематично перевіряючи всі можливі комбінації паролів, ключів шифрування або інших вхідних даних</a:t>
            </a:r>
            <a:r>
              <a:rPr lang="uk-UA" sz="1100" b="0" i="0" dirty="0">
                <a:solidFill>
                  <a:srgbClr val="001D35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 </a:t>
            </a:r>
            <a:endParaRPr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0FE74F-6FC4-2E2D-45A0-F209DC08A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0791" y="547928"/>
            <a:ext cx="4749475" cy="3184185"/>
          </a:xfrm>
          <a:prstGeom prst="rect">
            <a:avLst/>
          </a:prstGeom>
        </p:spPr>
      </p:pic>
      <p:pic>
        <p:nvPicPr>
          <p:cNvPr id="8" name="Picture 7" descr="A white background with colorful text&#10;&#10;AI-generated content may be incorrect.">
            <a:extLst>
              <a:ext uri="{FF2B5EF4-FFF2-40B4-BE49-F238E27FC236}">
                <a16:creationId xmlns:a16="http://schemas.microsoft.com/office/drawing/2014/main" id="{3646A091-15E5-D1C0-4793-F70DF08F33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4839" y="3902455"/>
            <a:ext cx="5554321" cy="8676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Презентація</Template>
  <TotalTime>352</TotalTime>
  <Words>1008</Words>
  <Application>Microsoft Office PowerPoint</Application>
  <PresentationFormat>On-screen Show (16:9)</PresentationFormat>
  <Paragraphs>163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Economica</vt:lpstr>
      <vt:lpstr>Open Sans</vt:lpstr>
      <vt:lpstr>Шаблон презентації кваліфікаційної роботи магістрів</vt:lpstr>
      <vt:lpstr>Програмна система для контролю логістичного забезпечення війська. Бекенд.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Дизайн системи</vt:lpstr>
      <vt:lpstr>Дизайн системи</vt:lpstr>
      <vt:lpstr>Тестування</vt:lpstr>
      <vt:lpstr>Тестування</vt:lpstr>
      <vt:lpstr>Публікація результатів </vt:lpstr>
      <vt:lpstr>Підсумки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Sofiia Kazantseva</dc:creator>
  <cp:lastModifiedBy>Sofiia Kazantseva</cp:lastModifiedBy>
  <cp:revision>11</cp:revision>
  <dcterms:created xsi:type="dcterms:W3CDTF">2025-06-08T17:37:26Z</dcterms:created>
  <dcterms:modified xsi:type="dcterms:W3CDTF">2025-06-10T06:03:30Z</dcterms:modified>
</cp:coreProperties>
</file>