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3" r:id="rId10"/>
    <p:sldId id="264" r:id="rId11"/>
    <p:sldId id="265" r:id="rId12"/>
    <p:sldId id="273" r:id="rId13"/>
    <p:sldId id="268" r:id="rId14"/>
    <p:sldId id="275" r:id="rId15"/>
    <p:sldId id="274" r:id="rId16"/>
    <p:sldId id="267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Quire Sans" panose="020B05020404000200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39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73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0803E58-530A-985D-5AD0-BDB70C25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8E9EFEE2-58FA-3D7F-6B4B-AAA8E0FDEC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FFAF0EDD-69A8-9687-45EE-E9AB08568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63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CF586E4-B645-0E2F-D92B-6821A8C64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D0B546A9-DA24-E66D-17A1-EB61094A7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3532DE9B-9588-C651-5F84-89E6C3DAF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04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58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7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556755"/>
            <a:ext cx="3408739" cy="1903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Програмна система моніторингу радіосигналів в системах обізнаності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Хамбур Микита Сергійович, ПЗПІ-21-8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Керівник:                доц. </a:t>
            </a:r>
            <a:r>
              <a:rPr lang="uk-UA" noProof="0" dirty="0" err="1"/>
              <a:t>Лещинський</a:t>
            </a:r>
            <a:r>
              <a:rPr lang="uk-UA" noProof="0" dirty="0"/>
              <a:t> В.О.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24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58ADF4FE-5084-986C-B1D9-B61FF86DB475}"/>
              </a:ext>
            </a:extLst>
          </p:cNvPr>
          <p:cNvSpPr txBox="1">
            <a:spLocks/>
          </p:cNvSpPr>
          <p:nvPr/>
        </p:nvSpPr>
        <p:spPr>
          <a:xfrm>
            <a:off x="311700" y="393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Демонстрація. Інтерактивний спектр та водоспад</a:t>
            </a:r>
            <a:endParaRPr lang="uk-UA" sz="3200" noProof="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E44059E-FCFC-8D71-8376-5B9D2E88A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5496" y="1825802"/>
            <a:ext cx="502339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uk-UA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 с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пектр</a:t>
            </a:r>
            <a: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частота-потужність</a:t>
            </a:r>
            <a:b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 в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одоспад</a:t>
            </a:r>
            <a: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uk-UA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еволюція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спектр</a:t>
            </a:r>
            <a:r>
              <a:rPr kumimoji="0" lang="uk-UA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B3BCB266-A71F-45B1-0A8C-C439CE68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70" y="1225225"/>
            <a:ext cx="6058722" cy="28370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483D5-3EAE-6484-36EB-68EC159B53C5}"/>
              </a:ext>
            </a:extLst>
          </p:cNvPr>
          <p:cNvCxnSpPr>
            <a:cxnSpLocks/>
          </p:cNvCxnSpPr>
          <p:nvPr/>
        </p:nvCxnSpPr>
        <p:spPr>
          <a:xfrm>
            <a:off x="5795586" y="1081201"/>
            <a:ext cx="434175" cy="418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D0F48B-4D2B-F855-6C91-DD26F973EC3D}"/>
              </a:ext>
            </a:extLst>
          </p:cNvPr>
          <p:cNvCxnSpPr>
            <a:cxnSpLocks/>
          </p:cNvCxnSpPr>
          <p:nvPr/>
        </p:nvCxnSpPr>
        <p:spPr>
          <a:xfrm>
            <a:off x="5480918" y="2911097"/>
            <a:ext cx="434175" cy="418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709E14CF-FBD6-03FB-21FA-70B51B06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80" y="1194081"/>
            <a:ext cx="6012673" cy="1686359"/>
          </a:xfrm>
          <a:prstGeom prst="rect">
            <a:avLst/>
          </a:prstGeom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6234C2D9-A963-0B75-FFEB-E86253DEA8D4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Демонстрація. Детектування та фільтрація подій</a:t>
            </a:r>
            <a:endParaRPr lang="uk-UA" sz="3200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A62C0-F0A2-44B3-88F4-988C6D92A2E1}"/>
              </a:ext>
            </a:extLst>
          </p:cNvPr>
          <p:cNvCxnSpPr>
            <a:cxnSpLocks/>
          </p:cNvCxnSpPr>
          <p:nvPr/>
        </p:nvCxnSpPr>
        <p:spPr>
          <a:xfrm flipH="1">
            <a:off x="3328611" y="1920898"/>
            <a:ext cx="5591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1BFC9D54-9438-1329-682A-DA2913E5F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180" y="2956199"/>
            <a:ext cx="958515" cy="890455"/>
          </a:xfrm>
          <a:prstGeom prst="rect">
            <a:avLst/>
          </a:prstGeom>
        </p:spPr>
      </p:pic>
      <p:pic>
        <p:nvPicPr>
          <p:cNvPr id="16" name="Picture 1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6038EB7-CA4A-6B63-1AAC-A27853107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57" y="4041278"/>
            <a:ext cx="2714628" cy="636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52F2DE-EB17-7905-9EB3-B98643C91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475" y="2956199"/>
            <a:ext cx="4356765" cy="15743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C421C5-4AC1-EFBC-E260-3B5627CDECA6}"/>
              </a:ext>
            </a:extLst>
          </p:cNvPr>
          <p:cNvSpPr txBox="1"/>
          <p:nvPr/>
        </p:nvSpPr>
        <p:spPr>
          <a:xfrm>
            <a:off x="374970" y="1394624"/>
            <a:ext cx="2434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потужності</a:t>
            </a:r>
            <a:b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Тривалість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сигналу</a:t>
            </a:r>
            <a:b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Журналізація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автоматичні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9F03A47F-2B42-114F-726F-51C5AEA3B7C6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Демонстрація. Маркери та журнал</a:t>
            </a:r>
            <a:endParaRPr lang="uk-UA" sz="32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3DF60-E1B5-ED8E-44F8-280542F24A11}"/>
              </a:ext>
            </a:extLst>
          </p:cNvPr>
          <p:cNvSpPr txBox="1"/>
          <p:nvPr/>
        </p:nvSpPr>
        <p:spPr>
          <a:xfrm>
            <a:off x="311700" y="1098596"/>
            <a:ext cx="3664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«+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Маркер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клавіша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ru-RU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Маркери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реальному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часі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INFO, WARN, EVENT, SKIP-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повідомлення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F275F702-F308-806B-CDB0-1B6AEE9A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6901"/>
          <a:stretch>
            <a:fillRect/>
          </a:stretch>
        </p:blipFill>
        <p:spPr>
          <a:xfrm>
            <a:off x="3975878" y="2160966"/>
            <a:ext cx="4503394" cy="223666"/>
          </a:xfrm>
          <a:prstGeom prst="rect">
            <a:avLst/>
          </a:prstGeom>
        </p:spPr>
      </p:pic>
      <p:pic>
        <p:nvPicPr>
          <p:cNvPr id="12" name="Picture 11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D22CAAC6-5A20-7E2C-0F48-7E656B09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901"/>
          <a:stretch>
            <a:fillRect/>
          </a:stretch>
        </p:blipFill>
        <p:spPr>
          <a:xfrm>
            <a:off x="3975878" y="2384632"/>
            <a:ext cx="4503394" cy="223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DC12E6-784D-2ADB-BC0A-02F3429A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485" y="1741784"/>
            <a:ext cx="2667041" cy="224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F2639D-F4A8-8549-7F08-A5A56754F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000" y="2927401"/>
            <a:ext cx="2420489" cy="338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957DB6F-284B-C145-5304-387FC7BFF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538" y="3497910"/>
            <a:ext cx="3570761" cy="83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97AA51-025F-523E-9219-898FF0D92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789" y="3672690"/>
            <a:ext cx="2334143" cy="259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99C33B-7842-8957-B754-D8A0FA394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5485" y="1275216"/>
            <a:ext cx="149563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F0B75984-E3C1-4BDF-7C90-FEB26F9B22E1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noProof="0" dirty="0"/>
              <a:t>Демонстрація.</a:t>
            </a:r>
            <a:r>
              <a:rPr lang="en-US" sz="3200" noProof="0" dirty="0"/>
              <a:t> </a:t>
            </a:r>
            <a:r>
              <a:rPr lang="uk-UA" sz="3200" dirty="0"/>
              <a:t>Експорт даних</a:t>
            </a:r>
            <a:endParaRPr lang="uk-UA" sz="3200" noProof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8CBB22-5E32-632C-DE23-ACC320F95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4279" y="1444986"/>
            <a:ext cx="30588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 у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скріншот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поточного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FFA56-13B9-1991-9718-0BC5B0B2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22" y="3012779"/>
            <a:ext cx="1571844" cy="790685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9355A4-044D-F030-762B-D55471486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815" y="848261"/>
            <a:ext cx="4691132" cy="2245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B85A5B-7786-3537-AE0D-066EE9F5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127" y="3507495"/>
            <a:ext cx="4652508" cy="173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CB2AC-5A4C-8B15-7133-FAD99CC38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399" y="4095409"/>
            <a:ext cx="5616548" cy="182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1F616C2-09DC-1EC5-91FD-326605A2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1A53FC9E-77B3-0A52-CF80-1BFC355A1F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4E52C-98E5-8ABE-1DCA-48E0D7C791D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14</a:t>
            </a:fld>
            <a:endParaRPr lang="uk-UA" noProof="0" dirty="0"/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AC8FFC72-E7C9-A71D-15C0-02E3EC6ECCB4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noProof="0" dirty="0"/>
              <a:t>Демонстрація.</a:t>
            </a:r>
            <a:r>
              <a:rPr lang="en-US" sz="3200" noProof="0" dirty="0"/>
              <a:t> </a:t>
            </a:r>
            <a:r>
              <a:rPr lang="uk-UA" sz="3200" dirty="0"/>
              <a:t>Експорт даних</a:t>
            </a:r>
            <a:endParaRPr lang="uk-UA" sz="3200" noProof="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53B158-A451-58A2-D64C-5D454F9C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69" y="1212844"/>
            <a:ext cx="3453987" cy="271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24238-F305-0D01-A6EB-90AAD8E11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00" y="1919806"/>
            <a:ext cx="4825791" cy="1353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9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B14DDBC-DDE6-6C29-907D-D0D14B76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C269F0AE-F3DB-5041-3DA4-EE0632F00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970014"/>
            <a:ext cx="390978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Функціональну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коректність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ПСМР</a:t>
            </a:r>
            <a:r>
              <a:rPr lang="uk-UA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було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підтверджено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шляхом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ручного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функціонального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тестування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яке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охопило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взаємодію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користувача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з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інтерфейсом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злагоджену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роботу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обчислювального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ядра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передачу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даних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між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генератором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спектру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модулем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візуалізації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D388201-B4C8-53DC-7777-2F21F7EC9C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B171C-E143-32BA-5183-CB90A6DA24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15</a:t>
            </a:fld>
            <a:endParaRPr lang="uk-UA" noProof="0" dirty="0"/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6EE7AA9C-E4EC-E1B6-E964-36BBF53416A6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Тестування</a:t>
            </a:r>
            <a:endParaRPr lang="uk-UA" sz="32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6A032-DDC3-1F6C-C5B1-B8EF7C4D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78" y="970014"/>
            <a:ext cx="4372862" cy="122120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0D2325-EDA4-8CDB-CBF3-0C40985E1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930" y="2374986"/>
            <a:ext cx="3529926" cy="22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виконання кваліфікаційної роботи: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ПСМР працює в реальному часі,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одульна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архітектура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Інтерактивний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Автоматична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детекція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Журналізація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сигналів на основі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Розподілена мережа сенсорів із хмарним накопиченням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Віддалений веб-інтерфейс і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16</a:t>
            </a:fld>
            <a:endParaRPr lang="uk-UA" noProof="0" dirty="0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2E8BC90E-9D44-7F66-770B-6DECAD35484F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Підсумки та перспективи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48547" y="1005500"/>
            <a:ext cx="814659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noProof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Створити доступний інструмент для оперативного аналізу радіоефіру без дорогого обладнання.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noProof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Забезпечити виявлення активних передавачів у реальному часі.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noProof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Надати інтерактивний GUI з візуалізацією спектра й водоспаду.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noProof="0" dirty="0" err="1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Спроєктувати</a:t>
            </a:r>
            <a:r>
              <a:rPr lang="uk-UA" noProof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архітектуру програмної системи для інтеграції SDR‑приймачів та подальших досліджень.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4C9E9119-D7C6-D3AE-5FBD-976D73A7DFD2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noProof="0" dirty="0"/>
              <a:t>Аналіз існуючих рішень 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  <p:pic>
        <p:nvPicPr>
          <p:cNvPr id="2052" name="Picture 4" descr="Rohde &amp; Schwarz FSVR30 (1311.0006.30) | Real-Time Spectrum Analyzer, 10 Hz  to 30 GHz | Electro Rent - Rental, New &amp; Used Test Equipment">
            <a:extLst>
              <a:ext uri="{FF2B5EF4-FFF2-40B4-BE49-F238E27FC236}">
                <a16:creationId xmlns:a16="http://schemas.microsoft.com/office/drawing/2014/main" id="{A75738DD-3CC0-B7CE-DCC2-301CBF5C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4879" y="880219"/>
            <a:ext cx="2332930" cy="13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RP B210 USB Software Defined Radio (SDR) - Ettus Research | Ettus  Research, a National Instruments Brand | The leader in Software Defined  Radio (SDR)">
            <a:extLst>
              <a:ext uri="{FF2B5EF4-FFF2-40B4-BE49-F238E27FC236}">
                <a16:creationId xmlns:a16="http://schemas.microsoft.com/office/drawing/2014/main" id="{A33F0D1A-178F-DC38-C60F-DE7B256B1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7784" b="16145"/>
          <a:stretch>
            <a:fillRect/>
          </a:stretch>
        </p:blipFill>
        <p:spPr bwMode="auto">
          <a:xfrm>
            <a:off x="5122391" y="2636594"/>
            <a:ext cx="1730124" cy="101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TL-SDR Blog V3 R860 RTL2832U 1PPM TCXO SMA Software Defined Radio:  Amazon.de: Elektronik &amp; Foto">
            <a:extLst>
              <a:ext uri="{FF2B5EF4-FFF2-40B4-BE49-F238E27FC236}">
                <a16:creationId xmlns:a16="http://schemas.microsoft.com/office/drawing/2014/main" id="{25A82859-5D8E-5F75-0A67-DBB568BE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92" y="2571750"/>
            <a:ext cx="953048" cy="9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DR Software - GNU Radio - Ettus Research | Ettus Research, a National  Instruments Brand | The leader in Software Defined Radio (SDR)">
            <a:extLst>
              <a:ext uri="{FF2B5EF4-FFF2-40B4-BE49-F238E27FC236}">
                <a16:creationId xmlns:a16="http://schemas.microsoft.com/office/drawing/2014/main" id="{7D66393A-652C-A723-EAF5-2D45322B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04" y="4082502"/>
            <a:ext cx="1730124" cy="4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E7D6C6-F60C-41EF-5070-4FB51C44DAA1}"/>
              </a:ext>
            </a:extLst>
          </p:cNvPr>
          <p:cNvSpPr txBox="1"/>
          <p:nvPr/>
        </p:nvSpPr>
        <p:spPr>
          <a:xfrm>
            <a:off x="311700" y="1038449"/>
            <a:ext cx="5124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Аналізатори спектра в реальному часі: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100 % виявлення імпульсів, висока частота кадрів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uk-U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Енергоспоживання і</a:t>
            </a: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складність налаштування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sz="18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sz="18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 + ПЗ: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USRP (≈ $1000), RTL-SDR (≈ $20)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</a:t>
            </a:r>
            <a:r>
              <a:rPr lang="uk-UA" sz="18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uk-UA" sz="18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SDR# – гнучкі, але вимагають драйверів і складної конфігурації</a:t>
            </a:r>
          </a:p>
          <a:p>
            <a:endParaRPr lang="uk-UA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1132F1-DB77-D52D-C221-628999A60A79}"/>
              </a:ext>
            </a:extLst>
          </p:cNvPr>
          <p:cNvSpPr txBox="1"/>
          <p:nvPr/>
        </p:nvSpPr>
        <p:spPr>
          <a:xfrm>
            <a:off x="6720926" y="2577565"/>
            <a:ext cx="33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noProof="0" dirty="0"/>
              <a:t>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111DD-AC99-1779-184D-D38CDA853DE3}"/>
              </a:ext>
            </a:extLst>
          </p:cNvPr>
          <p:cNvSpPr txBox="1"/>
          <p:nvPr/>
        </p:nvSpPr>
        <p:spPr>
          <a:xfrm>
            <a:off x="6618583" y="3524798"/>
            <a:ext cx="56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noProof="0" dirty="0"/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89993"/>
            <a:ext cx="6174619" cy="365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створити програмну систему моніторингу радіосигналів, яка буде відповідати наступним вимогам: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спектра в реальному часі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активних передавачів (частота, потужність, тривалість)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uk-UA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Журналізація</a:t>
            </a: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подій і маркерів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Інтерактивний GUI з можливістю налаштування параметрів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1F927B6F-BA3E-D465-B35F-171EBCEC168D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noProof="0" dirty="0"/>
              <a:t>Постановка задачі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F0D7EE-8599-4C08-EE1B-52ACE971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Plan - Free business icons">
            <a:extLst>
              <a:ext uri="{FF2B5EF4-FFF2-40B4-BE49-F238E27FC236}">
                <a16:creationId xmlns:a16="http://schemas.microsoft.com/office/drawing/2014/main" id="{1991CC72-54FA-CC42-1394-1B7EF113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05" y="1311817"/>
            <a:ext cx="2326156" cy="23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36547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Python 3.12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uk-UA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сигналів 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NumPy, SciPy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Асинхронність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qasync</a:t>
            </a:r>
            <a:endParaRPr lang="en-US" altLang="en-US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GUI: PyQt6 + </a:t>
            </a: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PyQtGraph</a:t>
            </a:r>
            <a:endParaRPr lang="en-US" altLang="en-US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Сховище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Експорт</a:t>
            </a:r>
            <a:r>
              <a:rPr lang="en-US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CSV і PNG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089F1C77-3F5B-07CA-E011-DD044F3C81A8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Вибір технологій розробки</a:t>
            </a:r>
            <a:endParaRPr lang="uk-UA" sz="3200" noProof="0" dirty="0"/>
          </a:p>
        </p:txBody>
      </p:sp>
      <p:pic>
        <p:nvPicPr>
          <p:cNvPr id="4101" name="Picture 5" descr="Download PyQt Logo in SVG Vector or PNG File Format - Logo.wine">
            <a:extLst>
              <a:ext uri="{FF2B5EF4-FFF2-40B4-BE49-F238E27FC236}">
                <a16:creationId xmlns:a16="http://schemas.microsoft.com/office/drawing/2014/main" id="{E0766547-1AD4-EBF9-0197-8A012F4EE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0" t="14592" r="26658" b="14479"/>
          <a:stretch>
            <a:fillRect/>
          </a:stretch>
        </p:blipFill>
        <p:spPr bwMode="auto">
          <a:xfrm>
            <a:off x="5779155" y="763722"/>
            <a:ext cx="1936563" cy="192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SQLite&quot; Icon - Download for free – Iconduck">
            <a:extLst>
              <a:ext uri="{FF2B5EF4-FFF2-40B4-BE49-F238E27FC236}">
                <a16:creationId xmlns:a16="http://schemas.microsoft.com/office/drawing/2014/main" id="{DAD072A3-7E4E-97AD-D44D-0A93CA20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19" y="3507972"/>
            <a:ext cx="2205109" cy="9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NumPy Logo | SVG | Real Company | Alphabet, Letter N Logo">
            <a:extLst>
              <a:ext uri="{FF2B5EF4-FFF2-40B4-BE49-F238E27FC236}">
                <a16:creationId xmlns:a16="http://schemas.microsoft.com/office/drawing/2014/main" id="{CFCBF311-E930-761C-544E-AAD15CF8E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21359" r="21734" b="22110"/>
          <a:stretch>
            <a:fillRect/>
          </a:stretch>
        </p:blipFill>
        <p:spPr bwMode="auto">
          <a:xfrm>
            <a:off x="7333025" y="2662438"/>
            <a:ext cx="1383746" cy="14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SciPy - NumFOCUS">
            <a:extLst>
              <a:ext uri="{FF2B5EF4-FFF2-40B4-BE49-F238E27FC236}">
                <a16:creationId xmlns:a16="http://schemas.microsoft.com/office/drawing/2014/main" id="{050059D3-83F2-B8BC-7193-28846B4E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37" y="2684619"/>
            <a:ext cx="1383746" cy="13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783CD4B3-D76F-C926-3FB9-9EC4260CE7E9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Архітектура програмного забезпечення</a:t>
            </a:r>
            <a:endParaRPr lang="uk-UA" sz="3200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C31B4-E02C-7854-E5B6-D9588C67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10" y="831300"/>
            <a:ext cx="5777802" cy="4053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62E76-EC45-DA4B-9EB7-ABA6BD53CD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5882" r="1733" b="2708"/>
          <a:stretch>
            <a:fillRect/>
          </a:stretch>
        </p:blipFill>
        <p:spPr bwMode="auto">
          <a:xfrm>
            <a:off x="1993261" y="1046040"/>
            <a:ext cx="5716643" cy="3448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42BB84EF-B500-1411-5C94-349EE5E06149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z="3200" dirty="0">
                <a:latin typeface="Quire Sans" panose="020B0502040400020003" pitchFamily="34" charset="0"/>
                <a:cs typeface="Quire Sans" panose="020B0502040400020003" pitchFamily="34" charset="0"/>
              </a:rPr>
              <a:t>Use Case </a:t>
            </a:r>
            <a:r>
              <a:rPr lang="uk-UA" sz="3200" dirty="0"/>
              <a:t>діаграма користувача</a:t>
            </a:r>
            <a:endParaRPr lang="uk-UA" sz="3200" noProof="0" dirty="0"/>
          </a:p>
        </p:txBody>
      </p:sp>
    </p:spTree>
    <p:extLst>
      <p:ext uri="{BB962C8B-B14F-4D97-AF65-F5344CB8AC3E}">
        <p14:creationId xmlns:p14="http://schemas.microsoft.com/office/powerpoint/2010/main" val="256272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84CF3C3B-F1FD-EEF5-DB38-15277F36E0AA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Сховище даних</a:t>
            </a:r>
            <a:endParaRPr lang="uk-UA" sz="32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90E79-DE3B-A80A-2831-4DB497B4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33231"/>
            <a:ext cx="4182475" cy="1608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ADA1C-114A-C626-E175-9CFAC193A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827" y="2193681"/>
            <a:ext cx="4182474" cy="16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6EB16376-7428-77DD-064B-0821274881FA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Демонстрація.</a:t>
            </a:r>
            <a:r>
              <a:rPr lang="uk-UA" sz="3200" dirty="0">
                <a:latin typeface="Quire Sans" panose="020B0502040400020003" pitchFamily="34" charset="0"/>
                <a:cs typeface="Quire Sans" panose="020B0502040400020003" pitchFamily="34" charset="0"/>
              </a:rPr>
              <a:t> </a:t>
            </a:r>
            <a:r>
              <a:rPr lang="uk-UA" sz="3200" dirty="0"/>
              <a:t>Запуск моніторингу</a:t>
            </a:r>
            <a:endParaRPr lang="uk-UA" sz="3200" noProof="0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99271A-781A-01EF-86F5-3577B0A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06" y="843573"/>
            <a:ext cx="6245407" cy="3916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2CE3A5-07A7-79FE-43E8-CEC7D716AE61}"/>
              </a:ext>
            </a:extLst>
          </p:cNvPr>
          <p:cNvSpPr txBox="1"/>
          <p:nvPr/>
        </p:nvSpPr>
        <p:spPr>
          <a:xfrm>
            <a:off x="147773" y="843573"/>
            <a:ext cx="1966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Стоп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Логування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вкладці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</a:t>
            </a:r>
            <a:r>
              <a:rPr lang="uk-UA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Індикатор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FPS у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статус-барі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81C185-52F6-0CB9-4E4A-2F18DCB7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700"/>
          <a:stretch>
            <a:fillRect/>
          </a:stretch>
        </p:blipFill>
        <p:spPr>
          <a:xfrm>
            <a:off x="255454" y="2571750"/>
            <a:ext cx="1966803" cy="147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2A967B-9459-A000-4078-03BF198E6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25" y="2926272"/>
            <a:ext cx="1966803" cy="123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CD210E-17D1-B5E5-1036-9428316908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8309" b="-1"/>
          <a:stretch>
            <a:fillRect/>
          </a:stretch>
        </p:blipFill>
        <p:spPr>
          <a:xfrm>
            <a:off x="859673" y="3322486"/>
            <a:ext cx="543001" cy="216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1599</TotalTime>
  <Words>416</Words>
  <Application>Microsoft Office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Quire Sans</vt:lpstr>
      <vt:lpstr>Arial</vt:lpstr>
      <vt:lpstr>Open Sans</vt:lpstr>
      <vt:lpstr>Wingdings</vt:lpstr>
      <vt:lpstr>Economica</vt:lpstr>
      <vt:lpstr>Шаблон презентації кваліфікаційної роботи магістрів</vt:lpstr>
      <vt:lpstr>Програмна система моніторингу радіосигналів в системах обізнаності</vt:lpstr>
      <vt:lpstr>Мета роботи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моніторингу землі для сільськогосподарських потреб</dc:title>
  <dc:creator>User</dc:creator>
  <cp:lastModifiedBy>Mykyta Khambur</cp:lastModifiedBy>
  <cp:revision>13</cp:revision>
  <dcterms:created xsi:type="dcterms:W3CDTF">2025-06-18T11:56:08Z</dcterms:created>
  <dcterms:modified xsi:type="dcterms:W3CDTF">2025-06-23T17:18:03Z</dcterms:modified>
</cp:coreProperties>
</file>