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4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697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50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8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94541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1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24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44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1893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8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411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8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96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279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8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154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CDC897-16DB-47CE-8287-5B35CBE5E87A}" type="datetimeFigureOut">
              <a:rPr lang="en-AT" smtClean="0"/>
              <a:t>13/10/2025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5B0F93-1625-44D0-B6F2-E6684CC268DD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116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E&amp;q=https%3A%2F%2Fgoogle.github.io%2Fstyleguide%2Ftsguide.html" TargetMode="External"/><Relationship Id="rId7" Type="http://schemas.openxmlformats.org/officeDocument/2006/relationships/hyperlink" Target="https://www.google.com/url?sa=E&amp;q=https%3A%2F%2Frefactoring.guru%2F" TargetMode="External"/><Relationship Id="rId2" Type="http://schemas.openxmlformats.org/officeDocument/2006/relationships/hyperlink" Target="https://www.google.com/url?sa=E&amp;q=https%3A%2F%2Fwww.typescriptlang.org%2Fdocs%2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E&amp;q=https%3A%2F%2Fbasarat.gitbook.io%2Ftypescript%2F" TargetMode="External"/><Relationship Id="rId5" Type="http://schemas.openxmlformats.org/officeDocument/2006/relationships/hyperlink" Target="https://www.google.com/url?sa=E&amp;q=https%3A%2F%2Fgithub.com%2Fairbnb%2Fjavascript%2Ftree%2Fmaster%2Fpackages%2Feslint-config-airbnb" TargetMode="External"/><Relationship Id="rId4" Type="http://schemas.openxmlformats.org/officeDocument/2006/relationships/hyperlink" Target="https://www.google.com/url?sa=E&amp;q=https%3A%2F%2Fvertexaisearch.cloud.google.com%2Fgrounding-api-redirect%2FAUZIYQGndo9OOHkVmWvCxXf2STqk7NqhPFNCeOOeOwXUA6YcaIR7tfFCD2G8uWjV37bdX-_3Nk7dQNatF5svuumVtCrDJ5pDNbbve2IxRmC6mqluPwnsV6tetpHJSbl_ujLG6O3yk8TydA1DZ8e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8DEA17-7359-407D-A02A-A8CF27164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0441CD-8CC9-4AD0-907B-02DF1B001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DA029-2D81-4CD3-94FD-0DE7C7C98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97E00D-CA46-4017-A976-63BD0CB07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E6F384A6-53DA-4F11-8B23-B3B8224D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15DC92-3502-4B25-A420-0FD164521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0332DC96-9E36-410B-B37F-6AFCF1D6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EBAF10C-B0FA-4F83-90B2-EBEE61AC5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2E99F-1DBD-3282-F546-DC6029DD1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5000" b="1" err="1"/>
              <a:t>Титульний</a:t>
            </a:r>
            <a:r>
              <a:rPr lang="ru-RU" sz="5000" b="1"/>
              <a:t> слайд</a:t>
            </a:r>
            <a:br>
              <a:rPr lang="ru-RU" sz="5000" b="1"/>
            </a:br>
            <a:endParaRPr lang="en-AT" sz="50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03E365-B631-1FA0-E429-30B9F3AF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ru-RU" dirty="0" err="1">
                <a:latin typeface="+mj-lt"/>
              </a:rPr>
              <a:t>Основні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рекомендації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щодо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написання</a:t>
            </a:r>
            <a:r>
              <a:rPr lang="ru-RU" dirty="0">
                <a:latin typeface="+mj-lt"/>
              </a:rPr>
              <a:t> коду для </a:t>
            </a:r>
            <a:r>
              <a:rPr lang="ru-RU" dirty="0" err="1">
                <a:latin typeface="+mj-lt"/>
              </a:rPr>
              <a:t>TypeScript</a:t>
            </a:r>
            <a:endParaRPr lang="ru-RU" dirty="0">
              <a:latin typeface="+mj-lt"/>
            </a:endParaRPr>
          </a:p>
          <a:p>
            <a:r>
              <a:rPr lang="ru-RU" dirty="0" err="1">
                <a:latin typeface="+mj-lt"/>
              </a:rPr>
              <a:t>Створення</a:t>
            </a:r>
            <a:r>
              <a:rPr lang="ru-RU" dirty="0">
                <a:latin typeface="+mj-lt"/>
              </a:rPr>
              <a:t> чистого, </a:t>
            </a:r>
            <a:r>
              <a:rPr lang="ru-RU" dirty="0" err="1">
                <a:latin typeface="+mj-lt"/>
              </a:rPr>
              <a:t>надійного</a:t>
            </a:r>
            <a:r>
              <a:rPr lang="ru-RU" dirty="0">
                <a:latin typeface="+mj-lt"/>
              </a:rPr>
              <a:t> та </a:t>
            </a:r>
            <a:r>
              <a:rPr lang="ru-RU" dirty="0" err="1">
                <a:latin typeface="+mj-lt"/>
              </a:rPr>
              <a:t>масштабованого</a:t>
            </a:r>
            <a:r>
              <a:rPr lang="ru-RU" dirty="0">
                <a:latin typeface="+mj-lt"/>
              </a:rPr>
              <a:t> коду</a:t>
            </a:r>
            <a:endParaRPr lang="en-AT" dirty="0">
              <a:latin typeface="+mj-lt"/>
            </a:endParaRPr>
          </a:p>
          <a:p>
            <a:endParaRPr lang="en-AT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150E35-A777-4E6D-8905-130F608C6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EC69F5-E1CB-B9A9-1EAF-422AA6E19F7C}"/>
              </a:ext>
            </a:extLst>
          </p:cNvPr>
          <p:cNvSpPr txBox="1"/>
          <p:nvPr/>
        </p:nvSpPr>
        <p:spPr>
          <a:xfrm>
            <a:off x="9498078" y="6488668"/>
            <a:ext cx="324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</a:t>
            </a:r>
            <a:r>
              <a:rPr lang="uk-UA" dirty="0" err="1"/>
              <a:t>анило</a:t>
            </a:r>
            <a:r>
              <a:rPr lang="uk-UA" dirty="0"/>
              <a:t> Ходус ПЗПІ-23-10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4660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E91AD-2974-13B3-D648-BCFCE322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 b="1">
                <a:solidFill>
                  <a:srgbClr val="262626"/>
                </a:solidFill>
              </a:rPr>
              <a:t>Принципи рефакторингу</a:t>
            </a:r>
            <a:br>
              <a:rPr lang="ru-RU" sz="4100" b="1">
                <a:solidFill>
                  <a:srgbClr val="262626"/>
                </a:solidFill>
              </a:rPr>
            </a:br>
            <a:endParaRPr lang="en-AT" sz="4100">
              <a:solidFill>
                <a:srgbClr val="262626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75A3D6-7726-72C6-DD76-545FD91B7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1500" dirty="0">
                <a:solidFill>
                  <a:srgbClr val="262626"/>
                </a:solidFill>
              </a:rPr>
              <a:t>Рефакторинг — </a:t>
            </a:r>
            <a:r>
              <a:rPr lang="ru-RU" sz="1500" dirty="0" err="1">
                <a:solidFill>
                  <a:srgbClr val="262626"/>
                </a:solidFill>
              </a:rPr>
              <a:t>це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процес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покращення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існуючого</a:t>
            </a:r>
            <a:r>
              <a:rPr lang="ru-RU" sz="1500" dirty="0">
                <a:solidFill>
                  <a:srgbClr val="262626"/>
                </a:solidFill>
              </a:rPr>
              <a:t> коду без </a:t>
            </a:r>
            <a:r>
              <a:rPr lang="ru-RU" sz="1500" dirty="0" err="1">
                <a:solidFill>
                  <a:srgbClr val="262626"/>
                </a:solidFill>
              </a:rPr>
              <a:t>зміни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його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зовнішньої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поведінки</a:t>
            </a:r>
            <a:r>
              <a:rPr lang="ru-RU" sz="15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500" b="1" dirty="0" err="1">
                <a:solidFill>
                  <a:srgbClr val="262626"/>
                </a:solidFill>
              </a:rPr>
              <a:t>Основні</a:t>
            </a:r>
            <a:r>
              <a:rPr lang="ru-RU" sz="1500" b="1" dirty="0">
                <a:solidFill>
                  <a:srgbClr val="262626"/>
                </a:solidFill>
              </a:rPr>
              <a:t> </a:t>
            </a:r>
            <a:r>
              <a:rPr lang="ru-RU" sz="1500" b="1" dirty="0" err="1">
                <a:solidFill>
                  <a:srgbClr val="262626"/>
                </a:solidFill>
              </a:rPr>
              <a:t>техніки</a:t>
            </a:r>
            <a:r>
              <a:rPr lang="ru-RU" sz="1500" b="1" dirty="0">
                <a:solidFill>
                  <a:srgbClr val="262626"/>
                </a:solidFill>
              </a:rPr>
              <a:t>:</a:t>
            </a:r>
            <a:endParaRPr lang="ru-RU" sz="1500" dirty="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1500" b="1" dirty="0" err="1">
                <a:solidFill>
                  <a:srgbClr val="262626"/>
                </a:solidFill>
              </a:rPr>
              <a:t>Винесення</a:t>
            </a:r>
            <a:r>
              <a:rPr lang="ru-RU" sz="1500" b="1" dirty="0">
                <a:solidFill>
                  <a:srgbClr val="262626"/>
                </a:solidFill>
              </a:rPr>
              <a:t> методу/</a:t>
            </a:r>
            <a:r>
              <a:rPr lang="ru-RU" sz="1500" b="1" dirty="0" err="1">
                <a:solidFill>
                  <a:srgbClr val="262626"/>
                </a:solidFill>
              </a:rPr>
              <a:t>функції</a:t>
            </a:r>
            <a:r>
              <a:rPr lang="ru-RU" sz="1500" b="1" dirty="0">
                <a:solidFill>
                  <a:srgbClr val="262626"/>
                </a:solidFill>
              </a:rPr>
              <a:t> (</a:t>
            </a:r>
            <a:r>
              <a:rPr lang="en-US" sz="1500" b="1" dirty="0">
                <a:solidFill>
                  <a:srgbClr val="262626"/>
                </a:solidFill>
              </a:rPr>
              <a:t>Extract Method/Function):</a:t>
            </a:r>
            <a:r>
              <a:rPr lang="en-US" sz="1500" dirty="0">
                <a:solidFill>
                  <a:srgbClr val="262626"/>
                </a:solidFill>
              </a:rPr>
              <a:t> </a:t>
            </a:r>
            <a:r>
              <a:rPr lang="ru-RU" sz="1500" dirty="0" err="1">
                <a:solidFill>
                  <a:srgbClr val="262626"/>
                </a:solidFill>
              </a:rPr>
              <a:t>Розбивайте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великі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методи</a:t>
            </a:r>
            <a:r>
              <a:rPr lang="ru-RU" sz="1500" dirty="0">
                <a:solidFill>
                  <a:srgbClr val="262626"/>
                </a:solidFill>
              </a:rPr>
              <a:t> на </a:t>
            </a:r>
            <a:r>
              <a:rPr lang="ru-RU" sz="1500" dirty="0" err="1">
                <a:solidFill>
                  <a:srgbClr val="262626"/>
                </a:solidFill>
              </a:rPr>
              <a:t>менші</a:t>
            </a:r>
            <a:r>
              <a:rPr lang="ru-RU" sz="1500" dirty="0">
                <a:solidFill>
                  <a:srgbClr val="262626"/>
                </a:solidFill>
              </a:rPr>
              <a:t>, </a:t>
            </a:r>
            <a:r>
              <a:rPr lang="ru-RU" sz="1500" dirty="0" err="1">
                <a:solidFill>
                  <a:srgbClr val="262626"/>
                </a:solidFill>
              </a:rPr>
              <a:t>більш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керовані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частини</a:t>
            </a:r>
            <a:r>
              <a:rPr lang="ru-RU" sz="1500" dirty="0">
                <a:solidFill>
                  <a:srgbClr val="262626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ru-RU" sz="1500" b="1" dirty="0" err="1">
                <a:solidFill>
                  <a:srgbClr val="262626"/>
                </a:solidFill>
              </a:rPr>
              <a:t>Перейменування</a:t>
            </a:r>
            <a:r>
              <a:rPr lang="ru-RU" sz="1500" b="1" dirty="0">
                <a:solidFill>
                  <a:srgbClr val="262626"/>
                </a:solidFill>
              </a:rPr>
              <a:t> (</a:t>
            </a:r>
            <a:r>
              <a:rPr lang="en-US" sz="1500" b="1" dirty="0">
                <a:solidFill>
                  <a:srgbClr val="262626"/>
                </a:solidFill>
              </a:rPr>
              <a:t>Rename):</a:t>
            </a:r>
            <a:r>
              <a:rPr lang="en-US" sz="1500" dirty="0">
                <a:solidFill>
                  <a:srgbClr val="262626"/>
                </a:solidFill>
              </a:rPr>
              <a:t> </a:t>
            </a:r>
            <a:r>
              <a:rPr lang="ru-RU" sz="1500" dirty="0" err="1">
                <a:solidFill>
                  <a:srgbClr val="262626"/>
                </a:solidFill>
              </a:rPr>
              <a:t>Покращуйте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імена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змінних</a:t>
            </a:r>
            <a:r>
              <a:rPr lang="ru-RU" sz="1500" dirty="0">
                <a:solidFill>
                  <a:srgbClr val="262626"/>
                </a:solidFill>
              </a:rPr>
              <a:t>, </a:t>
            </a:r>
            <a:r>
              <a:rPr lang="ru-RU" sz="1500" dirty="0" err="1">
                <a:solidFill>
                  <a:srgbClr val="262626"/>
                </a:solidFill>
              </a:rPr>
              <a:t>функцій</a:t>
            </a:r>
            <a:r>
              <a:rPr lang="ru-RU" sz="1500" dirty="0">
                <a:solidFill>
                  <a:srgbClr val="262626"/>
                </a:solidFill>
              </a:rPr>
              <a:t> та </a:t>
            </a:r>
            <a:r>
              <a:rPr lang="ru-RU" sz="1500" dirty="0" err="1">
                <a:solidFill>
                  <a:srgbClr val="262626"/>
                </a:solidFill>
              </a:rPr>
              <a:t>класів</a:t>
            </a:r>
            <a:r>
              <a:rPr lang="ru-RU" sz="1500" dirty="0">
                <a:solidFill>
                  <a:srgbClr val="262626"/>
                </a:solidFill>
              </a:rPr>
              <a:t>, </a:t>
            </a:r>
            <a:r>
              <a:rPr lang="ru-RU" sz="1500" dirty="0" err="1">
                <a:solidFill>
                  <a:srgbClr val="262626"/>
                </a:solidFill>
              </a:rPr>
              <a:t>щоб</a:t>
            </a:r>
            <a:r>
              <a:rPr lang="ru-RU" sz="1500" dirty="0">
                <a:solidFill>
                  <a:srgbClr val="262626"/>
                </a:solidFill>
              </a:rPr>
              <a:t> вони </a:t>
            </a:r>
            <a:r>
              <a:rPr lang="ru-RU" sz="1500" dirty="0" err="1">
                <a:solidFill>
                  <a:srgbClr val="262626"/>
                </a:solidFill>
              </a:rPr>
              <a:t>краще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відображали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їх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призначення</a:t>
            </a:r>
            <a:r>
              <a:rPr lang="ru-RU" sz="1500" dirty="0">
                <a:solidFill>
                  <a:srgbClr val="262626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ru-RU" sz="1500" b="1" dirty="0" err="1">
                <a:solidFill>
                  <a:srgbClr val="262626"/>
                </a:solidFill>
              </a:rPr>
              <a:t>Заміна</a:t>
            </a:r>
            <a:r>
              <a:rPr lang="ru-RU" sz="1500" b="1" dirty="0">
                <a:solidFill>
                  <a:srgbClr val="262626"/>
                </a:solidFill>
              </a:rPr>
              <a:t> алгоритму (</a:t>
            </a:r>
            <a:r>
              <a:rPr lang="en-US" sz="1500" b="1" dirty="0">
                <a:solidFill>
                  <a:srgbClr val="262626"/>
                </a:solidFill>
              </a:rPr>
              <a:t>Substitute Algorithm):</a:t>
            </a:r>
            <a:r>
              <a:rPr lang="en-US" sz="1500" dirty="0">
                <a:solidFill>
                  <a:srgbClr val="262626"/>
                </a:solidFill>
              </a:rPr>
              <a:t> </a:t>
            </a:r>
            <a:r>
              <a:rPr lang="ru-RU" sz="1500" dirty="0" err="1">
                <a:solidFill>
                  <a:srgbClr val="262626"/>
                </a:solidFill>
              </a:rPr>
              <a:t>Замінюйте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складний</a:t>
            </a:r>
            <a:r>
              <a:rPr lang="ru-RU" sz="1500" dirty="0">
                <a:solidFill>
                  <a:srgbClr val="262626"/>
                </a:solidFill>
              </a:rPr>
              <a:t> алгоритм на </a:t>
            </a:r>
            <a:r>
              <a:rPr lang="ru-RU" sz="1500" dirty="0" err="1">
                <a:solidFill>
                  <a:srgbClr val="262626"/>
                </a:solidFill>
              </a:rPr>
              <a:t>більш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простий</a:t>
            </a:r>
            <a:r>
              <a:rPr lang="ru-RU" sz="1500" dirty="0">
                <a:solidFill>
                  <a:srgbClr val="262626"/>
                </a:solidFill>
              </a:rPr>
              <a:t> та </a:t>
            </a:r>
            <a:r>
              <a:rPr lang="ru-RU" sz="1500" dirty="0" err="1">
                <a:solidFill>
                  <a:srgbClr val="262626"/>
                </a:solidFill>
              </a:rPr>
              <a:t>ефективний</a:t>
            </a:r>
            <a:r>
              <a:rPr lang="ru-RU" sz="15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500" b="1" dirty="0">
                <a:solidFill>
                  <a:srgbClr val="262626"/>
                </a:solidFill>
              </a:rPr>
              <a:t>Коли </a:t>
            </a:r>
            <a:r>
              <a:rPr lang="ru-RU" sz="1500" b="1" dirty="0" err="1">
                <a:solidFill>
                  <a:srgbClr val="262626"/>
                </a:solidFill>
              </a:rPr>
              <a:t>проводити</a:t>
            </a:r>
            <a:r>
              <a:rPr lang="ru-RU" sz="1500" b="1" dirty="0">
                <a:solidFill>
                  <a:srgbClr val="262626"/>
                </a:solidFill>
              </a:rPr>
              <a:t> рефакторинг?</a:t>
            </a:r>
            <a:endParaRPr lang="ru-RU" sz="1500" dirty="0">
              <a:solidFill>
                <a:srgbClr val="262626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1500" dirty="0">
                <a:solidFill>
                  <a:srgbClr val="262626"/>
                </a:solidFill>
              </a:rPr>
              <a:t>Перед </a:t>
            </a:r>
            <a:r>
              <a:rPr lang="ru-RU" sz="1500" dirty="0" err="1">
                <a:solidFill>
                  <a:srgbClr val="262626"/>
                </a:solidFill>
              </a:rPr>
              <a:t>додаванням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нової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функціональності</a:t>
            </a:r>
            <a:r>
              <a:rPr lang="ru-RU" sz="1500" dirty="0">
                <a:solidFill>
                  <a:srgbClr val="262626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ru-RU" sz="1500" dirty="0" err="1">
                <a:solidFill>
                  <a:srgbClr val="262626"/>
                </a:solidFill>
              </a:rPr>
              <a:t>Після</a:t>
            </a:r>
            <a:r>
              <a:rPr lang="ru-RU" sz="1500" dirty="0">
                <a:solidFill>
                  <a:srgbClr val="262626"/>
                </a:solidFill>
              </a:rPr>
              <a:t> </a:t>
            </a:r>
            <a:r>
              <a:rPr lang="ru-RU" sz="1500" dirty="0" err="1">
                <a:solidFill>
                  <a:srgbClr val="262626"/>
                </a:solidFill>
              </a:rPr>
              <a:t>виправлення</a:t>
            </a:r>
            <a:r>
              <a:rPr lang="ru-RU" sz="1500" dirty="0">
                <a:solidFill>
                  <a:srgbClr val="262626"/>
                </a:solidFill>
              </a:rPr>
              <a:t> багу.</a:t>
            </a:r>
          </a:p>
          <a:p>
            <a:pPr lvl="1">
              <a:lnSpc>
                <a:spcPct val="90000"/>
              </a:lnSpc>
            </a:pPr>
            <a:r>
              <a:rPr lang="ru-RU" sz="1500" dirty="0" err="1">
                <a:solidFill>
                  <a:srgbClr val="262626"/>
                </a:solidFill>
              </a:rPr>
              <a:t>Під</a:t>
            </a:r>
            <a:r>
              <a:rPr lang="ru-RU" sz="1500" dirty="0">
                <a:solidFill>
                  <a:srgbClr val="262626"/>
                </a:solidFill>
              </a:rPr>
              <a:t> час код-</a:t>
            </a:r>
            <a:r>
              <a:rPr lang="ru-RU" sz="1500" dirty="0" err="1">
                <a:solidFill>
                  <a:srgbClr val="262626"/>
                </a:solidFill>
              </a:rPr>
              <a:t>рев'ю</a:t>
            </a:r>
            <a:r>
              <a:rPr lang="ru-RU" sz="15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AT" sz="1000" dirty="0">
              <a:solidFill>
                <a:srgbClr val="262626"/>
              </a:solidFill>
            </a:endParaRPr>
          </a:p>
        </p:txBody>
      </p:sp>
      <p:pic>
        <p:nvPicPr>
          <p:cNvPr id="9218" name="Picture 2" descr="Рефакторинг — статья в блоге ScrumTrek">
            <a:extLst>
              <a:ext uri="{FF2B5EF4-FFF2-40B4-BE49-F238E27FC236}">
                <a16:creationId xmlns:a16="http://schemas.microsoft.com/office/drawing/2014/main" id="{1D5D492E-C32C-7E13-BD2D-893BBDA7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360376"/>
            <a:ext cx="2739728" cy="1534247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2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0" name="Rectangle 10246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1" name="Rectangle 10248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242" name="Picture 2" descr="СЕО оптимизация - Какво представлява тя и защо имате нужда от нея?">
            <a:extLst>
              <a:ext uri="{FF2B5EF4-FFF2-40B4-BE49-F238E27FC236}">
                <a16:creationId xmlns:a16="http://schemas.microsoft.com/office/drawing/2014/main" id="{3427E857-A4F1-ACE3-789F-2F5BEFA25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" r="-2" b="14718"/>
          <a:stretch>
            <a:fillRect/>
          </a:stretch>
        </p:blipFill>
        <p:spPr bwMode="auto">
          <a:xfrm>
            <a:off x="486138" y="486568"/>
            <a:ext cx="11227442" cy="58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2" name="Rectangle 10250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F805C-B521-735C-7641-A92FB256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 b="1">
                <a:solidFill>
                  <a:schemeClr val="tx1"/>
                </a:solidFill>
              </a:rPr>
              <a:t>Оптимізація продуктивності</a:t>
            </a:r>
            <a:br>
              <a:rPr lang="ru-RU" sz="4100" b="1">
                <a:solidFill>
                  <a:schemeClr val="tx1"/>
                </a:solidFill>
              </a:rPr>
            </a:br>
            <a:endParaRPr lang="en-AT" sz="4100">
              <a:solidFill>
                <a:schemeClr val="tx1"/>
              </a:solidFill>
            </a:endParaRPr>
          </a:p>
        </p:txBody>
      </p:sp>
      <p:cxnSp>
        <p:nvCxnSpPr>
          <p:cNvPr id="10263" name="Straight Connector 10252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55" name="Group 10254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10256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0257" name="Picture 10256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0258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0259" name="Picture 10258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FB16AC-2657-09C1-1C07-6C2E61AD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500">
                <a:solidFill>
                  <a:schemeClr val="tx1"/>
                </a:solidFill>
              </a:rPr>
              <a:t>Хоча передчасна оптимізація є шкідливою, важливо знати основні підходи.</a:t>
            </a:r>
          </a:p>
          <a:p>
            <a:pPr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Довіряйте виведенню типів:</a:t>
            </a:r>
            <a:r>
              <a:rPr lang="ru-RU" sz="1500">
                <a:solidFill>
                  <a:schemeClr val="tx1"/>
                </a:solidFill>
              </a:rPr>
              <a:t> Уникайте надмірних явних анотацій типів там, де компілятор може їх вивести сам. Це може пришвидшити компіляцію.</a:t>
            </a:r>
          </a:p>
          <a:p>
            <a:pPr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Використовуйте </a:t>
            </a:r>
            <a:r>
              <a:rPr lang="en-US" sz="1500" b="1">
                <a:solidFill>
                  <a:schemeClr val="tx1"/>
                </a:solidFill>
              </a:rPr>
              <a:t>readonly:</a:t>
            </a:r>
            <a:r>
              <a:rPr lang="en-US" sz="1500">
                <a:solidFill>
                  <a:schemeClr val="tx1"/>
                </a:solidFill>
              </a:rPr>
              <a:t> </a:t>
            </a:r>
            <a:r>
              <a:rPr lang="ru-RU" sz="1500">
                <a:solidFill>
                  <a:schemeClr val="tx1"/>
                </a:solidFill>
              </a:rPr>
              <a:t>Для властивостей, які не повинні змінюватися. Це допомагає </a:t>
            </a:r>
            <a:r>
              <a:rPr lang="en-US" sz="1500">
                <a:solidFill>
                  <a:schemeClr val="tx1"/>
                </a:solidFill>
              </a:rPr>
              <a:t>TypeScript </a:t>
            </a:r>
            <a:r>
              <a:rPr lang="ru-RU" sz="1500">
                <a:solidFill>
                  <a:schemeClr val="tx1"/>
                </a:solidFill>
              </a:rPr>
              <a:t>робити оптимізації та запобігає небажаним мутаціям.</a:t>
            </a:r>
          </a:p>
          <a:p>
            <a:pPr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Налаштування </a:t>
            </a:r>
            <a:r>
              <a:rPr lang="en-US" sz="1500" b="1">
                <a:solidFill>
                  <a:schemeClr val="tx1"/>
                </a:solidFill>
              </a:rPr>
              <a:t>tsconfig.json:</a:t>
            </a:r>
            <a:endParaRPr lang="en-US" sz="15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"skipLibCheck": true </a:t>
            </a:r>
            <a:r>
              <a:rPr lang="ru-RU" sz="1500">
                <a:solidFill>
                  <a:schemeClr val="tx1"/>
                </a:solidFill>
              </a:rPr>
              <a:t>може прискорити компіляцію, пропускаючи перевірку типів у файлах декларацій (.</a:t>
            </a:r>
            <a:r>
              <a:rPr lang="en-US" sz="1500">
                <a:solidFill>
                  <a:schemeClr val="tx1"/>
                </a:solidFill>
              </a:rPr>
              <a:t>d.ts).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"incremental": true </a:t>
            </a:r>
            <a:r>
              <a:rPr lang="ru-RU" sz="1500">
                <a:solidFill>
                  <a:schemeClr val="tx1"/>
                </a:solidFill>
              </a:rPr>
              <a:t>дозволяє кешувати результати попередніх компіляцій.</a:t>
            </a:r>
          </a:p>
          <a:p>
            <a:pPr>
              <a:lnSpc>
                <a:spcPct val="90000"/>
              </a:lnSpc>
            </a:pPr>
            <a:endParaRPr lang="en-AT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09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E6E62-79C6-8818-93A4-D0F67D9D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 b="1" err="1"/>
              <a:t>Тестування</a:t>
            </a:r>
            <a:r>
              <a:rPr lang="ru-RU" sz="4100" b="1"/>
              <a:t> коду</a:t>
            </a:r>
            <a:br>
              <a:rPr lang="ru-RU" sz="4100" b="1"/>
            </a:br>
            <a:endParaRPr lang="en-AT" sz="4100"/>
          </a:p>
        </p:txBody>
      </p:sp>
      <p:pic>
        <p:nvPicPr>
          <p:cNvPr id="11266" name="Picture 2" descr="La importancia de las pruebas automatizadas para los equipos de desarrollo  de software - KMS Technology">
            <a:extLst>
              <a:ext uri="{FF2B5EF4-FFF2-40B4-BE49-F238E27FC236}">
                <a16:creationId xmlns:a16="http://schemas.microsoft.com/office/drawing/2014/main" id="{49A68B9C-6837-BF42-B912-6FCC63487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92"/>
          <a:stretch>
            <a:fillRect/>
          </a:stretch>
        </p:blipFill>
        <p:spPr bwMode="auto">
          <a:xfrm>
            <a:off x="1434269" y="2701180"/>
            <a:ext cx="273972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3090325-0F6A-1756-4E12-59B76263D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1900" dirty="0"/>
              <a:t>Тести </a:t>
            </a:r>
            <a:r>
              <a:rPr lang="ru-RU" sz="1900" dirty="0" err="1"/>
              <a:t>гарантують</a:t>
            </a:r>
            <a:r>
              <a:rPr lang="ru-RU" sz="1900" dirty="0"/>
              <a:t>, </a:t>
            </a:r>
            <a:r>
              <a:rPr lang="ru-RU" sz="1900" dirty="0" err="1"/>
              <a:t>що</a:t>
            </a:r>
            <a:r>
              <a:rPr lang="ru-RU" sz="1900" dirty="0"/>
              <a:t> ваш код </a:t>
            </a:r>
            <a:r>
              <a:rPr lang="ru-RU" sz="1900" dirty="0" err="1"/>
              <a:t>працює</a:t>
            </a:r>
            <a:r>
              <a:rPr lang="ru-RU" sz="1900" dirty="0"/>
              <a:t> правильно і </a:t>
            </a:r>
            <a:r>
              <a:rPr lang="ru-RU" sz="1900" dirty="0" err="1"/>
              <a:t>запобігають</a:t>
            </a:r>
            <a:r>
              <a:rPr lang="ru-RU" sz="1900" dirty="0"/>
              <a:t> </a:t>
            </a:r>
            <a:r>
              <a:rPr lang="ru-RU" sz="1900" dirty="0" err="1"/>
              <a:t>регресіям</a:t>
            </a:r>
            <a:r>
              <a:rPr lang="ru-RU" sz="19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1900" b="1" dirty="0" err="1"/>
              <a:t>Розробка</a:t>
            </a:r>
            <a:r>
              <a:rPr lang="ru-RU" sz="1900" b="1" dirty="0"/>
              <a:t> через </a:t>
            </a:r>
            <a:r>
              <a:rPr lang="ru-RU" sz="1900" b="1" dirty="0" err="1"/>
              <a:t>тестування</a:t>
            </a:r>
            <a:r>
              <a:rPr lang="ru-RU" sz="1900" b="1" dirty="0"/>
              <a:t> (</a:t>
            </a:r>
            <a:r>
              <a:rPr lang="en-US" sz="1900" b="1" dirty="0"/>
              <a:t>TDD - Test-Driven Development):</a:t>
            </a:r>
            <a:r>
              <a:rPr lang="en-US" sz="1900" dirty="0"/>
              <a:t> </a:t>
            </a:r>
            <a:r>
              <a:rPr lang="ru-RU" sz="1900" dirty="0" err="1"/>
              <a:t>Це</a:t>
            </a:r>
            <a:r>
              <a:rPr lang="ru-RU" sz="1900" dirty="0"/>
              <a:t> </a:t>
            </a:r>
            <a:r>
              <a:rPr lang="ru-RU" sz="1900" dirty="0" err="1"/>
              <a:t>підхід</a:t>
            </a:r>
            <a:r>
              <a:rPr lang="ru-RU" sz="1900" dirty="0"/>
              <a:t>, коли </a:t>
            </a:r>
            <a:r>
              <a:rPr lang="ru-RU" sz="1900" dirty="0" err="1"/>
              <a:t>ви</a:t>
            </a:r>
            <a:r>
              <a:rPr lang="ru-RU" sz="1900" dirty="0"/>
              <a:t> </a:t>
            </a:r>
            <a:r>
              <a:rPr lang="ru-RU" sz="1900" dirty="0" err="1"/>
              <a:t>спочатку</a:t>
            </a:r>
            <a:r>
              <a:rPr lang="ru-RU" sz="1900" dirty="0"/>
              <a:t> пишете тест, </a:t>
            </a:r>
            <a:r>
              <a:rPr lang="ru-RU" sz="1900" dirty="0" err="1"/>
              <a:t>який</a:t>
            </a:r>
            <a:r>
              <a:rPr lang="ru-RU" sz="1900" dirty="0"/>
              <a:t> не проходить, </a:t>
            </a:r>
            <a:r>
              <a:rPr lang="ru-RU" sz="1900" dirty="0" err="1"/>
              <a:t>потім</a:t>
            </a:r>
            <a:r>
              <a:rPr lang="ru-RU" sz="1900" dirty="0"/>
              <a:t> пишете код, </a:t>
            </a:r>
            <a:r>
              <a:rPr lang="ru-RU" sz="1900" dirty="0" err="1"/>
              <a:t>щоб</a:t>
            </a:r>
            <a:r>
              <a:rPr lang="ru-RU" sz="1900" dirty="0"/>
              <a:t> тест </a:t>
            </a:r>
            <a:r>
              <a:rPr lang="ru-RU" sz="1900" dirty="0" err="1"/>
              <a:t>пройшов</a:t>
            </a:r>
            <a:r>
              <a:rPr lang="ru-RU" sz="1900" dirty="0"/>
              <a:t>, і </a:t>
            </a:r>
            <a:r>
              <a:rPr lang="ru-RU" sz="1900" dirty="0" err="1"/>
              <a:t>наостанок</a:t>
            </a:r>
            <a:r>
              <a:rPr lang="ru-RU" sz="1900" dirty="0"/>
              <a:t> проводите рефакторинг.</a:t>
            </a:r>
          </a:p>
          <a:p>
            <a:pPr lvl="1">
              <a:lnSpc>
                <a:spcPct val="90000"/>
              </a:lnSpc>
            </a:pPr>
            <a:r>
              <a:rPr lang="ru-RU" sz="1900" b="1" dirty="0"/>
              <a:t>Цикл "</a:t>
            </a:r>
            <a:r>
              <a:rPr lang="ru-RU" sz="1900" b="1" dirty="0" err="1"/>
              <a:t>Червоний</a:t>
            </a:r>
            <a:r>
              <a:rPr lang="ru-RU" sz="1900" b="1" dirty="0"/>
              <a:t>-</a:t>
            </a:r>
            <a:r>
              <a:rPr lang="ru-RU" sz="1900" b="1" dirty="0" err="1"/>
              <a:t>Зелений</a:t>
            </a:r>
            <a:r>
              <a:rPr lang="ru-RU" sz="1900" b="1" dirty="0"/>
              <a:t>-Рефакторинг"</a:t>
            </a:r>
            <a:endParaRPr lang="ru-RU" sz="1900" dirty="0"/>
          </a:p>
          <a:p>
            <a:pPr>
              <a:lnSpc>
                <a:spcPct val="90000"/>
              </a:lnSpc>
            </a:pPr>
            <a:r>
              <a:rPr lang="ru-RU" sz="1900" b="1" dirty="0" err="1"/>
              <a:t>Інструменти</a:t>
            </a:r>
            <a:r>
              <a:rPr lang="ru-RU" sz="1900" b="1" dirty="0"/>
              <a:t> для </a:t>
            </a:r>
            <a:r>
              <a:rPr lang="ru-RU" sz="1900" b="1" dirty="0" err="1"/>
              <a:t>тестування</a:t>
            </a:r>
            <a:r>
              <a:rPr lang="ru-RU" sz="1900" b="1" dirty="0"/>
              <a:t>:</a:t>
            </a:r>
            <a:endParaRPr lang="ru-RU" sz="1900" dirty="0"/>
          </a:p>
          <a:p>
            <a:pPr lvl="1">
              <a:lnSpc>
                <a:spcPct val="90000"/>
              </a:lnSpc>
            </a:pPr>
            <a:r>
              <a:rPr lang="en-US" sz="1900" b="1" dirty="0"/>
              <a:t>Jest:</a:t>
            </a:r>
            <a:r>
              <a:rPr lang="en-US" sz="1900" dirty="0"/>
              <a:t> </a:t>
            </a:r>
            <a:r>
              <a:rPr lang="ru-RU" sz="1900" dirty="0" err="1"/>
              <a:t>Популярний</a:t>
            </a:r>
            <a:r>
              <a:rPr lang="ru-RU" sz="1900" dirty="0"/>
              <a:t> фреймворк для </a:t>
            </a:r>
            <a:r>
              <a:rPr lang="ru-RU" sz="1900" dirty="0" err="1"/>
              <a:t>тестування</a:t>
            </a:r>
            <a:r>
              <a:rPr lang="ru-RU" sz="1900" dirty="0"/>
              <a:t> з </a:t>
            </a:r>
            <a:r>
              <a:rPr lang="ru-RU" sz="1900" dirty="0" err="1"/>
              <a:t>підтримкою</a:t>
            </a:r>
            <a:r>
              <a:rPr lang="ru-RU" sz="1900" dirty="0"/>
              <a:t> </a:t>
            </a:r>
            <a:r>
              <a:rPr lang="en-US" sz="1900" dirty="0"/>
              <a:t>TypeScript </a:t>
            </a:r>
            <a:r>
              <a:rPr lang="ru-RU" sz="1900" dirty="0"/>
              <a:t>через </a:t>
            </a:r>
            <a:r>
              <a:rPr lang="en-US" sz="1900" dirty="0" err="1"/>
              <a:t>ts</a:t>
            </a:r>
            <a:r>
              <a:rPr lang="en-US" sz="1900" dirty="0"/>
              <a:t>-jest.</a:t>
            </a:r>
          </a:p>
          <a:p>
            <a:pPr lvl="1">
              <a:lnSpc>
                <a:spcPct val="90000"/>
              </a:lnSpc>
            </a:pPr>
            <a:r>
              <a:rPr lang="en-US" sz="1900" b="1" dirty="0" err="1"/>
              <a:t>Vitest</a:t>
            </a:r>
            <a:r>
              <a:rPr lang="en-US" sz="1900" b="1" dirty="0"/>
              <a:t>:</a:t>
            </a:r>
            <a:r>
              <a:rPr lang="en-US" sz="1900" dirty="0"/>
              <a:t> </a:t>
            </a:r>
            <a:r>
              <a:rPr lang="ru-RU" sz="1900" dirty="0" err="1"/>
              <a:t>Сучасний</a:t>
            </a:r>
            <a:r>
              <a:rPr lang="ru-RU" sz="1900" dirty="0"/>
              <a:t> та </a:t>
            </a:r>
            <a:r>
              <a:rPr lang="ru-RU" sz="1900" dirty="0" err="1"/>
              <a:t>швидкий</a:t>
            </a:r>
            <a:r>
              <a:rPr lang="ru-RU" sz="1900" dirty="0"/>
              <a:t> фреймворк для </a:t>
            </a:r>
            <a:r>
              <a:rPr lang="ru-RU" sz="1900" dirty="0" err="1"/>
              <a:t>тестування</a:t>
            </a:r>
            <a:r>
              <a:rPr lang="ru-RU" sz="1900" dirty="0"/>
              <a:t>, особливо </a:t>
            </a:r>
            <a:r>
              <a:rPr lang="ru-RU" sz="1900" dirty="0" err="1"/>
              <a:t>популярний</a:t>
            </a:r>
            <a:r>
              <a:rPr lang="ru-RU" sz="1900" dirty="0"/>
              <a:t> у </a:t>
            </a:r>
            <a:r>
              <a:rPr lang="en-US" sz="1900" dirty="0"/>
              <a:t>Vite-</a:t>
            </a:r>
            <a:r>
              <a:rPr lang="ru-RU" sz="1900" dirty="0" err="1"/>
              <a:t>проєктах</a:t>
            </a:r>
            <a:r>
              <a:rPr lang="ru-RU" sz="19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1900" b="1" dirty="0" err="1"/>
              <a:t>Що</a:t>
            </a:r>
            <a:r>
              <a:rPr lang="ru-RU" sz="1900" b="1" dirty="0"/>
              <a:t> </a:t>
            </a:r>
            <a:r>
              <a:rPr lang="ru-RU" sz="1900" b="1" dirty="0" err="1"/>
              <a:t>тестувати</a:t>
            </a:r>
            <a:r>
              <a:rPr lang="ru-RU" sz="1900" b="1" dirty="0"/>
              <a:t>?</a:t>
            </a:r>
            <a:r>
              <a:rPr lang="ru-RU" sz="1900" dirty="0"/>
              <a:t> </a:t>
            </a:r>
            <a:r>
              <a:rPr lang="ru-RU" sz="1900" dirty="0" err="1"/>
              <a:t>Публічні</a:t>
            </a:r>
            <a:r>
              <a:rPr lang="ru-RU" sz="1900" dirty="0"/>
              <a:t> </a:t>
            </a:r>
            <a:r>
              <a:rPr lang="en-US" sz="1900" dirty="0"/>
              <a:t>API </a:t>
            </a:r>
            <a:r>
              <a:rPr lang="ru-RU" sz="1900" dirty="0"/>
              <a:t>ваших </a:t>
            </a:r>
            <a:r>
              <a:rPr lang="ru-RU" sz="1900" dirty="0" err="1"/>
              <a:t>модулів</a:t>
            </a:r>
            <a:r>
              <a:rPr lang="ru-RU" sz="1900" dirty="0"/>
              <a:t>, </a:t>
            </a:r>
            <a:r>
              <a:rPr lang="ru-RU" sz="1900" dirty="0" err="1"/>
              <a:t>бізнес-логіку</a:t>
            </a:r>
            <a:r>
              <a:rPr lang="ru-RU" sz="1900" dirty="0"/>
              <a:t>, </a:t>
            </a:r>
            <a:r>
              <a:rPr lang="ru-RU" sz="1900" dirty="0" err="1"/>
              <a:t>крайові</a:t>
            </a:r>
            <a:r>
              <a:rPr lang="ru-RU" sz="1900" dirty="0"/>
              <a:t> </a:t>
            </a:r>
            <a:r>
              <a:rPr lang="ru-RU" sz="1900" dirty="0" err="1"/>
              <a:t>випадки</a:t>
            </a:r>
            <a:r>
              <a:rPr lang="ru-RU" sz="1900" dirty="0"/>
              <a:t>.</a:t>
            </a:r>
          </a:p>
          <a:p>
            <a:pPr>
              <a:lnSpc>
                <a:spcPct val="90000"/>
              </a:lnSpc>
            </a:pPr>
            <a:endParaRPr lang="en-AT" sz="1000" dirty="0"/>
          </a:p>
        </p:txBody>
      </p:sp>
    </p:spTree>
    <p:extLst>
      <p:ext uri="{BB962C8B-B14F-4D97-AF65-F5344CB8AC3E}">
        <p14:creationId xmlns:p14="http://schemas.microsoft.com/office/powerpoint/2010/main" val="253817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8" name="Rectangle 12294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9" name="Rectangle 12296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2290" name="Picture 2" descr="Анализ рынка: особенности, объекты и методы | Fractus">
            <a:extLst>
              <a:ext uri="{FF2B5EF4-FFF2-40B4-BE49-F238E27FC236}">
                <a16:creationId xmlns:a16="http://schemas.microsoft.com/office/drawing/2014/main" id="{65C30359-15AD-0F8B-F684-A08D914E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80" r="1" b="4618"/>
          <a:stretch>
            <a:fillRect/>
          </a:stretch>
        </p:blipFill>
        <p:spPr bwMode="auto">
          <a:xfrm>
            <a:off x="486138" y="486568"/>
            <a:ext cx="11227442" cy="58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0" name="Rectangle 12298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5A9D1-7F58-0E32-6179-D9627B88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 b="1">
                <a:solidFill>
                  <a:schemeClr val="tx1"/>
                </a:solidFill>
              </a:rPr>
              <a:t>Інструменти для аналізу якості коду</a:t>
            </a:r>
            <a:br>
              <a:rPr lang="ru-RU" sz="4100" b="1">
                <a:solidFill>
                  <a:schemeClr val="tx1"/>
                </a:solidFill>
              </a:rPr>
            </a:br>
            <a:endParaRPr lang="en-AT" sz="4100">
              <a:solidFill>
                <a:schemeClr val="tx1"/>
              </a:solidFill>
            </a:endParaRPr>
          </a:p>
        </p:txBody>
      </p:sp>
      <p:cxnSp>
        <p:nvCxnSpPr>
          <p:cNvPr id="12301" name="Straight Connector 12300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311" name="Group 12302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12304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2305" name="Picture 12304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2306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2307" name="Picture 12306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BC9E9-3905-794F-B9BC-483F607E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>
                <a:solidFill>
                  <a:schemeClr val="tx1"/>
                </a:solidFill>
              </a:rPr>
              <a:t>Автоматизація допомагає підтримувати високу якість коду.</a:t>
            </a:r>
          </a:p>
          <a:p>
            <a:pPr>
              <a:lnSpc>
                <a:spcPct val="90000"/>
              </a:lnSpc>
            </a:pPr>
            <a:r>
              <a:rPr lang="ru-RU" sz="1400" b="1">
                <a:solidFill>
                  <a:schemeClr val="tx1"/>
                </a:solidFill>
              </a:rPr>
              <a:t>Статичний аналіз:</a:t>
            </a:r>
            <a:endParaRPr lang="ru-RU" sz="14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ESLint:</a:t>
            </a:r>
            <a:r>
              <a:rPr lang="en-US" sz="1400">
                <a:solidFill>
                  <a:schemeClr val="tx1"/>
                </a:solidFill>
              </a:rPr>
              <a:t> </a:t>
            </a:r>
            <a:r>
              <a:rPr lang="ru-RU" sz="1400">
                <a:solidFill>
                  <a:schemeClr val="tx1"/>
                </a:solidFill>
              </a:rPr>
              <a:t>Знаходить помилки, потенційні проблеми та порушення стилю.</a:t>
            </a:r>
          </a:p>
          <a:p>
            <a:pPr lvl="1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SonarQube:</a:t>
            </a:r>
            <a:r>
              <a:rPr lang="en-US" sz="1400">
                <a:solidFill>
                  <a:schemeClr val="tx1"/>
                </a:solidFill>
              </a:rPr>
              <a:t> </a:t>
            </a:r>
            <a:r>
              <a:rPr lang="ru-RU" sz="1400">
                <a:solidFill>
                  <a:schemeClr val="tx1"/>
                </a:solidFill>
              </a:rPr>
              <a:t>Платформа для безперервного аналізу якості коду, яка виявляє баги, вразливості та "код з запахом".</a:t>
            </a:r>
          </a:p>
          <a:p>
            <a:pPr>
              <a:lnSpc>
                <a:spcPct val="90000"/>
              </a:lnSpc>
            </a:pPr>
            <a:r>
              <a:rPr lang="ru-RU" sz="1400" b="1">
                <a:solidFill>
                  <a:schemeClr val="tx1"/>
                </a:solidFill>
              </a:rPr>
              <a:t>Автоматизація перевірок:</a:t>
            </a:r>
            <a:endParaRPr lang="ru-RU" sz="14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Git Hooks (</a:t>
            </a:r>
            <a:r>
              <a:rPr lang="ru-RU" sz="1400" b="1">
                <a:solidFill>
                  <a:schemeClr val="tx1"/>
                </a:solidFill>
              </a:rPr>
              <a:t>напр. </a:t>
            </a:r>
            <a:r>
              <a:rPr lang="en-US" sz="1400" b="1">
                <a:solidFill>
                  <a:schemeClr val="tx1"/>
                </a:solidFill>
              </a:rPr>
              <a:t>Husky):</a:t>
            </a:r>
            <a:r>
              <a:rPr lang="en-US" sz="1400">
                <a:solidFill>
                  <a:schemeClr val="tx1"/>
                </a:solidFill>
              </a:rPr>
              <a:t> </a:t>
            </a:r>
            <a:r>
              <a:rPr lang="ru-RU" sz="1400">
                <a:solidFill>
                  <a:schemeClr val="tx1"/>
                </a:solidFill>
              </a:rPr>
              <a:t>Дозволяють запускати лінтери та тести перед кожним комітом, запобігаючи потраплянню неякісного коду до репозиторію.</a:t>
            </a:r>
          </a:p>
          <a:p>
            <a:pPr lvl="1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</a:rPr>
              <a:t>CI/CD (Continuous Integration/Continuous Deployment):</a:t>
            </a:r>
            <a:r>
              <a:rPr lang="en-US" sz="1400">
                <a:solidFill>
                  <a:schemeClr val="tx1"/>
                </a:solidFill>
              </a:rPr>
              <a:t> </a:t>
            </a:r>
            <a:r>
              <a:rPr lang="ru-RU" sz="1400">
                <a:solidFill>
                  <a:schemeClr val="tx1"/>
                </a:solidFill>
              </a:rPr>
              <a:t>Інтеграція перевірок якості в пайплайни збірки та розгортання.</a:t>
            </a:r>
          </a:p>
          <a:p>
            <a:pPr>
              <a:lnSpc>
                <a:spcPct val="90000"/>
              </a:lnSpc>
            </a:pPr>
            <a:endParaRPr lang="en-AT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4" name="Rectangle 13318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6" name="Rectangle 13320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3314" name="Picture 2" descr="9,000+ Key Points Stock Photos, Pictures &amp; Royalty-Free Images - iStock | Key  points icon, 5 key points, Key points vector">
            <a:extLst>
              <a:ext uri="{FF2B5EF4-FFF2-40B4-BE49-F238E27FC236}">
                <a16:creationId xmlns:a16="http://schemas.microsoft.com/office/drawing/2014/main" id="{E7BA28EF-E8E7-E5E1-8996-FEA3EFA59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96" r="1" b="1"/>
          <a:stretch>
            <a:fillRect/>
          </a:stretch>
        </p:blipFill>
        <p:spPr bwMode="auto">
          <a:xfrm>
            <a:off x="486138" y="486568"/>
            <a:ext cx="11227442" cy="58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E7FBE-4455-2BF1-EE5E-789A8A7F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 b="1">
                <a:solidFill>
                  <a:schemeClr val="tx1"/>
                </a:solidFill>
              </a:rPr>
              <a:t>Висновки</a:t>
            </a:r>
            <a:br>
              <a:rPr lang="ru-RU" sz="4100" b="1">
                <a:solidFill>
                  <a:schemeClr val="tx1"/>
                </a:solidFill>
              </a:rPr>
            </a:br>
            <a:endParaRPr lang="en-AT" sz="4100">
              <a:solidFill>
                <a:schemeClr val="tx1"/>
              </a:solidFill>
            </a:endParaRPr>
          </a:p>
        </p:txBody>
      </p:sp>
      <p:cxnSp>
        <p:nvCxnSpPr>
          <p:cNvPr id="13325" name="Straight Connector 13324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27" name="Group 13326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13328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329" name="Picture 13328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13330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3331" name="Picture 13330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47356-F886-37B1-DA4E-A4C1CE2FF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b="1">
                <a:solidFill>
                  <a:schemeClr val="tx1"/>
                </a:solidFill>
              </a:rPr>
              <a:t>Ключові моменти:</a:t>
            </a:r>
            <a:endParaRPr lang="ru-RU" sz="14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1400" b="1">
                <a:solidFill>
                  <a:schemeClr val="tx1"/>
                </a:solidFill>
              </a:rPr>
              <a:t>Консистентність:</a:t>
            </a:r>
            <a:r>
              <a:rPr lang="ru-RU" sz="1400">
                <a:solidFill>
                  <a:schemeClr val="tx1"/>
                </a:solidFill>
              </a:rPr>
              <a:t> Єдиний стиль коду є основою для ефективної командної роботи.</a:t>
            </a:r>
          </a:p>
          <a:p>
            <a:pPr lvl="1">
              <a:lnSpc>
                <a:spcPct val="90000"/>
              </a:lnSpc>
            </a:pPr>
            <a:r>
              <a:rPr lang="ru-RU" sz="1400" b="1">
                <a:solidFill>
                  <a:schemeClr val="tx1"/>
                </a:solidFill>
              </a:rPr>
              <a:t>Читабельність:</a:t>
            </a:r>
            <a:r>
              <a:rPr lang="ru-RU" sz="1400">
                <a:solidFill>
                  <a:schemeClr val="tx1"/>
                </a:solidFill>
              </a:rPr>
              <a:t> Пишіть код для людей, а не лише для компілятора.</a:t>
            </a:r>
          </a:p>
          <a:p>
            <a:pPr lvl="1">
              <a:lnSpc>
                <a:spcPct val="90000"/>
              </a:lnSpc>
            </a:pPr>
            <a:r>
              <a:rPr lang="ru-RU" sz="1400" b="1">
                <a:solidFill>
                  <a:schemeClr val="tx1"/>
                </a:solidFill>
              </a:rPr>
              <a:t>Надійність:</a:t>
            </a:r>
            <a:r>
              <a:rPr lang="ru-RU" sz="1400">
                <a:solidFill>
                  <a:schemeClr val="tx1"/>
                </a:solidFill>
              </a:rPr>
              <a:t> Використовуйте переваги статичної типізації для уникнення помилок.</a:t>
            </a:r>
          </a:p>
          <a:p>
            <a:pPr lvl="1">
              <a:lnSpc>
                <a:spcPct val="90000"/>
              </a:lnSpc>
            </a:pPr>
            <a:r>
              <a:rPr lang="ru-RU" sz="1400" b="1">
                <a:solidFill>
                  <a:schemeClr val="tx1"/>
                </a:solidFill>
              </a:rPr>
              <a:t>Автоматизація:</a:t>
            </a:r>
            <a:r>
              <a:rPr lang="ru-RU" sz="1400">
                <a:solidFill>
                  <a:schemeClr val="tx1"/>
                </a:solidFill>
              </a:rPr>
              <a:t> Використовуйте інструменти для автоматичного форматування та аналізу коду.</a:t>
            </a:r>
          </a:p>
          <a:p>
            <a:pPr>
              <a:lnSpc>
                <a:spcPct val="90000"/>
              </a:lnSpc>
            </a:pPr>
            <a:r>
              <a:rPr lang="ru-RU" sz="1400" b="1">
                <a:solidFill>
                  <a:schemeClr val="tx1"/>
                </a:solidFill>
              </a:rPr>
              <a:t>Рекомендації для застосування:</a:t>
            </a:r>
            <a:endParaRPr lang="ru-RU" sz="14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ru-RU" sz="1400">
                <a:solidFill>
                  <a:schemeClr val="tx1"/>
                </a:solidFill>
              </a:rPr>
              <a:t>Почніть з малого: впроваджуйте правила поступово.</a:t>
            </a:r>
          </a:p>
          <a:p>
            <a:pPr lvl="1">
              <a:lnSpc>
                <a:spcPct val="90000"/>
              </a:lnSpc>
            </a:pPr>
            <a:r>
              <a:rPr lang="ru-RU" sz="1400">
                <a:solidFill>
                  <a:schemeClr val="tx1"/>
                </a:solidFill>
              </a:rPr>
              <a:t>Обговорюйте правила в команді та зафіксуйте їх.</a:t>
            </a:r>
          </a:p>
          <a:p>
            <a:pPr lvl="1">
              <a:lnSpc>
                <a:spcPct val="90000"/>
              </a:lnSpc>
            </a:pPr>
            <a:r>
              <a:rPr lang="ru-RU" sz="1400">
                <a:solidFill>
                  <a:schemeClr val="tx1"/>
                </a:solidFill>
              </a:rPr>
              <a:t>Регулярно проводьте код-рев'ю для обміну знаннями та контролю якості.</a:t>
            </a:r>
          </a:p>
          <a:p>
            <a:pPr>
              <a:lnSpc>
                <a:spcPct val="90000"/>
              </a:lnSpc>
            </a:pPr>
            <a:endParaRPr lang="en-AT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0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D9246-AAC8-C74A-592B-AFEAC86E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Використані</a:t>
            </a:r>
            <a:r>
              <a:rPr lang="ru-RU" b="1" dirty="0"/>
              <a:t> </a:t>
            </a:r>
            <a:r>
              <a:rPr lang="ru-RU" b="1" dirty="0" err="1"/>
              <a:t>джерела</a:t>
            </a:r>
            <a:r>
              <a:rPr lang="ru-RU" b="1" dirty="0"/>
              <a:t> та </a:t>
            </a:r>
            <a:r>
              <a:rPr lang="ru-RU" b="1" dirty="0" err="1"/>
              <a:t>Питання</a:t>
            </a:r>
            <a:br>
              <a:rPr lang="ru-RU" b="1" dirty="0"/>
            </a:br>
            <a:endParaRPr lang="en-AT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483EA-C7BC-1725-1223-2341B8A4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err="1"/>
              <a:t>Основні</a:t>
            </a:r>
            <a:r>
              <a:rPr lang="ru-RU" b="1" dirty="0"/>
              <a:t> </a:t>
            </a:r>
            <a:r>
              <a:rPr lang="ru-RU" b="1" dirty="0" err="1"/>
              <a:t>джерела</a:t>
            </a:r>
            <a:r>
              <a:rPr lang="ru-RU" b="1" dirty="0"/>
              <a:t>:</a:t>
            </a:r>
            <a:endParaRPr lang="ru-RU" dirty="0"/>
          </a:p>
          <a:p>
            <a:r>
              <a:rPr lang="en-US" b="1" dirty="0"/>
              <a:t>Official TypeScript Documentation: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https://www.typescriptlang.org/docs/</a:t>
            </a:r>
            <a:endParaRPr lang="en-US" dirty="0"/>
          </a:p>
          <a:p>
            <a:r>
              <a:rPr lang="en-US" b="1" dirty="0"/>
              <a:t>Google TypeScript Style Guide:</a:t>
            </a:r>
            <a:r>
              <a:rPr lang="en-US" dirty="0"/>
              <a:t> </a:t>
            </a:r>
            <a:r>
              <a:rPr lang="en-US" dirty="0">
                <a:hlinkClick r:id="rId3"/>
              </a:rPr>
              <a:t>https://google.github.io/styleguide/tsguide.html</a:t>
            </a:r>
            <a:r>
              <a:rPr lang="en-US" dirty="0"/>
              <a:t>[</a:t>
            </a:r>
            <a:r>
              <a:rPr lang="en-US" dirty="0">
                <a:hlinkClick r:id="rId4"/>
              </a:rPr>
              <a:t>33</a:t>
            </a:r>
            <a:r>
              <a:rPr lang="en-US" dirty="0"/>
              <a:t>]</a:t>
            </a:r>
          </a:p>
          <a:p>
            <a:r>
              <a:rPr lang="en-US" b="1" dirty="0"/>
              <a:t>Airbnb TypeScript Style Guide (via </a:t>
            </a:r>
            <a:r>
              <a:rPr lang="en-US" b="1" dirty="0" err="1"/>
              <a:t>eslint</a:t>
            </a:r>
            <a:r>
              <a:rPr lang="en-US" b="1" dirty="0"/>
              <a:t>-config-</a:t>
            </a:r>
            <a:r>
              <a:rPr lang="en-US" b="1" dirty="0" err="1"/>
              <a:t>airbnb</a:t>
            </a:r>
            <a:r>
              <a:rPr lang="en-US" b="1" dirty="0"/>
              <a:t>-typescript):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https://github.com/airbnb/javascript/tree/master/packages/eslint-config-airbnb</a:t>
            </a:r>
            <a:endParaRPr lang="en-US" dirty="0"/>
          </a:p>
          <a:p>
            <a:r>
              <a:rPr lang="en-US" b="1" dirty="0"/>
              <a:t>TypeScript Deep Dive by </a:t>
            </a:r>
            <a:r>
              <a:rPr lang="en-US" b="1" dirty="0" err="1"/>
              <a:t>Basarat</a:t>
            </a:r>
            <a:r>
              <a:rPr lang="en-US" b="1" dirty="0"/>
              <a:t> Ali Syed:</a:t>
            </a:r>
            <a:r>
              <a:rPr lang="en-US" dirty="0"/>
              <a:t> </a:t>
            </a:r>
            <a:r>
              <a:rPr lang="en-US" dirty="0">
                <a:hlinkClick r:id="rId6"/>
              </a:rPr>
              <a:t>https://basarat.gitbook.io/typescript/</a:t>
            </a:r>
            <a:endParaRPr lang="en-US" dirty="0"/>
          </a:p>
          <a:p>
            <a:r>
              <a:rPr lang="en-US" b="1" dirty="0"/>
              <a:t>Refactoring Guru:</a:t>
            </a:r>
            <a:r>
              <a:rPr lang="en-US" dirty="0"/>
              <a:t> </a:t>
            </a:r>
            <a:r>
              <a:rPr lang="en-US" dirty="0">
                <a:hlinkClick r:id="rId7"/>
              </a:rPr>
              <a:t>https://refactoring.guru/</a:t>
            </a:r>
            <a:endParaRPr lang="en-US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28722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B78BE18-6882-4FAA-BC8C-CA216E963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A34F12D-8C0F-46CA-9F4A-D56193C37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14300" dist="127000" dir="48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3074" name="Picture 2" descr="The Major Benefits of Using Typescript | by Connor Finnegan | The Startup |  Medium">
            <a:extLst>
              <a:ext uri="{FF2B5EF4-FFF2-40B4-BE49-F238E27FC236}">
                <a16:creationId xmlns:a16="http://schemas.microsoft.com/office/drawing/2014/main" id="{C6213775-CF91-BCC0-741E-0F357F07B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 r="5" b="5"/>
          <a:stretch>
            <a:fillRect/>
          </a:stretch>
        </p:blipFill>
        <p:spPr bwMode="auto">
          <a:xfrm>
            <a:off x="486138" y="486568"/>
            <a:ext cx="11227442" cy="58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F3838012-22B6-4303-8F29-04E1419B3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43FF1-B165-9779-9B59-D717A53D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b="1">
                <a:solidFill>
                  <a:schemeClr val="tx1"/>
                </a:solidFill>
              </a:rPr>
              <a:t>Навіщо потрібні правила оформлення коду?</a:t>
            </a:r>
            <a:br>
              <a:rPr lang="ru-RU" sz="3700" b="1">
                <a:solidFill>
                  <a:schemeClr val="tx1"/>
                </a:solidFill>
              </a:rPr>
            </a:br>
            <a:endParaRPr lang="en-AT" sz="3700">
              <a:solidFill>
                <a:schemeClr val="tx1"/>
              </a:solidFill>
            </a:endParaRP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AB061FF5-9F81-427C-8DA5-39893955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2351" y="2421466"/>
            <a:ext cx="940729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F03F5A17-2CE9-4ADD-9FAF-C1A0BB39C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 useBgFill="1">
          <p:nvSpPr>
            <p:cNvPr id="3088" name="Rounded Rectangle 20">
              <a:extLst>
                <a:ext uri="{FF2B5EF4-FFF2-40B4-BE49-F238E27FC236}">
                  <a16:creationId xmlns:a16="http://schemas.microsoft.com/office/drawing/2014/main" id="{4A88F887-B43E-4CD1-BCE2-739013C68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89" name="Picture 3088">
              <a:extLst>
                <a:ext uri="{FF2B5EF4-FFF2-40B4-BE49-F238E27FC236}">
                  <a16:creationId xmlns:a16="http://schemas.microsoft.com/office/drawing/2014/main" id="{2C9D3412-AB4A-4E20-9A79-B2C80D198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3090" name="Rounded Rectangle 22">
              <a:extLst>
                <a:ext uri="{FF2B5EF4-FFF2-40B4-BE49-F238E27FC236}">
                  <a16:creationId xmlns:a16="http://schemas.microsoft.com/office/drawing/2014/main" id="{A1D7D010-E182-46E6-9264-B3955285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3091" name="Picture 3090">
              <a:extLst>
                <a:ext uri="{FF2B5EF4-FFF2-40B4-BE49-F238E27FC236}">
                  <a16:creationId xmlns:a16="http://schemas.microsoft.com/office/drawing/2014/main" id="{F4783A7B-2E08-42E4-87EC-EE59B873D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356DF-9654-87DD-CEF0-9CF654343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Що таке </a:t>
            </a:r>
            <a:r>
              <a:rPr lang="en-US" sz="1500" b="1">
                <a:solidFill>
                  <a:schemeClr val="tx1"/>
                </a:solidFill>
              </a:rPr>
              <a:t>TypeScript?</a:t>
            </a:r>
            <a:r>
              <a:rPr lang="en-US" sz="1500">
                <a:solidFill>
                  <a:schemeClr val="tx1"/>
                </a:solidFill>
              </a:rPr>
              <a:t> TypeScript — </a:t>
            </a:r>
            <a:r>
              <a:rPr lang="ru-RU" sz="1500">
                <a:solidFill>
                  <a:schemeClr val="tx1"/>
                </a:solidFill>
              </a:rPr>
              <a:t>це суперсет </a:t>
            </a:r>
            <a:r>
              <a:rPr lang="en-US" sz="1500">
                <a:solidFill>
                  <a:schemeClr val="tx1"/>
                </a:solidFill>
              </a:rPr>
              <a:t>JavaScript, </a:t>
            </a:r>
            <a:r>
              <a:rPr lang="ru-RU" sz="1500">
                <a:solidFill>
                  <a:schemeClr val="tx1"/>
                </a:solidFill>
              </a:rPr>
              <a:t>який додає статичну типізацію, роблячи код більш надійним та легким для розуміння.</a:t>
            </a:r>
          </a:p>
          <a:p>
            <a:pPr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Важливість стандартизації:</a:t>
            </a:r>
            <a:r>
              <a:rPr lang="ru-RU" sz="1500">
                <a:solidFill>
                  <a:schemeClr val="tx1"/>
                </a:solidFill>
              </a:rPr>
              <a:t> У командній роботі єдиний стиль кодування є критично важливим. Він забезпечує:</a:t>
            </a:r>
          </a:p>
          <a:p>
            <a:pPr lvl="1"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Читабельність:</a:t>
            </a:r>
            <a:r>
              <a:rPr lang="ru-RU" sz="1500">
                <a:solidFill>
                  <a:schemeClr val="tx1"/>
                </a:solidFill>
              </a:rPr>
              <a:t> Код, написаний в єдиному стилі, легше читати та розуміти всім членам команди.</a:t>
            </a:r>
          </a:p>
          <a:p>
            <a:pPr lvl="1"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Підтримуваність:</a:t>
            </a:r>
            <a:r>
              <a:rPr lang="ru-RU" sz="1500">
                <a:solidFill>
                  <a:schemeClr val="tx1"/>
                </a:solidFill>
              </a:rPr>
              <a:t> Стандартизований код простіше модифікувати та розширювати в майбутньому.</a:t>
            </a:r>
          </a:p>
          <a:p>
            <a:pPr lvl="1">
              <a:lnSpc>
                <a:spcPct val="90000"/>
              </a:lnSpc>
            </a:pPr>
            <a:r>
              <a:rPr lang="ru-RU" sz="1500" b="1">
                <a:solidFill>
                  <a:schemeClr val="tx1"/>
                </a:solidFill>
              </a:rPr>
              <a:t>Мінімізація помилок:</a:t>
            </a:r>
            <a:r>
              <a:rPr lang="ru-RU" sz="1500">
                <a:solidFill>
                  <a:schemeClr val="tx1"/>
                </a:solidFill>
              </a:rPr>
              <a:t> Чіткі правила допомагають уникати поширених помилок та полегшують процес код-рев'ю.</a:t>
            </a:r>
          </a:p>
          <a:p>
            <a:pPr>
              <a:lnSpc>
                <a:spcPct val="90000"/>
              </a:lnSpc>
            </a:pPr>
            <a:endParaRPr lang="en-AT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82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5F01BD1-E3CB-4562-A77C-00A3ED246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492030E9-8BC2-4840-8C6B-991B68C51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106" name="Picture 4105">
              <a:extLst>
                <a:ext uri="{FF2B5EF4-FFF2-40B4-BE49-F238E27FC236}">
                  <a16:creationId xmlns:a16="http://schemas.microsoft.com/office/drawing/2014/main" id="{651493CA-1EAE-4C5B-9C46-8437DD51C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81B01891-F01D-4D0D-A631-E29F0EA8E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T"/>
            </a:p>
          </p:txBody>
        </p:sp>
        <p:pic>
          <p:nvPicPr>
            <p:cNvPr id="4108" name="Picture 4107">
              <a:extLst>
                <a:ext uri="{FF2B5EF4-FFF2-40B4-BE49-F238E27FC236}">
                  <a16:creationId xmlns:a16="http://schemas.microsoft.com/office/drawing/2014/main" id="{38B1DE3F-E4E6-4E5E-9213-CB6C7AA92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109" name="Picture 4108">
              <a:extLst>
                <a:ext uri="{FF2B5EF4-FFF2-40B4-BE49-F238E27FC236}">
                  <a16:creationId xmlns:a16="http://schemas.microsoft.com/office/drawing/2014/main" id="{8AFE6BB3-9290-46EA-8067-AA9277C70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3752E-806C-1AAD-6B53-71C6E6B8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b="1" dirty="0">
                <a:solidFill>
                  <a:srgbClr val="262626"/>
                </a:solidFill>
              </a:rPr>
              <a:t> Структура </a:t>
            </a:r>
            <a:r>
              <a:rPr lang="ru-RU" sz="3700" b="1" dirty="0" err="1">
                <a:solidFill>
                  <a:srgbClr val="262626"/>
                </a:solidFill>
              </a:rPr>
              <a:t>проєкту</a:t>
            </a:r>
            <a:r>
              <a:rPr lang="ru-RU" sz="3700" b="1" dirty="0">
                <a:solidFill>
                  <a:srgbClr val="262626"/>
                </a:solidFill>
              </a:rPr>
              <a:t> та коду</a:t>
            </a:r>
            <a:br>
              <a:rPr lang="ru-RU" sz="3700" b="1" dirty="0">
                <a:solidFill>
                  <a:srgbClr val="262626"/>
                </a:solidFill>
              </a:rPr>
            </a:br>
            <a:endParaRPr lang="en-AT" sz="3700" dirty="0">
              <a:solidFill>
                <a:srgbClr val="262626"/>
              </a:solidFill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5325209-1BB3-4A1C-97C2-17DCDC165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Как структурировать проект ML и сделать его воспроизводимым и  поддерживаемым / Хабр">
            <a:extLst>
              <a:ext uri="{FF2B5EF4-FFF2-40B4-BE49-F238E27FC236}">
                <a16:creationId xmlns:a16="http://schemas.microsoft.com/office/drawing/2014/main" id="{C664999F-53E9-4490-A54B-EC336443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5281" y="1058222"/>
            <a:ext cx="3059206" cy="481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043EE5F5-AF73-46E3-90B6-27EEFDAC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F9FC2B-C30E-53B6-A528-F8D6F990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1600" b="1" dirty="0" err="1">
                <a:solidFill>
                  <a:srgbClr val="262626"/>
                </a:solidFill>
              </a:rPr>
              <a:t>Організація</a:t>
            </a:r>
            <a:r>
              <a:rPr lang="ru-RU" sz="1600" b="1" dirty="0">
                <a:solidFill>
                  <a:srgbClr val="262626"/>
                </a:solidFill>
              </a:rPr>
              <a:t> </a:t>
            </a:r>
            <a:r>
              <a:rPr lang="ru-RU" sz="1600" b="1" dirty="0" err="1">
                <a:solidFill>
                  <a:srgbClr val="262626"/>
                </a:solidFill>
              </a:rPr>
              <a:t>файлів</a:t>
            </a:r>
            <a:r>
              <a:rPr lang="ru-RU" sz="1600" b="1" dirty="0">
                <a:solidFill>
                  <a:srgbClr val="262626"/>
                </a:solidFill>
              </a:rPr>
              <a:t>:</a:t>
            </a:r>
            <a:r>
              <a:rPr lang="ru-RU" sz="1600" dirty="0">
                <a:solidFill>
                  <a:srgbClr val="262626"/>
                </a:solidFill>
              </a:rPr>
              <a:t> </a:t>
            </a:r>
            <a:r>
              <a:rPr lang="ru-RU" sz="1600" dirty="0" err="1">
                <a:solidFill>
                  <a:srgbClr val="262626"/>
                </a:solidFill>
              </a:rPr>
              <a:t>Логічна</a:t>
            </a:r>
            <a:r>
              <a:rPr lang="ru-RU" sz="1600" dirty="0">
                <a:solidFill>
                  <a:srgbClr val="262626"/>
                </a:solidFill>
              </a:rPr>
              <a:t> структура папок </a:t>
            </a:r>
            <a:r>
              <a:rPr lang="ru-RU" sz="1600" dirty="0" err="1">
                <a:solidFill>
                  <a:srgbClr val="262626"/>
                </a:solidFill>
              </a:rPr>
              <a:t>полегшує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навігацію</a:t>
            </a:r>
            <a:r>
              <a:rPr lang="ru-RU" sz="1600" dirty="0">
                <a:solidFill>
                  <a:srgbClr val="262626"/>
                </a:solidFill>
              </a:rPr>
              <a:t> та </a:t>
            </a:r>
            <a:r>
              <a:rPr lang="ru-RU" sz="1600" dirty="0" err="1">
                <a:solidFill>
                  <a:srgbClr val="262626"/>
                </a:solidFill>
              </a:rPr>
              <a:t>пошук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потрібних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файлів</a:t>
            </a:r>
            <a:r>
              <a:rPr lang="ru-RU" sz="16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262626"/>
                </a:solidFill>
              </a:rPr>
              <a:t>src</a:t>
            </a:r>
            <a:r>
              <a:rPr lang="en-US" sz="1600" dirty="0">
                <a:solidFill>
                  <a:srgbClr val="262626"/>
                </a:solidFill>
              </a:rPr>
              <a:t>: </a:t>
            </a:r>
            <a:r>
              <a:rPr lang="ru-RU" sz="1600" dirty="0">
                <a:solidFill>
                  <a:srgbClr val="262626"/>
                </a:solidFill>
              </a:rPr>
              <a:t>для </a:t>
            </a:r>
            <a:r>
              <a:rPr lang="ru-RU" sz="1600" dirty="0" err="1">
                <a:solidFill>
                  <a:srgbClr val="262626"/>
                </a:solidFill>
              </a:rPr>
              <a:t>вихідного</a:t>
            </a:r>
            <a:r>
              <a:rPr lang="ru-RU" sz="1600" dirty="0">
                <a:solidFill>
                  <a:srgbClr val="262626"/>
                </a:solidFill>
              </a:rPr>
              <a:t> коду </a:t>
            </a:r>
            <a:r>
              <a:rPr lang="en-US" sz="1600" dirty="0">
                <a:solidFill>
                  <a:srgbClr val="262626"/>
                </a:solidFill>
              </a:rPr>
              <a:t>TypeScript.</a:t>
            </a:r>
          </a:p>
          <a:p>
            <a:pPr lvl="1">
              <a:lnSpc>
                <a:spcPct val="90000"/>
              </a:lnSpc>
            </a:pPr>
            <a:r>
              <a:rPr lang="en-US" sz="1600" dirty="0" err="1">
                <a:solidFill>
                  <a:srgbClr val="262626"/>
                </a:solidFill>
              </a:rPr>
              <a:t>dist</a:t>
            </a:r>
            <a:r>
              <a:rPr lang="en-US" sz="1600" dirty="0">
                <a:solidFill>
                  <a:srgbClr val="262626"/>
                </a:solidFill>
              </a:rPr>
              <a:t>: </a:t>
            </a:r>
            <a:r>
              <a:rPr lang="ru-RU" sz="1600" dirty="0">
                <a:solidFill>
                  <a:srgbClr val="262626"/>
                </a:solidFill>
              </a:rPr>
              <a:t>для </a:t>
            </a:r>
            <a:r>
              <a:rPr lang="ru-RU" sz="1600" dirty="0" err="1">
                <a:solidFill>
                  <a:srgbClr val="262626"/>
                </a:solidFill>
              </a:rPr>
              <a:t>скомпільованого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en-US" sz="1600" dirty="0">
                <a:solidFill>
                  <a:srgbClr val="262626"/>
                </a:solidFill>
              </a:rPr>
              <a:t>JavaScript </a:t>
            </a:r>
            <a:r>
              <a:rPr lang="ru-RU" sz="1600" dirty="0">
                <a:solidFill>
                  <a:srgbClr val="262626"/>
                </a:solidFill>
              </a:rPr>
              <a:t>коду.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262626"/>
                </a:solidFill>
              </a:rPr>
              <a:t>tests: </a:t>
            </a:r>
            <a:r>
              <a:rPr lang="ru-RU" sz="1600" dirty="0">
                <a:solidFill>
                  <a:srgbClr val="262626"/>
                </a:solidFill>
              </a:rPr>
              <a:t>для </a:t>
            </a:r>
            <a:r>
              <a:rPr lang="ru-RU" sz="1600" dirty="0" err="1">
                <a:solidFill>
                  <a:srgbClr val="262626"/>
                </a:solidFill>
              </a:rPr>
              <a:t>тестових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файлів</a:t>
            </a:r>
            <a:r>
              <a:rPr lang="ru-RU" sz="1600" dirty="0">
                <a:solidFill>
                  <a:srgbClr val="262626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262626"/>
                </a:solidFill>
              </a:rPr>
              <a:t>config: </a:t>
            </a:r>
            <a:r>
              <a:rPr lang="ru-RU" sz="1600" dirty="0">
                <a:solidFill>
                  <a:srgbClr val="262626"/>
                </a:solidFill>
              </a:rPr>
              <a:t>для </a:t>
            </a:r>
            <a:r>
              <a:rPr lang="ru-RU" sz="1600" dirty="0" err="1">
                <a:solidFill>
                  <a:srgbClr val="262626"/>
                </a:solidFill>
              </a:rPr>
              <a:t>файлів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конфігурації</a:t>
            </a:r>
            <a:r>
              <a:rPr lang="ru-RU" sz="16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600" b="1" dirty="0" err="1">
                <a:solidFill>
                  <a:srgbClr val="262626"/>
                </a:solidFill>
              </a:rPr>
              <a:t>Модульність</a:t>
            </a:r>
            <a:r>
              <a:rPr lang="ru-RU" sz="1600" b="1" dirty="0">
                <a:solidFill>
                  <a:srgbClr val="262626"/>
                </a:solidFill>
              </a:rPr>
              <a:t>:</a:t>
            </a:r>
            <a:r>
              <a:rPr lang="ru-RU" sz="1600" dirty="0">
                <a:solidFill>
                  <a:srgbClr val="262626"/>
                </a:solidFill>
              </a:rPr>
              <a:t> </a:t>
            </a:r>
            <a:r>
              <a:rPr lang="ru-RU" sz="1600" dirty="0" err="1">
                <a:solidFill>
                  <a:srgbClr val="262626"/>
                </a:solidFill>
              </a:rPr>
              <a:t>Розбивайте</a:t>
            </a:r>
            <a:r>
              <a:rPr lang="ru-RU" sz="1600" dirty="0">
                <a:solidFill>
                  <a:srgbClr val="262626"/>
                </a:solidFill>
              </a:rPr>
              <a:t> код на </a:t>
            </a:r>
            <a:r>
              <a:rPr lang="ru-RU" sz="1600" dirty="0" err="1">
                <a:solidFill>
                  <a:srgbClr val="262626"/>
                </a:solidFill>
              </a:rPr>
              <a:t>невеликі</a:t>
            </a:r>
            <a:r>
              <a:rPr lang="ru-RU" sz="1600" dirty="0">
                <a:solidFill>
                  <a:srgbClr val="262626"/>
                </a:solidFill>
              </a:rPr>
              <a:t>, </a:t>
            </a:r>
            <a:r>
              <a:rPr lang="ru-RU" sz="1600" dirty="0" err="1">
                <a:solidFill>
                  <a:srgbClr val="262626"/>
                </a:solidFill>
              </a:rPr>
              <a:t>логічно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відокремлені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модулі</a:t>
            </a:r>
            <a:r>
              <a:rPr lang="ru-RU" sz="1600" dirty="0">
                <a:solidFill>
                  <a:srgbClr val="262626"/>
                </a:solidFill>
              </a:rPr>
              <a:t>. </a:t>
            </a:r>
            <a:r>
              <a:rPr lang="ru-RU" sz="1600" dirty="0" err="1">
                <a:solidFill>
                  <a:srgbClr val="262626"/>
                </a:solidFill>
              </a:rPr>
              <a:t>Кожен</a:t>
            </a:r>
            <a:r>
              <a:rPr lang="ru-RU" sz="1600" dirty="0">
                <a:solidFill>
                  <a:srgbClr val="262626"/>
                </a:solidFill>
              </a:rPr>
              <a:t> модуль повинен </a:t>
            </a:r>
            <a:r>
              <a:rPr lang="ru-RU" sz="1600" dirty="0" err="1">
                <a:solidFill>
                  <a:srgbClr val="262626"/>
                </a:solidFill>
              </a:rPr>
              <a:t>мати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чітку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відповідальність</a:t>
            </a:r>
            <a:r>
              <a:rPr lang="ru-RU" sz="16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600" b="1" dirty="0" err="1">
                <a:solidFill>
                  <a:srgbClr val="262626"/>
                </a:solidFill>
              </a:rPr>
              <a:t>Використання</a:t>
            </a:r>
            <a:r>
              <a:rPr lang="ru-RU" sz="1600" b="1" dirty="0">
                <a:solidFill>
                  <a:srgbClr val="262626"/>
                </a:solidFill>
              </a:rPr>
              <a:t> </a:t>
            </a:r>
            <a:r>
              <a:rPr lang="en-US" sz="1600" b="1" dirty="0" err="1">
                <a:solidFill>
                  <a:srgbClr val="262626"/>
                </a:solidFill>
              </a:rPr>
              <a:t>index.ts</a:t>
            </a:r>
            <a:r>
              <a:rPr lang="en-US" sz="1600" b="1" dirty="0">
                <a:solidFill>
                  <a:srgbClr val="262626"/>
                </a:solidFill>
              </a:rPr>
              <a:t> (Barrel Files):</a:t>
            </a:r>
            <a:r>
              <a:rPr lang="en-US" sz="1600" dirty="0">
                <a:solidFill>
                  <a:srgbClr val="262626"/>
                </a:solidFill>
              </a:rPr>
              <a:t> </a:t>
            </a:r>
            <a:r>
              <a:rPr lang="ru-RU" sz="1600" dirty="0" err="1">
                <a:solidFill>
                  <a:srgbClr val="262626"/>
                </a:solidFill>
              </a:rPr>
              <a:t>Створюйте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файли</a:t>
            </a:r>
            <a:r>
              <a:rPr lang="ru-RU" sz="1600" dirty="0">
                <a:solidFill>
                  <a:srgbClr val="262626"/>
                </a:solidFill>
              </a:rPr>
              <a:t> </a:t>
            </a:r>
            <a:r>
              <a:rPr lang="en-US" sz="1600" dirty="0" err="1">
                <a:solidFill>
                  <a:srgbClr val="262626"/>
                </a:solidFill>
              </a:rPr>
              <a:t>index.ts</a:t>
            </a:r>
            <a:r>
              <a:rPr lang="en-US" sz="1600" dirty="0">
                <a:solidFill>
                  <a:srgbClr val="262626"/>
                </a:solidFill>
              </a:rPr>
              <a:t> </a:t>
            </a:r>
            <a:r>
              <a:rPr lang="ru-RU" sz="1600" dirty="0">
                <a:solidFill>
                  <a:srgbClr val="262626"/>
                </a:solidFill>
              </a:rPr>
              <a:t>для </a:t>
            </a:r>
            <a:r>
              <a:rPr lang="ru-RU" sz="1600" dirty="0" err="1">
                <a:solidFill>
                  <a:srgbClr val="262626"/>
                </a:solidFill>
              </a:rPr>
              <a:t>експорту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всіх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необхідних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сутностей</a:t>
            </a:r>
            <a:r>
              <a:rPr lang="ru-RU" sz="1600" dirty="0">
                <a:solidFill>
                  <a:srgbClr val="262626"/>
                </a:solidFill>
              </a:rPr>
              <a:t> з </a:t>
            </a:r>
            <a:r>
              <a:rPr lang="ru-RU" sz="1600" dirty="0" err="1">
                <a:solidFill>
                  <a:srgbClr val="262626"/>
                </a:solidFill>
              </a:rPr>
              <a:t>директорії</a:t>
            </a:r>
            <a:r>
              <a:rPr lang="ru-RU" sz="1600" dirty="0">
                <a:solidFill>
                  <a:srgbClr val="262626"/>
                </a:solidFill>
              </a:rPr>
              <a:t>, </a:t>
            </a:r>
            <a:r>
              <a:rPr lang="ru-RU" sz="1600" dirty="0" err="1">
                <a:solidFill>
                  <a:srgbClr val="262626"/>
                </a:solidFill>
              </a:rPr>
              <a:t>що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спрощує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імпорти</a:t>
            </a:r>
            <a:r>
              <a:rPr lang="ru-RU" sz="1600" dirty="0">
                <a:solidFill>
                  <a:srgbClr val="262626"/>
                </a:solidFill>
              </a:rPr>
              <a:t> в </a:t>
            </a:r>
            <a:r>
              <a:rPr lang="ru-RU" sz="1600" dirty="0" err="1">
                <a:solidFill>
                  <a:srgbClr val="262626"/>
                </a:solidFill>
              </a:rPr>
              <a:t>інших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частинах</a:t>
            </a:r>
            <a:r>
              <a:rPr lang="ru-RU" sz="1600" dirty="0">
                <a:solidFill>
                  <a:srgbClr val="262626"/>
                </a:solidFill>
              </a:rPr>
              <a:t> </a:t>
            </a:r>
            <a:r>
              <a:rPr lang="ru-RU" sz="1600" dirty="0" err="1">
                <a:solidFill>
                  <a:srgbClr val="262626"/>
                </a:solidFill>
              </a:rPr>
              <a:t>програми</a:t>
            </a:r>
            <a:r>
              <a:rPr lang="ru-RU" sz="1600" dirty="0">
                <a:solidFill>
                  <a:srgbClr val="262626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AT" sz="11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52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's in a Name: Naming Conventions and Their Place in Analytics | Heap">
            <a:extLst>
              <a:ext uri="{FF2B5EF4-FFF2-40B4-BE49-F238E27FC236}">
                <a16:creationId xmlns:a16="http://schemas.microsoft.com/office/drawing/2014/main" id="{CA3BF26E-8F37-7EC2-0B56-EC69EEBAB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Rectangle 5126">
            <a:extLst>
              <a:ext uri="{FF2B5EF4-FFF2-40B4-BE49-F238E27FC236}">
                <a16:creationId xmlns:a16="http://schemas.microsoft.com/office/drawing/2014/main" id="{8243CDD5-F82E-454F-8486-578A477A8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11227442" cy="5883295"/>
          </a:xfrm>
          <a:prstGeom prst="rect">
            <a:avLst/>
          </a:prstGeom>
          <a:blipFill dpi="0" rotWithShape="1">
            <a:blip r:embed="rId4">
              <a:alphaModFix amt="90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25408EF-EA7D-413B-B27F-B1FCD06FA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0618F-7174-BE8D-D51B-913B2D08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b="1"/>
              <a:t> Правила </a:t>
            </a:r>
            <a:r>
              <a:rPr lang="ru-RU" sz="3700" b="1" err="1"/>
              <a:t>іменування</a:t>
            </a:r>
            <a:r>
              <a:rPr lang="ru-RU" sz="3700" b="1"/>
              <a:t> (</a:t>
            </a:r>
            <a:r>
              <a:rPr lang="en-US" sz="3700" b="1"/>
              <a:t>Naming Conventions)</a:t>
            </a:r>
            <a:br>
              <a:rPr lang="en-US" sz="3700" b="1"/>
            </a:br>
            <a:endParaRPr lang="en-AT" sz="3700"/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98C14DAD-9B93-4225-B89C-5D0B5BD3A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9CA11A81-0344-4F96-8A6F-BBBB25E6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8288" y="3128956"/>
            <a:ext cx="12234672" cy="658368"/>
            <a:chOff x="-18288" y="3128956"/>
            <a:chExt cx="12234672" cy="658368"/>
          </a:xfrm>
        </p:grpSpPr>
        <p:sp>
          <p:nvSpPr>
            <p:cNvPr id="5134" name="Rounded Rectangle 22">
              <a:extLst>
                <a:ext uri="{FF2B5EF4-FFF2-40B4-BE49-F238E27FC236}">
                  <a16:creationId xmlns:a16="http://schemas.microsoft.com/office/drawing/2014/main" id="{AD8DC422-CE88-4B6D-8A13-70E10AD98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35" name="Picture 5134">
              <a:extLst>
                <a:ext uri="{FF2B5EF4-FFF2-40B4-BE49-F238E27FC236}">
                  <a16:creationId xmlns:a16="http://schemas.microsoft.com/office/drawing/2014/main" id="{ED55CCD7-8FE9-47DC-B8F9-5C25DA7A7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>
          <p:nvSpPr>
            <p:cNvPr id="5136" name="Rounded Rectangle 24">
              <a:extLst>
                <a:ext uri="{FF2B5EF4-FFF2-40B4-BE49-F238E27FC236}">
                  <a16:creationId xmlns:a16="http://schemas.microsoft.com/office/drawing/2014/main" id="{B1D46D73-0ACA-4770-9E9F-D36420B9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37" name="Picture 5136">
              <a:extLst>
                <a:ext uri="{FF2B5EF4-FFF2-40B4-BE49-F238E27FC236}">
                  <a16:creationId xmlns:a16="http://schemas.microsoft.com/office/drawing/2014/main" id="{3E2AA42B-5DF9-462B-9D27-B7E8C0B6B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8DB39-E88D-6A92-D0F4-13BE398C3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100" err="1"/>
              <a:t>Правильні</a:t>
            </a:r>
            <a:r>
              <a:rPr lang="ru-RU" sz="1100"/>
              <a:t> </a:t>
            </a:r>
            <a:r>
              <a:rPr lang="ru-RU" sz="1100" err="1"/>
              <a:t>імена</a:t>
            </a:r>
            <a:r>
              <a:rPr lang="ru-RU" sz="1100"/>
              <a:t> </a:t>
            </a:r>
            <a:r>
              <a:rPr lang="ru-RU" sz="1100" err="1"/>
              <a:t>роблять</a:t>
            </a:r>
            <a:r>
              <a:rPr lang="ru-RU" sz="1100"/>
              <a:t> код </a:t>
            </a:r>
            <a:r>
              <a:rPr lang="ru-RU" sz="1100" err="1"/>
              <a:t>самодокументованим</a:t>
            </a:r>
            <a:r>
              <a:rPr lang="ru-RU" sz="1100"/>
              <a:t>.</a:t>
            </a:r>
          </a:p>
          <a:p>
            <a:pPr>
              <a:lnSpc>
                <a:spcPct val="90000"/>
              </a:lnSpc>
            </a:pPr>
            <a:r>
              <a:rPr lang="ru-RU" sz="1100" b="1" err="1"/>
              <a:t>Змінні</a:t>
            </a:r>
            <a:r>
              <a:rPr lang="ru-RU" sz="1100" b="1"/>
              <a:t> та </a:t>
            </a:r>
            <a:r>
              <a:rPr lang="ru-RU" sz="1100" b="1" err="1"/>
              <a:t>функції</a:t>
            </a:r>
            <a:r>
              <a:rPr lang="ru-RU" sz="1100" b="1"/>
              <a:t>:</a:t>
            </a:r>
            <a:r>
              <a:rPr lang="ru-RU" sz="1100"/>
              <a:t> </a:t>
            </a:r>
            <a:r>
              <a:rPr lang="ru-RU" sz="1100" err="1"/>
              <a:t>Використовуйте</a:t>
            </a:r>
            <a:r>
              <a:rPr lang="ru-RU" sz="1100"/>
              <a:t> </a:t>
            </a:r>
            <a:r>
              <a:rPr lang="en-US" sz="1100"/>
              <a:t>camelCase.</a:t>
            </a:r>
            <a:endParaRPr lang="uk-UA" sz="1100"/>
          </a:p>
          <a:p>
            <a:pPr>
              <a:lnSpc>
                <a:spcPct val="90000"/>
              </a:lnSpc>
            </a:pPr>
            <a:r>
              <a:rPr lang="en-US" sz="1100"/>
              <a:t>const </a:t>
            </a:r>
            <a:r>
              <a:rPr lang="en-US" sz="1100" err="1"/>
              <a:t>userProfile</a:t>
            </a:r>
            <a:r>
              <a:rPr lang="en-US" sz="1100"/>
              <a:t> = </a:t>
            </a:r>
            <a:r>
              <a:rPr lang="en-US" sz="1100" err="1"/>
              <a:t>getUserProfile</a:t>
            </a:r>
            <a:r>
              <a:rPr lang="en-US" sz="1100"/>
              <a:t>();</a:t>
            </a:r>
          </a:p>
          <a:p>
            <a:pPr>
              <a:lnSpc>
                <a:spcPct val="90000"/>
              </a:lnSpc>
            </a:pPr>
            <a:r>
              <a:rPr lang="ru-RU" sz="1100" b="1" err="1"/>
              <a:t>Класи</a:t>
            </a:r>
            <a:r>
              <a:rPr lang="ru-RU" sz="1100" b="1"/>
              <a:t>, </a:t>
            </a:r>
            <a:r>
              <a:rPr lang="ru-RU" sz="1100" b="1" err="1"/>
              <a:t>інтерфейси</a:t>
            </a:r>
            <a:r>
              <a:rPr lang="ru-RU" sz="1100" b="1"/>
              <a:t>, типи та </a:t>
            </a:r>
            <a:r>
              <a:rPr lang="ru-RU" sz="1100" b="1" err="1"/>
              <a:t>перечислення</a:t>
            </a:r>
            <a:r>
              <a:rPr lang="ru-RU" sz="1100" b="1"/>
              <a:t> (</a:t>
            </a:r>
            <a:r>
              <a:rPr lang="en-US" sz="1100" b="1"/>
              <a:t>Enum):</a:t>
            </a:r>
            <a:r>
              <a:rPr lang="en-US" sz="1100"/>
              <a:t> </a:t>
            </a:r>
            <a:r>
              <a:rPr lang="ru-RU" sz="1100" err="1"/>
              <a:t>Використовуйте</a:t>
            </a:r>
            <a:r>
              <a:rPr lang="ru-RU" sz="1100"/>
              <a:t> </a:t>
            </a:r>
            <a:r>
              <a:rPr lang="en-US" sz="1100" err="1"/>
              <a:t>PascalCase</a:t>
            </a:r>
            <a:r>
              <a:rPr lang="en-US" sz="11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class User { ... }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interface </a:t>
            </a:r>
            <a:r>
              <a:rPr lang="en-US" sz="1100" err="1"/>
              <a:t>UserProps</a:t>
            </a:r>
            <a:r>
              <a:rPr lang="en-US" sz="1100"/>
              <a:t> { ... }</a:t>
            </a:r>
          </a:p>
          <a:p>
            <a:pPr>
              <a:lnSpc>
                <a:spcPct val="90000"/>
              </a:lnSpc>
            </a:pPr>
            <a:r>
              <a:rPr lang="ru-RU" sz="1100" b="1" err="1"/>
              <a:t>Константи</a:t>
            </a:r>
            <a:r>
              <a:rPr lang="ru-RU" sz="1100" b="1"/>
              <a:t>:</a:t>
            </a:r>
            <a:r>
              <a:rPr lang="ru-RU" sz="1100"/>
              <a:t> Для </a:t>
            </a:r>
            <a:r>
              <a:rPr lang="ru-RU" sz="1100" err="1"/>
              <a:t>глобальних</a:t>
            </a:r>
            <a:r>
              <a:rPr lang="ru-RU" sz="1100"/>
              <a:t> констант </a:t>
            </a:r>
            <a:r>
              <a:rPr lang="ru-RU" sz="1100" err="1"/>
              <a:t>використовуйте</a:t>
            </a:r>
            <a:r>
              <a:rPr lang="ru-RU" sz="1100"/>
              <a:t> </a:t>
            </a:r>
            <a:r>
              <a:rPr lang="en-US" sz="1100"/>
              <a:t>UPPER_CASE.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const MAX_CONNECTIONS = 10;</a:t>
            </a:r>
          </a:p>
          <a:p>
            <a:pPr>
              <a:lnSpc>
                <a:spcPct val="90000"/>
              </a:lnSpc>
            </a:pPr>
            <a:r>
              <a:rPr lang="ru-RU" sz="1100" b="1" err="1"/>
              <a:t>Приватні</a:t>
            </a:r>
            <a:r>
              <a:rPr lang="ru-RU" sz="1100" b="1"/>
              <a:t> </a:t>
            </a:r>
            <a:r>
              <a:rPr lang="ru-RU" sz="1100" b="1" err="1"/>
              <a:t>властивості</a:t>
            </a:r>
            <a:r>
              <a:rPr lang="ru-RU" sz="1100" b="1"/>
              <a:t>:</a:t>
            </a:r>
            <a:r>
              <a:rPr lang="ru-RU" sz="1100"/>
              <a:t> </a:t>
            </a:r>
            <a:r>
              <a:rPr lang="ru-RU" sz="1100" err="1"/>
              <a:t>Розгляньте</a:t>
            </a:r>
            <a:r>
              <a:rPr lang="ru-RU" sz="1100"/>
              <a:t> </a:t>
            </a:r>
            <a:r>
              <a:rPr lang="ru-RU" sz="1100" err="1"/>
              <a:t>можливість</a:t>
            </a:r>
            <a:r>
              <a:rPr lang="ru-RU" sz="1100"/>
              <a:t> </a:t>
            </a:r>
            <a:r>
              <a:rPr lang="ru-RU" sz="1100" err="1"/>
              <a:t>використання</a:t>
            </a:r>
            <a:r>
              <a:rPr lang="ru-RU" sz="1100"/>
              <a:t> </a:t>
            </a:r>
            <a:r>
              <a:rPr lang="ru-RU" sz="1100" err="1"/>
              <a:t>префіксу</a:t>
            </a:r>
            <a:r>
              <a:rPr lang="ru-RU" sz="1100"/>
              <a:t> _ (</a:t>
            </a:r>
            <a:r>
              <a:rPr lang="ru-RU" sz="1100" err="1"/>
              <a:t>хоча</a:t>
            </a:r>
            <a:r>
              <a:rPr lang="ru-RU" sz="1100"/>
              <a:t> </a:t>
            </a:r>
            <a:r>
              <a:rPr lang="ru-RU" sz="1100" err="1"/>
              <a:t>вбудований</a:t>
            </a:r>
            <a:r>
              <a:rPr lang="ru-RU" sz="1100"/>
              <a:t> </a:t>
            </a:r>
            <a:r>
              <a:rPr lang="ru-RU" sz="1100" err="1"/>
              <a:t>модифікатор</a:t>
            </a:r>
            <a:r>
              <a:rPr lang="ru-RU" sz="1100"/>
              <a:t> </a:t>
            </a:r>
            <a:r>
              <a:rPr lang="en-US" sz="1100"/>
              <a:t>private </a:t>
            </a:r>
            <a:r>
              <a:rPr lang="ru-RU" sz="1100"/>
              <a:t>є </a:t>
            </a:r>
            <a:r>
              <a:rPr lang="ru-RU" sz="1100" err="1"/>
              <a:t>кращим</a:t>
            </a:r>
            <a:r>
              <a:rPr lang="ru-RU" sz="1100"/>
              <a:t>).</a:t>
            </a:r>
          </a:p>
          <a:p>
            <a:pPr>
              <a:lnSpc>
                <a:spcPct val="90000"/>
              </a:lnSpc>
            </a:pPr>
            <a:endParaRPr lang="en-AT" sz="1100"/>
          </a:p>
        </p:txBody>
      </p:sp>
    </p:spTree>
    <p:extLst>
      <p:ext uri="{BB962C8B-B14F-4D97-AF65-F5344CB8AC3E}">
        <p14:creationId xmlns:p14="http://schemas.microsoft.com/office/powerpoint/2010/main" val="91025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00FF88-4B94-110C-6D6D-4730D00C5A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425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723B9-8EE3-9B81-8999-965B436C2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 b="1">
                <a:solidFill>
                  <a:srgbClr val="FFFFFF"/>
                </a:solidFill>
              </a:rPr>
              <a:t>Стильові рекомендації та форматування</a:t>
            </a:r>
            <a:br>
              <a:rPr lang="ru-RU" sz="4100" b="1">
                <a:solidFill>
                  <a:srgbClr val="FFFFFF"/>
                </a:solidFill>
              </a:rPr>
            </a:br>
            <a:endParaRPr lang="en-AT" sz="41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F19AAA-2452-9E8E-DFDF-47C37E59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>
                <a:solidFill>
                  <a:srgbClr val="FFFFFF"/>
                </a:solidFill>
              </a:rPr>
              <a:t>Послідовне форматування покращує читабельність.</a:t>
            </a:r>
          </a:p>
          <a:p>
            <a:pPr>
              <a:lnSpc>
                <a:spcPct val="90000"/>
              </a:lnSpc>
            </a:pPr>
            <a:r>
              <a:rPr lang="ru-RU" sz="1400" b="1">
                <a:solidFill>
                  <a:srgbClr val="FFFFFF"/>
                </a:solidFill>
              </a:rPr>
              <a:t>Відступи:</a:t>
            </a:r>
            <a:r>
              <a:rPr lang="ru-RU" sz="1400">
                <a:solidFill>
                  <a:srgbClr val="FFFFFF"/>
                </a:solidFill>
              </a:rPr>
              <a:t> Використовуйте пробіли замість табуляції (зазвичай 2 або 4 пробіли).</a:t>
            </a:r>
          </a:p>
          <a:p>
            <a:pPr>
              <a:lnSpc>
                <a:spcPct val="90000"/>
              </a:lnSpc>
            </a:pPr>
            <a:r>
              <a:rPr lang="ru-RU" sz="1400" b="1">
                <a:solidFill>
                  <a:srgbClr val="FFFFFF"/>
                </a:solidFill>
              </a:rPr>
              <a:t>Довжина рядка:</a:t>
            </a:r>
            <a:r>
              <a:rPr lang="ru-RU" sz="1400">
                <a:solidFill>
                  <a:srgbClr val="FFFFFF"/>
                </a:solidFill>
              </a:rPr>
              <a:t> Обмежуйте довжину рядка (наприклад, 80 або 120 символів), щоб уникнути горизонтальної прокрутки.</a:t>
            </a:r>
          </a:p>
          <a:p>
            <a:pPr>
              <a:lnSpc>
                <a:spcPct val="90000"/>
              </a:lnSpc>
            </a:pPr>
            <a:r>
              <a:rPr lang="ru-RU" sz="1400" b="1">
                <a:solidFill>
                  <a:srgbClr val="FFFFFF"/>
                </a:solidFill>
              </a:rPr>
              <a:t>Інструменти для автоматизації:</a:t>
            </a:r>
            <a:endParaRPr lang="ru-RU" sz="140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b="1">
                <a:solidFill>
                  <a:srgbClr val="FFFFFF"/>
                </a:solidFill>
              </a:rPr>
              <a:t>Prettier:</a:t>
            </a:r>
            <a:r>
              <a:rPr lang="en-US" sz="1400">
                <a:solidFill>
                  <a:srgbClr val="FFFFFF"/>
                </a:solidFill>
              </a:rPr>
              <a:t> </a:t>
            </a:r>
            <a:r>
              <a:rPr lang="ru-RU" sz="1400">
                <a:solidFill>
                  <a:srgbClr val="FFFFFF"/>
                </a:solidFill>
              </a:rPr>
              <a:t>Автоматично форматує код згідно з визначеними правилами.</a:t>
            </a:r>
          </a:p>
          <a:p>
            <a:pPr lvl="1">
              <a:lnSpc>
                <a:spcPct val="90000"/>
              </a:lnSpc>
            </a:pPr>
            <a:r>
              <a:rPr lang="en-US" sz="1400" b="1">
                <a:solidFill>
                  <a:srgbClr val="FFFFFF"/>
                </a:solidFill>
              </a:rPr>
              <a:t>ESLint:</a:t>
            </a:r>
            <a:r>
              <a:rPr lang="en-US" sz="1400">
                <a:solidFill>
                  <a:srgbClr val="FFFFFF"/>
                </a:solidFill>
              </a:rPr>
              <a:t> </a:t>
            </a:r>
            <a:r>
              <a:rPr lang="ru-RU" sz="1400">
                <a:solidFill>
                  <a:srgbClr val="FFFFFF"/>
                </a:solidFill>
              </a:rPr>
              <a:t>Аналізує код для виявлення проблемних патернів та забезпечення дотримання стилю.</a:t>
            </a:r>
          </a:p>
          <a:p>
            <a:pPr>
              <a:lnSpc>
                <a:spcPct val="90000"/>
              </a:lnSpc>
            </a:pPr>
            <a:r>
              <a:rPr lang="ru-RU" sz="1400" b="1">
                <a:solidFill>
                  <a:srgbClr val="FFFFFF"/>
                </a:solidFill>
              </a:rPr>
              <a:t>Приклад налаштування в команді:</a:t>
            </a:r>
            <a:r>
              <a:rPr lang="ru-RU" sz="1400">
                <a:solidFill>
                  <a:srgbClr val="FFFFFF"/>
                </a:solidFill>
              </a:rPr>
              <a:t> Використання </a:t>
            </a:r>
            <a:r>
              <a:rPr lang="en-US" sz="1400">
                <a:solidFill>
                  <a:srgbClr val="FFFFFF"/>
                </a:solidFill>
              </a:rPr>
              <a:t>eslint-config-airbnb-typescript </a:t>
            </a:r>
            <a:r>
              <a:rPr lang="ru-RU" sz="1400">
                <a:solidFill>
                  <a:srgbClr val="FFFFFF"/>
                </a:solidFill>
              </a:rPr>
              <a:t>або </a:t>
            </a:r>
            <a:r>
              <a:rPr lang="en-US" sz="1400">
                <a:solidFill>
                  <a:srgbClr val="FFFFFF"/>
                </a:solidFill>
              </a:rPr>
              <a:t>gts (Google TypeScript Style) </a:t>
            </a:r>
            <a:r>
              <a:rPr lang="ru-RU" sz="1400">
                <a:solidFill>
                  <a:srgbClr val="FFFFFF"/>
                </a:solidFill>
              </a:rPr>
              <a:t>для єдиних правил.</a:t>
            </a:r>
          </a:p>
          <a:p>
            <a:pPr>
              <a:lnSpc>
                <a:spcPct val="90000"/>
              </a:lnSpc>
            </a:pPr>
            <a:endParaRPr lang="en-AT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75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69EFC-E1B3-2DCC-CB58-083DC81C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 b="1"/>
              <a:t>Робота з типами: </a:t>
            </a:r>
            <a:r>
              <a:rPr lang="ru-RU" sz="4100" b="1" err="1"/>
              <a:t>Найкращі</a:t>
            </a:r>
            <a:r>
              <a:rPr lang="ru-RU" sz="4100" b="1"/>
              <a:t> практики</a:t>
            </a:r>
            <a:br>
              <a:rPr lang="ru-RU" sz="4100" b="1"/>
            </a:br>
            <a:endParaRPr lang="en-AT" sz="4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9F7635-07A2-F9D7-4E86-62F050D49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sz="1600" dirty="0"/>
              <a:t>Сила </a:t>
            </a:r>
            <a:r>
              <a:rPr lang="en-US" sz="1600" dirty="0"/>
              <a:t>TypeScript </a:t>
            </a:r>
            <a:r>
              <a:rPr lang="ru-RU" sz="1600" dirty="0"/>
              <a:t>у </a:t>
            </a:r>
            <a:r>
              <a:rPr lang="ru-RU" sz="1600" dirty="0" err="1"/>
              <a:t>його</a:t>
            </a:r>
            <a:r>
              <a:rPr lang="ru-RU" sz="1600" dirty="0"/>
              <a:t> </a:t>
            </a:r>
            <a:r>
              <a:rPr lang="ru-RU" sz="1600" dirty="0" err="1"/>
              <a:t>системі</a:t>
            </a:r>
            <a:r>
              <a:rPr lang="ru-RU" sz="1600" dirty="0"/>
              <a:t> </a:t>
            </a:r>
            <a:r>
              <a:rPr lang="ru-RU" sz="1600" dirty="0" err="1"/>
              <a:t>типів</a:t>
            </a:r>
            <a:r>
              <a:rPr lang="ru-RU" sz="16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1600" b="1" dirty="0" err="1"/>
              <a:t>Уникайте</a:t>
            </a:r>
            <a:r>
              <a:rPr lang="ru-RU" sz="1600" b="1" dirty="0"/>
              <a:t> </a:t>
            </a:r>
            <a:r>
              <a:rPr lang="en-US" sz="1600" b="1" dirty="0"/>
              <a:t>any:</a:t>
            </a:r>
            <a:r>
              <a:rPr lang="en-US" sz="1600" dirty="0"/>
              <a:t> </a:t>
            </a:r>
            <a:r>
              <a:rPr lang="ru-RU" sz="1600" dirty="0" err="1"/>
              <a:t>Використання</a:t>
            </a:r>
            <a:r>
              <a:rPr lang="ru-RU" sz="1600" dirty="0"/>
              <a:t> </a:t>
            </a:r>
            <a:r>
              <a:rPr lang="en-US" sz="1600" dirty="0"/>
              <a:t>any </a:t>
            </a:r>
            <a:r>
              <a:rPr lang="ru-RU" sz="1600" dirty="0" err="1"/>
              <a:t>нівелює</a:t>
            </a:r>
            <a:r>
              <a:rPr lang="ru-RU" sz="1600" dirty="0"/>
              <a:t> </a:t>
            </a:r>
            <a:r>
              <a:rPr lang="ru-RU" sz="1600" dirty="0" err="1"/>
              <a:t>переваги</a:t>
            </a:r>
            <a:r>
              <a:rPr lang="ru-RU" sz="1600" dirty="0"/>
              <a:t> </a:t>
            </a:r>
            <a:r>
              <a:rPr lang="ru-RU" sz="1600" dirty="0" err="1"/>
              <a:t>статичної</a:t>
            </a:r>
            <a:r>
              <a:rPr lang="ru-RU" sz="1600" dirty="0"/>
              <a:t> </a:t>
            </a:r>
            <a:r>
              <a:rPr lang="ru-RU" sz="1600" dirty="0" err="1"/>
              <a:t>типізації</a:t>
            </a:r>
            <a:r>
              <a:rPr lang="ru-RU" sz="1600" dirty="0"/>
              <a:t>. Надавайте </a:t>
            </a:r>
            <a:r>
              <a:rPr lang="ru-RU" sz="1600" dirty="0" err="1"/>
              <a:t>перевагу</a:t>
            </a:r>
            <a:r>
              <a:rPr lang="ru-RU" sz="1600" dirty="0"/>
              <a:t>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конкретним</a:t>
            </a:r>
            <a:r>
              <a:rPr lang="ru-RU" sz="1600" dirty="0"/>
              <a:t> типам </a:t>
            </a:r>
            <a:r>
              <a:rPr lang="ru-RU" sz="1600" dirty="0" err="1"/>
              <a:t>або</a:t>
            </a:r>
            <a:r>
              <a:rPr lang="ru-RU" sz="1600" dirty="0"/>
              <a:t> </a:t>
            </a:r>
            <a:r>
              <a:rPr lang="en-US" sz="1600" dirty="0"/>
              <a:t>unknown, </a:t>
            </a:r>
            <a:r>
              <a:rPr lang="ru-RU" sz="1600" dirty="0" err="1"/>
              <a:t>якщо</a:t>
            </a:r>
            <a:r>
              <a:rPr lang="ru-RU" sz="1600" dirty="0"/>
              <a:t> тип </a:t>
            </a:r>
            <a:r>
              <a:rPr lang="ru-RU" sz="1600" dirty="0" err="1"/>
              <a:t>дійсно</a:t>
            </a:r>
            <a:r>
              <a:rPr lang="ru-RU" sz="1600" dirty="0"/>
              <a:t> </a:t>
            </a:r>
            <a:r>
              <a:rPr lang="ru-RU" sz="1600" dirty="0" err="1"/>
              <a:t>невідомий</a:t>
            </a:r>
            <a:r>
              <a:rPr lang="ru-RU" sz="16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1600" b="1" dirty="0" err="1"/>
              <a:t>Використовуйте</a:t>
            </a:r>
            <a:r>
              <a:rPr lang="ru-RU" sz="1600" b="1" dirty="0"/>
              <a:t> </a:t>
            </a:r>
            <a:r>
              <a:rPr lang="en-US" sz="1600" b="1" dirty="0"/>
              <a:t>interface </a:t>
            </a:r>
            <a:r>
              <a:rPr lang="ru-RU" sz="1600" b="1" dirty="0"/>
              <a:t>та </a:t>
            </a:r>
            <a:r>
              <a:rPr lang="en-US" sz="1600" b="1" dirty="0"/>
              <a:t>type: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1600" dirty="0"/>
              <a:t>interface </a:t>
            </a:r>
            <a:r>
              <a:rPr lang="ru-RU" sz="1600" dirty="0" err="1"/>
              <a:t>краще</a:t>
            </a:r>
            <a:r>
              <a:rPr lang="ru-RU" sz="1600" dirty="0"/>
              <a:t> </a:t>
            </a:r>
            <a:r>
              <a:rPr lang="ru-RU" sz="1600" dirty="0" err="1"/>
              <a:t>підходить</a:t>
            </a:r>
            <a:r>
              <a:rPr lang="ru-RU" sz="1600" dirty="0"/>
              <a:t> для </a:t>
            </a:r>
            <a:r>
              <a:rPr lang="ru-RU" sz="1600" dirty="0" err="1"/>
              <a:t>визначення</a:t>
            </a:r>
            <a:r>
              <a:rPr lang="ru-RU" sz="1600" dirty="0"/>
              <a:t> форм </a:t>
            </a:r>
            <a:r>
              <a:rPr lang="ru-RU" sz="1600" dirty="0" err="1"/>
              <a:t>об'єктів</a:t>
            </a:r>
            <a:r>
              <a:rPr lang="ru-RU" sz="1600" dirty="0"/>
              <a:t> та для </a:t>
            </a:r>
            <a:r>
              <a:rPr lang="ru-RU" sz="1600" dirty="0" err="1"/>
              <a:t>розширення</a:t>
            </a:r>
            <a:r>
              <a:rPr lang="ru-RU" sz="1600" dirty="0"/>
              <a:t> (</a:t>
            </a:r>
            <a:r>
              <a:rPr lang="en-US" sz="1600" dirty="0"/>
              <a:t>extends).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type </a:t>
            </a:r>
            <a:r>
              <a:rPr lang="ru-RU" sz="1600" dirty="0"/>
              <a:t>є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гнучким</a:t>
            </a:r>
            <a:r>
              <a:rPr lang="ru-RU" sz="1600" dirty="0"/>
              <a:t> і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використовуватися</a:t>
            </a:r>
            <a:r>
              <a:rPr lang="ru-RU" sz="1600" dirty="0"/>
              <a:t> для </a:t>
            </a:r>
            <a:r>
              <a:rPr lang="ru-RU" sz="1600" dirty="0" err="1"/>
              <a:t>об'єднань</a:t>
            </a:r>
            <a:r>
              <a:rPr lang="ru-RU" sz="1600" dirty="0"/>
              <a:t> (</a:t>
            </a:r>
            <a:r>
              <a:rPr lang="en-US" sz="1600" dirty="0"/>
              <a:t>unions), </a:t>
            </a:r>
            <a:r>
              <a:rPr lang="ru-RU" sz="1600" dirty="0" err="1"/>
              <a:t>перетинів</a:t>
            </a:r>
            <a:r>
              <a:rPr lang="ru-RU" sz="1600" dirty="0"/>
              <a:t> (</a:t>
            </a:r>
            <a:r>
              <a:rPr lang="en-US" sz="1600" dirty="0"/>
              <a:t>intersections) </a:t>
            </a:r>
            <a:r>
              <a:rPr lang="ru-RU" sz="1600" dirty="0"/>
              <a:t>та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складних</a:t>
            </a:r>
            <a:r>
              <a:rPr lang="ru-RU" sz="1600" dirty="0"/>
              <a:t> </a:t>
            </a:r>
            <a:r>
              <a:rPr lang="ru-RU" sz="1600" dirty="0" err="1"/>
              <a:t>типів</a:t>
            </a:r>
            <a:r>
              <a:rPr lang="ru-RU" sz="1600" dirty="0"/>
              <a:t>.</a:t>
            </a:r>
          </a:p>
          <a:p>
            <a:pPr>
              <a:lnSpc>
                <a:spcPct val="90000"/>
              </a:lnSpc>
            </a:pPr>
            <a:r>
              <a:rPr lang="ru-RU" sz="1600" b="1" dirty="0"/>
              <a:t>Принцип </a:t>
            </a:r>
            <a:r>
              <a:rPr lang="en-US" sz="1600" b="1" dirty="0"/>
              <a:t>DRY (Don't Repeat Yourself):</a:t>
            </a:r>
            <a:r>
              <a:rPr lang="en-US" sz="1600" dirty="0"/>
              <a:t> </a:t>
            </a:r>
            <a:r>
              <a:rPr lang="ru-RU" sz="1600" dirty="0" err="1"/>
              <a:t>Використовуйте</a:t>
            </a:r>
            <a:r>
              <a:rPr lang="ru-RU" sz="1600" dirty="0"/>
              <a:t> </a:t>
            </a:r>
            <a:r>
              <a:rPr lang="ru-RU" sz="1600" dirty="0" err="1"/>
              <a:t>дженеріки</a:t>
            </a:r>
            <a:r>
              <a:rPr lang="ru-RU" sz="1600" dirty="0"/>
              <a:t> (</a:t>
            </a:r>
            <a:r>
              <a:rPr lang="en-US" sz="1600" dirty="0"/>
              <a:t>generics) </a:t>
            </a:r>
            <a:r>
              <a:rPr lang="ru-RU" sz="1600" dirty="0"/>
              <a:t>та </a:t>
            </a:r>
            <a:r>
              <a:rPr lang="ru-RU" sz="1600" dirty="0" err="1"/>
              <a:t>утиліти</a:t>
            </a:r>
            <a:r>
              <a:rPr lang="ru-RU" sz="1600" dirty="0"/>
              <a:t> </a:t>
            </a:r>
            <a:r>
              <a:rPr lang="ru-RU" sz="1600" dirty="0" err="1"/>
              <a:t>типів</a:t>
            </a:r>
            <a:r>
              <a:rPr lang="ru-RU" sz="1600" dirty="0"/>
              <a:t> (</a:t>
            </a:r>
            <a:r>
              <a:rPr lang="en-US" sz="1600" dirty="0"/>
              <a:t>Pick, Omit, Partial) </a:t>
            </a:r>
            <a:r>
              <a:rPr lang="ru-RU" sz="1600" dirty="0"/>
              <a:t>для </a:t>
            </a:r>
            <a:r>
              <a:rPr lang="ru-RU" sz="1600" dirty="0" err="1"/>
              <a:t>створення</a:t>
            </a:r>
            <a:r>
              <a:rPr lang="ru-RU" sz="1600" dirty="0"/>
              <a:t> коду,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перевикористовується</a:t>
            </a:r>
            <a:r>
              <a:rPr lang="ru-RU" sz="1600" dirty="0"/>
              <a:t>.</a:t>
            </a:r>
          </a:p>
          <a:p>
            <a:pPr>
              <a:lnSpc>
                <a:spcPct val="90000"/>
              </a:lnSpc>
            </a:pPr>
            <a:endParaRPr lang="en-AT" sz="1100" dirty="0"/>
          </a:p>
        </p:txBody>
      </p:sp>
      <p:pic>
        <p:nvPicPr>
          <p:cNvPr id="7170" name="Picture 2" descr="Crafting Type: Font Design Workshops For Beginners">
            <a:extLst>
              <a:ext uri="{FF2B5EF4-FFF2-40B4-BE49-F238E27FC236}">
                <a16:creationId xmlns:a16="http://schemas.microsoft.com/office/drawing/2014/main" id="{F531EB8B-384F-0A20-2BF7-86E6E33C1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r="1143" b="8"/>
          <a:stretch>
            <a:fillRect/>
          </a:stretch>
        </p:blipFill>
        <p:spPr bwMode="auto">
          <a:xfrm>
            <a:off x="8085026" y="2701180"/>
            <a:ext cx="2739728" cy="285264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37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E724F-7599-43F6-E5FE-E22E4970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ru-RU" sz="3700" b="1">
                <a:solidFill>
                  <a:srgbClr val="FFFFFF"/>
                </a:solidFill>
              </a:rPr>
              <a:t>Приклад коду: Іменування та типи</a:t>
            </a:r>
            <a:br>
              <a:rPr lang="ru-RU" sz="3700" b="1">
                <a:solidFill>
                  <a:srgbClr val="FFFFFF"/>
                </a:solidFill>
              </a:rPr>
            </a:br>
            <a:endParaRPr lang="en-AT" sz="37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099DF5-BCCB-1B75-8267-B8B42EFD5A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0934" y="469900"/>
            <a:ext cx="5953630" cy="54059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0" numCol="1" anchor="ctr" anchorCtr="0" compatLnSpc="1">
            <a:prstTxWarp prst="textNoShape">
              <a:avLst/>
            </a:prstTxWarp>
            <a:normAutofit fontScale="700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T" altLang="en-AT" sz="19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Рекомендація</a:t>
            </a:r>
            <a:r>
              <a:rPr kumimoji="0" lang="en-AT" altLang="en-AT" sz="19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Використовуйте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осмислені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імена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та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строгу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типізацію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.</a:t>
            </a:r>
            <a:endParaRPr kumimoji="0" lang="en-AT" altLang="en-AT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T" altLang="en-AT" sz="19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Поганий</a:t>
            </a:r>
            <a:r>
              <a:rPr kumimoji="0" lang="en-AT" altLang="en-AT" sz="19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приклад</a:t>
            </a:r>
            <a:r>
              <a:rPr kumimoji="0" lang="en-AT" altLang="en-AT" sz="19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</a:t>
            </a:r>
            <a:endParaRPr kumimoji="0" lang="uk-UA" altLang="en-AT" sz="1900" b="1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uk-UA" altLang="en-AT" sz="1900" b="1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AT" altLang="en-AT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T" altLang="en-AT" sz="19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Гарний</a:t>
            </a:r>
            <a:r>
              <a:rPr kumimoji="0" lang="en-AT" altLang="en-AT" sz="19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приклад</a:t>
            </a:r>
            <a:r>
              <a:rPr kumimoji="0" lang="en-AT" altLang="en-AT" sz="19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</a:t>
            </a:r>
            <a:endParaRPr kumimoji="0" lang="uk-UA" altLang="en-AT" sz="1900" b="1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uk-UA" altLang="en-AT" sz="1900" b="1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b="1" dirty="0"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uk-UA" altLang="en-AT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dirty="0"/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uk-UA" altLang="en-AT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uk-UA" altLang="en-AT" sz="1900" dirty="0"/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uk-UA" altLang="en-AT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AT" altLang="en-AT" sz="19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AT" altLang="en-AT" sz="19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Чому</a:t>
            </a:r>
            <a:r>
              <a:rPr kumimoji="0" lang="en-AT" altLang="en-AT" sz="19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це</a:t>
            </a:r>
            <a:r>
              <a:rPr kumimoji="0" lang="en-AT" altLang="en-AT" sz="19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1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важливо</a:t>
            </a:r>
            <a:r>
              <a:rPr kumimoji="0" lang="en-AT" altLang="en-AT" sz="19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?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Гарний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приклад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запобігає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помилкам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під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час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виконання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,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оскільки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компілятор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перевірить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типи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.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Код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стає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легшим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для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розуміння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без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додаткових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 </a:t>
            </a:r>
            <a:r>
              <a:rPr kumimoji="0" lang="en-AT" altLang="en-AT" sz="1900" b="0" i="0" u="none" strike="noStrike" cap="none" normalizeH="0" baseline="0" dirty="0" err="1">
                <a:ln>
                  <a:noFill/>
                </a:ln>
                <a:effectLst/>
                <a:latin typeface="Inter"/>
              </a:rPr>
              <a:t>коментарів</a:t>
            </a:r>
            <a:r>
              <a:rPr kumimoji="0" lang="en-AT" altLang="en-AT" sz="19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.</a:t>
            </a:r>
            <a:endParaRPr kumimoji="0" lang="en-AT" altLang="en-AT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57A045-DF3E-A0ED-A0D7-0F271ED1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07" y="1172387"/>
            <a:ext cx="2667372" cy="17718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267CE9-0134-8CBC-AAFE-10AD5CDFB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107" y="3429000"/>
            <a:ext cx="3639530" cy="16909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3519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E5E839-040E-4D3E-B50A-8D803DFE4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3F4B4-A2E6-47B5-92FB-37BEEAFA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C6D29-C89E-1C60-AF79-F9E67D32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5508"/>
            <a:ext cx="3354470" cy="5586984"/>
          </a:xfrm>
        </p:spPr>
        <p:txBody>
          <a:bodyPr>
            <a:normAutofit/>
          </a:bodyPr>
          <a:lstStyle/>
          <a:p>
            <a:r>
              <a:rPr lang="ru-RU" sz="3400" b="1">
                <a:solidFill>
                  <a:schemeClr val="tx2"/>
                </a:solidFill>
              </a:rPr>
              <a:t>Коментарі та документування</a:t>
            </a:r>
            <a:br>
              <a:rPr lang="ru-RU" sz="3400" b="1">
                <a:solidFill>
                  <a:schemeClr val="tx2"/>
                </a:solidFill>
              </a:rPr>
            </a:br>
            <a:endParaRPr lang="en-AT" sz="340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124D17-3A82-47D5-80C1-F990ABB1E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4082" y="469900"/>
            <a:ext cx="658298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391A58-0CF2-4A3B-42A4-769C14AA3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7804" y="954756"/>
            <a:ext cx="5613283" cy="48538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0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Код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має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бути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якомога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більш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самодокументованим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.</a:t>
            </a:r>
            <a:endParaRPr kumimoji="0" lang="en-AT" altLang="en-AT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AT" altLang="en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Коли</a:t>
            </a:r>
            <a:r>
              <a:rPr kumimoji="0" lang="en-AT" altLang="en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коментувати</a:t>
            </a:r>
            <a:r>
              <a:rPr kumimoji="0" lang="en-AT" altLang="en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: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 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Пояснюйте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 </a:t>
            </a:r>
            <a:r>
              <a:rPr kumimoji="0" lang="en-AT" altLang="en-AT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чому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 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щось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робиться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, а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не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 </a:t>
            </a:r>
            <a:r>
              <a:rPr kumimoji="0" lang="en-AT" altLang="en-AT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що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 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робиться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.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Коментуйте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складну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бізнес-логіку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неочевидні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рішення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або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тимчасові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обхідні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шляхи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AT" altLang="en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Уникайте</a:t>
            </a:r>
            <a:r>
              <a:rPr kumimoji="0" lang="en-AT" altLang="en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надлишкових</a:t>
            </a:r>
            <a:r>
              <a:rPr kumimoji="0" lang="en-AT" altLang="en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коментарів</a:t>
            </a:r>
            <a:r>
              <a:rPr kumimoji="0" lang="en-AT" altLang="en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:</a:t>
            </a:r>
            <a:endParaRPr kumimoji="0" lang="en-AT" altLang="en-AT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uk-UA" altLang="en-AT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lang="uk-UA" altLang="en-AT" sz="2000" b="1" dirty="0">
              <a:solidFill>
                <a:schemeClr val="bg1"/>
              </a:solidFill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uk-UA" altLang="en-AT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lang="uk-UA" altLang="en-AT" sz="2000" b="1" dirty="0">
              <a:solidFill>
                <a:schemeClr val="bg1"/>
              </a:solidFill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uk-UA" altLang="en-AT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nter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AT" altLang="en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Документація </a:t>
            </a:r>
            <a:r>
              <a:rPr kumimoji="0" lang="en-AT" altLang="en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коду</a:t>
            </a:r>
            <a:r>
              <a:rPr kumimoji="0" lang="en-AT" altLang="en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(</a:t>
            </a:r>
            <a:r>
              <a:rPr kumimoji="0" lang="en-AT" altLang="en-AT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TSDoc</a:t>
            </a:r>
            <a:r>
              <a:rPr kumimoji="0" lang="en-AT" altLang="en-A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):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 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Використовуйте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TSDoc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(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схожий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на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JSDoc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)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для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документування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функцій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класів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та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інтерфейсів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.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Це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дозволяє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генерувати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документацію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та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покращує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kumimoji="0" lang="en-AT" altLang="en-AT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підказки</a:t>
            </a:r>
            <a:r>
              <a:rPr kumimoji="0" lang="en-AT" altLang="en-AT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/>
              </a:rPr>
              <a:t> в IDE.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AT" altLang="en-AT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A78C8-C0E0-45DA-BC2C-2C8D4153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8325" y="635508"/>
            <a:ext cx="6254496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T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32A327-110E-E1C4-ECC8-F6A187AE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04" y="2798091"/>
            <a:ext cx="3066118" cy="14142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208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A428B6F-0B73-03C3-E884-AFDFA858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" r="1" b="1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85055-DCDD-6654-6145-34B38900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 b="1">
                <a:solidFill>
                  <a:srgbClr val="FFFFFF"/>
                </a:solidFill>
              </a:rPr>
              <a:t>Обробка помилок</a:t>
            </a:r>
            <a:br>
              <a:rPr lang="ru-RU" sz="4100" b="1">
                <a:solidFill>
                  <a:srgbClr val="FFFFFF"/>
                </a:solidFill>
              </a:rPr>
            </a:br>
            <a:endParaRPr lang="en-AT" sz="4100">
              <a:solidFill>
                <a:srgbClr val="FFFFFF"/>
              </a:solidFill>
            </a:endParaRPr>
          </a:p>
        </p:txBody>
      </p: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642346-D5AD-F704-C201-D15876DC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900">
                <a:solidFill>
                  <a:srgbClr val="FFFFFF"/>
                </a:solidFill>
              </a:rPr>
              <a:t>Надійна обробка помилок є ключовою для стабільності додатку.</a:t>
            </a:r>
          </a:p>
          <a:p>
            <a:pPr>
              <a:lnSpc>
                <a:spcPct val="90000"/>
              </a:lnSpc>
            </a:pPr>
            <a:r>
              <a:rPr lang="ru-RU" sz="1900" b="1">
                <a:solidFill>
                  <a:srgbClr val="FFFFFF"/>
                </a:solidFill>
              </a:rPr>
              <a:t>Використовуйте try-catch:</a:t>
            </a:r>
            <a:r>
              <a:rPr lang="ru-RU" sz="1900">
                <a:solidFill>
                  <a:srgbClr val="FFFFFF"/>
                </a:solidFill>
              </a:rPr>
              <a:t> Для синхронного та асинхронного (async/await) коду, де можуть виникати винятки.</a:t>
            </a:r>
          </a:p>
          <a:p>
            <a:pPr>
              <a:lnSpc>
                <a:spcPct val="90000"/>
              </a:lnSpc>
            </a:pPr>
            <a:r>
              <a:rPr lang="ru-RU" sz="1900" b="1">
                <a:solidFill>
                  <a:srgbClr val="FFFFFF"/>
                </a:solidFill>
              </a:rPr>
              <a:t>Створюйте власні класи помилок:</a:t>
            </a:r>
            <a:r>
              <a:rPr lang="ru-RU" sz="1900">
                <a:solidFill>
                  <a:srgbClr val="FFFFFF"/>
                </a:solidFill>
              </a:rPr>
              <a:t> Розширюйте вбудований клас Error для створення специфічних для вашого домену помилок. Це полегшує їх ідентифікацію та обробку.</a:t>
            </a:r>
          </a:p>
          <a:p>
            <a:pPr>
              <a:lnSpc>
                <a:spcPct val="90000"/>
              </a:lnSpc>
            </a:pPr>
            <a:r>
              <a:rPr lang="ru-RU" sz="1900" b="1">
                <a:solidFill>
                  <a:srgbClr val="FFFFFF"/>
                </a:solidFill>
              </a:rPr>
              <a:t>Не ігноруйте помилки:</a:t>
            </a:r>
            <a:r>
              <a:rPr lang="ru-RU" sz="1900">
                <a:solidFill>
                  <a:srgbClr val="FFFFFF"/>
                </a:solidFill>
              </a:rPr>
              <a:t> Завжди обробляйте помилки, навіть якщо це просто логування.</a:t>
            </a:r>
          </a:p>
          <a:p>
            <a:pPr>
              <a:lnSpc>
                <a:spcPct val="90000"/>
              </a:lnSpc>
            </a:pPr>
            <a:r>
              <a:rPr lang="ru-RU" sz="1900" b="1">
                <a:solidFill>
                  <a:srgbClr val="FFFFFF"/>
                </a:solidFill>
              </a:rPr>
              <a:t>Не кидайте помилки для очікуваних ситуацій:</a:t>
            </a:r>
            <a:r>
              <a:rPr lang="ru-RU" sz="1900">
                <a:solidFill>
                  <a:srgbClr val="FFFFFF"/>
                </a:solidFill>
              </a:rPr>
              <a:t> Для таких випадків, як невдала валідація, краще повернути результат, що вказує на помилку, а не кидати виняток.</a:t>
            </a:r>
          </a:p>
          <a:p>
            <a:pPr>
              <a:lnSpc>
                <a:spcPct val="90000"/>
              </a:lnSpc>
            </a:pPr>
            <a:endParaRPr lang="en-AT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740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1239</Words>
  <Application>Microsoft Office PowerPoint</Application>
  <PresentationFormat>Широкоэкранный</PresentationFormat>
  <Paragraphs>133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Garamond</vt:lpstr>
      <vt:lpstr>Inter</vt:lpstr>
      <vt:lpstr>Натуральные материалы</vt:lpstr>
      <vt:lpstr>Титульний слайд </vt:lpstr>
      <vt:lpstr>Навіщо потрібні правила оформлення коду? </vt:lpstr>
      <vt:lpstr> Структура проєкту та коду </vt:lpstr>
      <vt:lpstr> Правила іменування (Naming Conventions) </vt:lpstr>
      <vt:lpstr>Стильові рекомендації та форматування </vt:lpstr>
      <vt:lpstr>Робота з типами: Найкращі практики </vt:lpstr>
      <vt:lpstr>Приклад коду: Іменування та типи </vt:lpstr>
      <vt:lpstr>Коментарі та документування </vt:lpstr>
      <vt:lpstr>Обробка помилок </vt:lpstr>
      <vt:lpstr>Принципи рефакторингу </vt:lpstr>
      <vt:lpstr>Оптимізація продуктивності </vt:lpstr>
      <vt:lpstr>Тестування коду </vt:lpstr>
      <vt:lpstr>Інструменти для аналізу якості коду </vt:lpstr>
      <vt:lpstr>Висновки </vt:lpstr>
      <vt:lpstr>Використані джерела та Питання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Данило Ходус</dc:creator>
  <cp:lastModifiedBy>Данило Ходус</cp:lastModifiedBy>
  <cp:revision>1</cp:revision>
  <dcterms:created xsi:type="dcterms:W3CDTF">2025-10-13T16:17:07Z</dcterms:created>
  <dcterms:modified xsi:type="dcterms:W3CDTF">2025-10-13T16:36:33Z</dcterms:modified>
</cp:coreProperties>
</file>