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67" r:id="rId14"/>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33" d="100"/>
          <a:sy n="133" d="100"/>
        </p:scale>
        <p:origin x="906"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5E480C-BFDC-6D45-5261-3660F515EE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a:extLst>
              <a:ext uri="{FF2B5EF4-FFF2-40B4-BE49-F238E27FC236}">
                <a16:creationId xmlns:a16="http://schemas.microsoft.com/office/drawing/2014/main" id="{1F087D6C-3CE8-4379-34FC-4C178F95DF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19A8C-994C-417B-A603-18CE49A1B20C}" type="datetimeFigureOut">
              <a:rPr lang="uk-UA" smtClean="0"/>
              <a:t>19.06.2025</a:t>
            </a:fld>
            <a:endParaRPr lang="uk-UA"/>
          </a:p>
        </p:txBody>
      </p:sp>
      <p:sp>
        <p:nvSpPr>
          <p:cNvPr id="4" name="Footer Placeholder 3">
            <a:extLst>
              <a:ext uri="{FF2B5EF4-FFF2-40B4-BE49-F238E27FC236}">
                <a16:creationId xmlns:a16="http://schemas.microsoft.com/office/drawing/2014/main" id="{FF67E7E0-20C1-A248-6125-6E1246B853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a:extLst>
              <a:ext uri="{FF2B5EF4-FFF2-40B4-BE49-F238E27FC236}">
                <a16:creationId xmlns:a16="http://schemas.microsoft.com/office/drawing/2014/main" id="{E4AE1BDD-8C2D-153D-DFD7-CACDC9D507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B414A9-C0B4-4FB2-B7AD-6A101CCE655E}" type="slidenum">
              <a:rPr lang="uk-UA" smtClean="0"/>
              <a:t>‹#›</a:t>
            </a:fld>
            <a:endParaRPr lang="uk-UA"/>
          </a:p>
        </p:txBody>
      </p:sp>
    </p:spTree>
    <p:extLst>
      <p:ext uri="{BB962C8B-B14F-4D97-AF65-F5344CB8AC3E}">
        <p14:creationId xmlns:p14="http://schemas.microsoft.com/office/powerpoint/2010/main" val="3369698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01374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6308AB36-214A-DAB0-C5FC-2E573A597067}"/>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4E7E5C66-F6AB-35F2-60AC-BF2890E373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EDBA9225-A1CE-89F0-9436-F040A2837A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68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3C7902A2-FBD0-4C05-E6B7-D6EBE76C6807}"/>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1E756EEE-0DC2-AA2C-A4D3-A250863C58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047806A2-D065-4E24-445A-F9B28AC31E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70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16b2ada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16b2ada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16b2ada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16b2ada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6b2ada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en-US"/>
              <a:t>Click to edit Master title style</a:t>
            </a:r>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r>
              <a:rPr lang="en-US"/>
              <a:t>Click to edit Master subtitle style</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en-US"/>
              <a:t>Click to edit Master title style</a:t>
            </a:r>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en-US"/>
              <a:t>Click to edit Master title style</a:t>
            </a:r>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en-US"/>
              <a:t>Click to edit Master subtitle style</a:t>
            </a:r>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en-US"/>
              <a:t>Click to edit Master text styles</a:t>
            </a: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05450" y="821300"/>
            <a:ext cx="3281100" cy="11796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noProof="0" dirty="0"/>
              <a:t>Програмна система для управління вентиляцією</a:t>
            </a:r>
          </a:p>
        </p:txBody>
      </p:sp>
      <p:sp>
        <p:nvSpPr>
          <p:cNvPr id="63" name="Google Shape;63;p13"/>
          <p:cNvSpPr txBox="1">
            <a:spLocks noGrp="1"/>
          </p:cNvSpPr>
          <p:nvPr>
            <p:ph type="subTitle" idx="1"/>
          </p:nvPr>
        </p:nvSpPr>
        <p:spPr>
          <a:xfrm>
            <a:off x="2028300" y="2601603"/>
            <a:ext cx="4318391" cy="1757897"/>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0"/>
              </a:spcAft>
              <a:buNone/>
            </a:pPr>
            <a:endParaRPr lang="uk-UA" noProof="0" dirty="0"/>
          </a:p>
          <a:p>
            <a:pPr marL="0" lvl="0" indent="0" algn="r" rtl="0">
              <a:spcBef>
                <a:spcPts val="0"/>
              </a:spcBef>
              <a:spcAft>
                <a:spcPts val="0"/>
              </a:spcAft>
              <a:buNone/>
            </a:pPr>
            <a:r>
              <a:rPr lang="uk-UA" noProof="0" dirty="0"/>
              <a:t>Хижняк Дмитро Стан</a:t>
            </a:r>
            <a:r>
              <a:rPr lang="uk-UA" dirty="0" err="1"/>
              <a:t>іславович</a:t>
            </a:r>
            <a:r>
              <a:rPr lang="uk-UA" dirty="0"/>
              <a:t> </a:t>
            </a:r>
          </a:p>
          <a:p>
            <a:pPr marL="0" lvl="0" indent="0" algn="r" rtl="0">
              <a:spcBef>
                <a:spcPts val="0"/>
              </a:spcBef>
              <a:spcAft>
                <a:spcPts val="0"/>
              </a:spcAft>
              <a:buNone/>
            </a:pPr>
            <a:r>
              <a:rPr lang="uk-UA" dirty="0"/>
              <a:t>ПЗПІ-22-10</a:t>
            </a:r>
          </a:p>
          <a:p>
            <a:pPr marL="0" lvl="0" indent="0" algn="r" rtl="0">
              <a:spcBef>
                <a:spcPts val="0"/>
              </a:spcBef>
              <a:spcAft>
                <a:spcPts val="0"/>
              </a:spcAft>
              <a:buNone/>
            </a:pPr>
            <a:endParaRPr lang="uk-UA" noProof="0" dirty="0"/>
          </a:p>
          <a:p>
            <a:pPr marL="0" lvl="0" indent="0" algn="r" rtl="0">
              <a:spcBef>
                <a:spcPts val="0"/>
              </a:spcBef>
              <a:spcAft>
                <a:spcPts val="0"/>
              </a:spcAft>
              <a:buNone/>
            </a:pPr>
            <a:r>
              <a:rPr lang="uk-UA" noProof="0" dirty="0"/>
              <a:t>Керівник:</a:t>
            </a:r>
            <a:endParaRPr lang="en-US" noProof="0" dirty="0"/>
          </a:p>
          <a:p>
            <a:pPr marL="0" lvl="0" indent="0" algn="r" rtl="0">
              <a:spcBef>
                <a:spcPts val="0"/>
              </a:spcBef>
              <a:spcAft>
                <a:spcPts val="0"/>
              </a:spcAft>
              <a:buNone/>
            </a:pPr>
            <a:r>
              <a:rPr lang="ru-RU" noProof="0" dirty="0"/>
              <a:t>доц. </a:t>
            </a:r>
            <a:r>
              <a:rPr lang="ru-RU" noProof="0" dirty="0" err="1"/>
              <a:t>кафедри</a:t>
            </a:r>
            <a:r>
              <a:rPr lang="ru-RU" noProof="0" dirty="0"/>
              <a:t> ПІ</a:t>
            </a:r>
            <a:r>
              <a:rPr lang="en-US" noProof="0" dirty="0"/>
              <a:t> </a:t>
            </a:r>
            <a:endParaRPr lang="uk-UA" noProof="0" dirty="0"/>
          </a:p>
          <a:p>
            <a:pPr marL="0" lvl="0" indent="0" algn="r" rtl="0">
              <a:spcBef>
                <a:spcPts val="0"/>
              </a:spcBef>
              <a:spcAft>
                <a:spcPts val="0"/>
              </a:spcAft>
              <a:buNone/>
            </a:pPr>
            <a:r>
              <a:rPr lang="uk-UA" noProof="0" dirty="0" err="1"/>
              <a:t>Лещинська</a:t>
            </a:r>
            <a:r>
              <a:rPr lang="uk-UA" noProof="0" dirty="0"/>
              <a:t> </a:t>
            </a:r>
            <a:r>
              <a:rPr lang="ru-RU" noProof="0" dirty="0" err="1"/>
              <a:t>Ірина</a:t>
            </a:r>
            <a:r>
              <a:rPr lang="ru-RU" noProof="0" dirty="0"/>
              <a:t> </a:t>
            </a:r>
            <a:r>
              <a:rPr lang="ru-RU" noProof="0" dirty="0" err="1"/>
              <a:t>Олександрівна</a:t>
            </a:r>
            <a:endParaRPr lang="uk-UA" noProof="0" dirty="0"/>
          </a:p>
          <a:p>
            <a:pPr marL="0" lvl="0" indent="0" algn="r" rtl="0">
              <a:spcBef>
                <a:spcPts val="0"/>
              </a:spcBef>
              <a:spcAft>
                <a:spcPts val="0"/>
              </a:spcAft>
              <a:buNone/>
            </a:pPr>
            <a:endParaRPr lang="uk-UA" noProof="0" dirty="0"/>
          </a:p>
          <a:p>
            <a:pPr marL="0" lvl="0" indent="0" algn="r" rtl="0">
              <a:spcBef>
                <a:spcPts val="0"/>
              </a:spcBef>
              <a:spcAft>
                <a:spcPts val="0"/>
              </a:spcAft>
              <a:buNone/>
            </a:pPr>
            <a:endParaRPr lang="uk-UA" noProof="0" dirty="0"/>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170825"/>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70825"/>
            <a:ext cx="1924921" cy="439175"/>
          </a:xfrm>
          <a:prstGeom prst="rect">
            <a:avLst/>
          </a:prstGeom>
          <a:noFill/>
          <a:ln>
            <a:noFill/>
          </a:ln>
        </p:spPr>
      </p:pic>
      <p:sp>
        <p:nvSpPr>
          <p:cNvPr id="6" name="Google Shape;63;p13">
            <a:extLst>
              <a:ext uri="{FF2B5EF4-FFF2-40B4-BE49-F238E27FC236}">
                <a16:creationId xmlns:a16="http://schemas.microsoft.com/office/drawing/2014/main" id="{A3746360-D571-455E-9921-837FE42A1A9D}"/>
              </a:ext>
            </a:extLst>
          </p:cNvPr>
          <p:cNvSpPr txBox="1">
            <a:spLocks/>
          </p:cNvSpPr>
          <p:nvPr/>
        </p:nvSpPr>
        <p:spPr>
          <a:xfrm>
            <a:off x="2028300" y="4728649"/>
            <a:ext cx="5087400" cy="43917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1pPr>
            <a:lvl2pPr marL="914400" marR="0" lvl="1"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2pPr>
            <a:lvl3pPr marL="1371600" marR="0" lvl="2"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3pPr>
            <a:lvl4pPr marL="1828800" marR="0" lvl="3"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4pPr>
            <a:lvl5pPr marL="2286000" marR="0" lvl="4"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5pPr>
            <a:lvl6pPr marL="2743200" marR="0" lvl="5"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6pPr>
            <a:lvl7pPr marL="3200400" marR="0" lvl="6"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7pPr>
            <a:lvl8pPr marL="3657600" marR="0" lvl="7"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8pPr>
            <a:lvl9pPr marL="4114800" marR="0" lvl="8" indent="-317500" algn="ctr" rtl="0" eaLnBrk="1" hangingPunct="1">
              <a:lnSpc>
                <a:spcPct val="100000"/>
              </a:lnSpc>
              <a:spcBef>
                <a:spcPts val="0"/>
              </a:spcBef>
              <a:spcAft>
                <a:spcPts val="0"/>
              </a:spcAft>
              <a:buClr>
                <a:schemeClr val="dk1"/>
              </a:buClr>
              <a:buSzPts val="2100"/>
              <a:buFont typeface="Economica"/>
              <a:buNone/>
              <a:defRPr sz="2100" b="0" i="0" u="none" strike="noStrike" cap="none">
                <a:solidFill>
                  <a:schemeClr val="dk1"/>
                </a:solidFill>
                <a:latin typeface="Economica"/>
                <a:ea typeface="Economica"/>
                <a:cs typeface="Economica"/>
                <a:sym typeface="Economica"/>
              </a:defRPr>
            </a:lvl9pPr>
          </a:lstStyle>
          <a:p>
            <a:pPr marL="0" lvl="0" indent="0" algn="ctr" rtl="0">
              <a:spcBef>
                <a:spcPts val="0"/>
              </a:spcBef>
              <a:spcAft>
                <a:spcPts val="0"/>
              </a:spcAft>
              <a:buNone/>
            </a:pPr>
            <a:r>
              <a:rPr lang="uk-UA" dirty="0"/>
              <a:t>15</a:t>
            </a:r>
            <a:r>
              <a:rPr lang="uk-UA" noProof="0" dirty="0"/>
              <a:t> червня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Інтерфейс користувача </a:t>
            </a:r>
          </a:p>
        </p:txBody>
      </p:sp>
      <p:sp>
        <p:nvSpPr>
          <p:cNvPr id="128" name="Google Shape;128;p22"/>
          <p:cNvSpPr txBox="1">
            <a:spLocks noGrp="1"/>
          </p:cNvSpPr>
          <p:nvPr>
            <p:ph type="body" idx="1"/>
          </p:nvPr>
        </p:nvSpPr>
        <p:spPr>
          <a:xfrm>
            <a:off x="311700" y="1225225"/>
            <a:ext cx="3987455" cy="3354000"/>
          </a:xfrm>
          <a:prstGeom prst="rect">
            <a:avLst/>
          </a:prstGeom>
        </p:spPr>
        <p:txBody>
          <a:bodyPr spcFirstLastPara="1" wrap="square" lIns="91425" tIns="91425" rIns="91425" bIns="91425" anchor="t" anchorCtr="0">
            <a:normAutofit fontScale="92500"/>
          </a:bodyPr>
          <a:lstStyle/>
          <a:p>
            <a:pPr marL="0" lvl="0" indent="0" algn="just" rtl="0">
              <a:spcBef>
                <a:spcPts val="1500"/>
              </a:spcBef>
              <a:spcAft>
                <a:spcPts val="1200"/>
              </a:spcAft>
              <a:buNone/>
            </a:pPr>
            <a:r>
              <a:rPr lang="uk-UA" dirty="0"/>
              <a:t>На слайді показано веб- та мобільну версії сторінки з картками кімнат: кожна відображає назву простору та поточні показники (швидкість вентилятора, вологість, температура тощо). Картки містять посилання на детальний перегляд налаштувань і історії даних.</a:t>
            </a:r>
            <a:endParaRPr lang="uk-UA" noProof="0"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10</a:t>
            </a:fld>
            <a:endParaRPr lang="uk-UA" noProof="0" dirty="0"/>
          </a:p>
        </p:txBody>
      </p:sp>
      <p:pic>
        <p:nvPicPr>
          <p:cNvPr id="3" name="Рисунок 2">
            <a:extLst>
              <a:ext uri="{FF2B5EF4-FFF2-40B4-BE49-F238E27FC236}">
                <a16:creationId xmlns:a16="http://schemas.microsoft.com/office/drawing/2014/main" id="{D98CC0B2-EE67-9309-63A1-32162CB3C169}"/>
              </a:ext>
            </a:extLst>
          </p:cNvPr>
          <p:cNvPicPr>
            <a:picLocks noChangeAspect="1"/>
          </p:cNvPicPr>
          <p:nvPr/>
        </p:nvPicPr>
        <p:blipFill>
          <a:blip r:embed="rId4" cstate="print">
            <a:extLst>
              <a:ext uri="{28A0092B-C50C-407E-A947-70E740481C1C}">
                <a14:useLocalDpi xmlns:a14="http://schemas.microsoft.com/office/drawing/2010/main" val="0"/>
              </a:ext>
            </a:extLst>
          </a:blip>
          <a:srcRect l="15340" r="15113"/>
          <a:stretch/>
        </p:blipFill>
        <p:spPr bwMode="auto">
          <a:xfrm>
            <a:off x="4844847" y="486265"/>
            <a:ext cx="3874402" cy="2642718"/>
          </a:xfrm>
          <a:prstGeom prst="rect">
            <a:avLst/>
          </a:prstGeom>
          <a:noFill/>
          <a:ln>
            <a:solidFill>
              <a:schemeClr val="tx1"/>
            </a:solidFill>
          </a:ln>
        </p:spPr>
      </p:pic>
      <p:pic>
        <p:nvPicPr>
          <p:cNvPr id="4" name="Рисунок 2">
            <a:extLst>
              <a:ext uri="{FF2B5EF4-FFF2-40B4-BE49-F238E27FC236}">
                <a16:creationId xmlns:a16="http://schemas.microsoft.com/office/drawing/2014/main" id="{F9AC85F2-A330-54F5-BEBF-04A34DD236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077428" y="1807624"/>
            <a:ext cx="1356635" cy="3019732"/>
          </a:xfrm>
          <a:prstGeom prst="rect">
            <a:avLst/>
          </a:prstGeom>
          <a:noFill/>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2E7CA29A-CB66-6C6B-EFF4-2C983CB07C75}"/>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1CF6A1A9-8FC9-EC4F-5FF3-B5485B949379}"/>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Інтерфейс користувача </a:t>
            </a:r>
          </a:p>
        </p:txBody>
      </p:sp>
      <p:sp>
        <p:nvSpPr>
          <p:cNvPr id="128" name="Google Shape;128;p22">
            <a:extLst>
              <a:ext uri="{FF2B5EF4-FFF2-40B4-BE49-F238E27FC236}">
                <a16:creationId xmlns:a16="http://schemas.microsoft.com/office/drawing/2014/main" id="{BA22EED4-178D-C164-D508-209F4E00F54D}"/>
              </a:ext>
            </a:extLst>
          </p:cNvPr>
          <p:cNvSpPr txBox="1">
            <a:spLocks noGrp="1"/>
          </p:cNvSpPr>
          <p:nvPr>
            <p:ph type="body" idx="1"/>
          </p:nvPr>
        </p:nvSpPr>
        <p:spPr>
          <a:xfrm>
            <a:off x="382625" y="846590"/>
            <a:ext cx="3655616" cy="33540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1500"/>
              </a:spcBef>
              <a:spcAft>
                <a:spcPts val="0"/>
              </a:spcAft>
              <a:buNone/>
            </a:pPr>
            <a:r>
              <a:rPr lang="ru-RU" dirty="0"/>
              <a:t>На </a:t>
            </a:r>
            <a:r>
              <a:rPr lang="ru-RU" dirty="0" err="1"/>
              <a:t>слайді</a:t>
            </a:r>
            <a:r>
              <a:rPr lang="ru-RU" dirty="0"/>
              <a:t> представлено веб-</a:t>
            </a:r>
            <a:r>
              <a:rPr lang="ru-RU" dirty="0" err="1"/>
              <a:t>інтерфейс</a:t>
            </a:r>
            <a:r>
              <a:rPr lang="ru-RU" dirty="0"/>
              <a:t> для тонкого </a:t>
            </a:r>
            <a:r>
              <a:rPr lang="ru-RU" dirty="0" err="1"/>
              <a:t>налаштування</a:t>
            </a:r>
            <a:r>
              <a:rPr lang="ru-RU" dirty="0"/>
              <a:t> </a:t>
            </a:r>
            <a:r>
              <a:rPr lang="ru-RU" dirty="0" err="1"/>
              <a:t>порогів</a:t>
            </a:r>
            <a:r>
              <a:rPr lang="ru-RU" dirty="0"/>
              <a:t>: за </a:t>
            </a:r>
            <a:r>
              <a:rPr lang="ru-RU" dirty="0" err="1"/>
              <a:t>допомогою</a:t>
            </a:r>
            <a:r>
              <a:rPr lang="ru-RU" dirty="0"/>
              <a:t> </a:t>
            </a:r>
            <a:r>
              <a:rPr lang="ru-RU" dirty="0" err="1"/>
              <a:t>випадаючого</a:t>
            </a:r>
            <a:r>
              <a:rPr lang="ru-RU" dirty="0"/>
              <a:t> списку </a:t>
            </a:r>
            <a:r>
              <a:rPr lang="ru-RU" dirty="0" err="1"/>
              <a:t>обирають</a:t>
            </a:r>
            <a:r>
              <a:rPr lang="ru-RU" dirty="0"/>
              <a:t> </a:t>
            </a:r>
            <a:r>
              <a:rPr lang="ru-RU" dirty="0" err="1"/>
              <a:t>потрібний</a:t>
            </a:r>
            <a:r>
              <a:rPr lang="ru-RU" dirty="0"/>
              <a:t> параметр, </a:t>
            </a:r>
            <a:r>
              <a:rPr lang="ru-RU" dirty="0" err="1"/>
              <a:t>після</a:t>
            </a:r>
            <a:r>
              <a:rPr lang="ru-RU" dirty="0"/>
              <a:t> </a:t>
            </a:r>
            <a:r>
              <a:rPr lang="ru-RU" dirty="0" err="1"/>
              <a:t>чого</a:t>
            </a:r>
            <a:r>
              <a:rPr lang="ru-RU" dirty="0"/>
              <a:t> на </a:t>
            </a:r>
            <a:r>
              <a:rPr lang="ru-RU" dirty="0" err="1"/>
              <a:t>інтерактивному</a:t>
            </a:r>
            <a:r>
              <a:rPr lang="ru-RU" dirty="0"/>
              <a:t> </a:t>
            </a:r>
            <a:r>
              <a:rPr lang="ru-RU" dirty="0" err="1"/>
              <a:t>графіку</a:t>
            </a:r>
            <a:r>
              <a:rPr lang="ru-RU" dirty="0"/>
              <a:t> </a:t>
            </a:r>
            <a:r>
              <a:rPr lang="ru-RU" dirty="0" err="1"/>
              <a:t>перетягують</a:t>
            </a:r>
            <a:r>
              <a:rPr lang="ru-RU" dirty="0"/>
              <a:t> точки </a:t>
            </a:r>
            <a:r>
              <a:rPr lang="ru-RU" dirty="0" err="1"/>
              <a:t>регулювання</a:t>
            </a:r>
            <a:r>
              <a:rPr lang="ru-RU" dirty="0"/>
              <a:t>. Червона вертикальна </a:t>
            </a:r>
            <a:r>
              <a:rPr lang="ru-RU" dirty="0" err="1"/>
              <a:t>лінія</a:t>
            </a:r>
            <a:r>
              <a:rPr lang="ru-RU" dirty="0"/>
              <a:t> </a:t>
            </a:r>
            <a:r>
              <a:rPr lang="ru-RU" dirty="0" err="1"/>
              <a:t>позначає</a:t>
            </a:r>
            <a:r>
              <a:rPr lang="ru-RU" dirty="0"/>
              <a:t> </a:t>
            </a:r>
            <a:r>
              <a:rPr lang="ru-RU" dirty="0" err="1"/>
              <a:t>критичний</a:t>
            </a:r>
            <a:r>
              <a:rPr lang="ru-RU" dirty="0"/>
              <a:t> </a:t>
            </a:r>
            <a:r>
              <a:rPr lang="ru-RU" dirty="0" err="1"/>
              <a:t>поріг</a:t>
            </a:r>
            <a:r>
              <a:rPr lang="ru-RU" dirty="0"/>
              <a:t>, а </a:t>
            </a:r>
            <a:r>
              <a:rPr lang="ru-RU" dirty="0" err="1"/>
              <a:t>контекстне</a:t>
            </a:r>
            <a:r>
              <a:rPr lang="ru-RU" dirty="0"/>
              <a:t> меню </a:t>
            </a:r>
            <a:r>
              <a:rPr lang="ru-RU" dirty="0" err="1"/>
              <a:t>дозволяє</a:t>
            </a:r>
            <a:r>
              <a:rPr lang="ru-RU" dirty="0"/>
              <a:t> </a:t>
            </a:r>
            <a:r>
              <a:rPr lang="ru-RU" dirty="0" err="1"/>
              <a:t>додавати</a:t>
            </a:r>
            <a:r>
              <a:rPr lang="ru-RU" dirty="0"/>
              <a:t> </a:t>
            </a:r>
            <a:r>
              <a:rPr lang="ru-RU" dirty="0" err="1"/>
              <a:t>або</a:t>
            </a:r>
            <a:r>
              <a:rPr lang="ru-RU" dirty="0"/>
              <a:t> </a:t>
            </a:r>
            <a:r>
              <a:rPr lang="ru-RU" dirty="0" err="1"/>
              <a:t>видаляти</a:t>
            </a:r>
            <a:r>
              <a:rPr lang="ru-RU" dirty="0"/>
              <a:t> </a:t>
            </a:r>
            <a:r>
              <a:rPr lang="ru-RU" dirty="0" err="1"/>
              <a:t>опорні</a:t>
            </a:r>
            <a:r>
              <a:rPr lang="ru-RU" dirty="0"/>
              <a:t> точки, </a:t>
            </a:r>
            <a:r>
              <a:rPr lang="ru-RU" dirty="0" err="1"/>
              <a:t>що</a:t>
            </a:r>
            <a:r>
              <a:rPr lang="ru-RU" dirty="0"/>
              <a:t> </a:t>
            </a:r>
            <a:r>
              <a:rPr lang="ru-RU" dirty="0" err="1"/>
              <a:t>забезпечує</a:t>
            </a:r>
            <a:r>
              <a:rPr lang="ru-RU" dirty="0"/>
              <a:t> </a:t>
            </a:r>
            <a:r>
              <a:rPr lang="ru-RU" dirty="0" err="1"/>
              <a:t>максимальний</a:t>
            </a:r>
            <a:r>
              <a:rPr lang="ru-RU" dirty="0"/>
              <a:t> контроль над алгоритмом </a:t>
            </a:r>
            <a:r>
              <a:rPr lang="ru-RU" dirty="0" err="1"/>
              <a:t>автоматизації</a:t>
            </a:r>
            <a:r>
              <a:rPr lang="ru-RU" dirty="0"/>
              <a:t>.</a:t>
            </a:r>
            <a:endParaRPr lang="uk-UA" noProof="0" dirty="0"/>
          </a:p>
        </p:txBody>
      </p:sp>
      <p:pic>
        <p:nvPicPr>
          <p:cNvPr id="129" name="Google Shape;129;p22">
            <a:extLst>
              <a:ext uri="{FF2B5EF4-FFF2-40B4-BE49-F238E27FC236}">
                <a16:creationId xmlns:a16="http://schemas.microsoft.com/office/drawing/2014/main" id="{4DA95F56-2472-08FC-7072-E8786BE1C8A1}"/>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A45E938-8FC5-77A0-ED13-4D1ECBED72A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11</a:t>
            </a:fld>
            <a:endParaRPr lang="uk-UA" noProof="0" dirty="0"/>
          </a:p>
        </p:txBody>
      </p:sp>
      <p:pic>
        <p:nvPicPr>
          <p:cNvPr id="3" name="Рисунок 2">
            <a:extLst>
              <a:ext uri="{FF2B5EF4-FFF2-40B4-BE49-F238E27FC236}">
                <a16:creationId xmlns:a16="http://schemas.microsoft.com/office/drawing/2014/main" id="{77C3262D-A8E4-3D84-B212-C320E616D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151941" y="1392591"/>
            <a:ext cx="4768325" cy="2261997"/>
          </a:xfrm>
          <a:prstGeom prst="rect">
            <a:avLst/>
          </a:prstGeom>
          <a:noFill/>
          <a:ln>
            <a:solidFill>
              <a:schemeClr val="tx1"/>
            </a:solidFill>
          </a:ln>
        </p:spPr>
      </p:pic>
    </p:spTree>
    <p:extLst>
      <p:ext uri="{BB962C8B-B14F-4D97-AF65-F5344CB8AC3E}">
        <p14:creationId xmlns:p14="http://schemas.microsoft.com/office/powerpoint/2010/main" val="54282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76A8A619-B325-02C9-D7DB-40428FC22C09}"/>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6D7F2289-7691-0862-5F0A-6655F4941CD9}"/>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Інтерфейс користувача </a:t>
            </a:r>
          </a:p>
        </p:txBody>
      </p:sp>
      <p:sp>
        <p:nvSpPr>
          <p:cNvPr id="128" name="Google Shape;128;p22">
            <a:extLst>
              <a:ext uri="{FF2B5EF4-FFF2-40B4-BE49-F238E27FC236}">
                <a16:creationId xmlns:a16="http://schemas.microsoft.com/office/drawing/2014/main" id="{1A28FE89-BA34-30D3-D270-FFFDF6545376}"/>
              </a:ext>
            </a:extLst>
          </p:cNvPr>
          <p:cNvSpPr txBox="1">
            <a:spLocks noGrp="1"/>
          </p:cNvSpPr>
          <p:nvPr>
            <p:ph type="body" idx="1"/>
          </p:nvPr>
        </p:nvSpPr>
        <p:spPr>
          <a:xfrm>
            <a:off x="496799" y="1382245"/>
            <a:ext cx="3555841" cy="237901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1500"/>
              </a:spcBef>
              <a:spcAft>
                <a:spcPts val="0"/>
              </a:spcAft>
              <a:buNone/>
            </a:pPr>
            <a:r>
              <a:rPr lang="uk-UA" dirty="0"/>
              <a:t>Інтерфейс дозволяє вибирати період за допомогою календаря та кнопок швидкого переходу (1 </a:t>
            </a:r>
            <a:r>
              <a:rPr lang="en-US" dirty="0"/>
              <a:t>m, 1 h, 1 d). </a:t>
            </a:r>
            <a:r>
              <a:rPr lang="uk-UA" dirty="0"/>
              <a:t>Графік відображає часовий ряд із плавними лініями та інтерактивними підказками при наведенні, що полегшує аналіз трендів і виявлення аномалій.</a:t>
            </a:r>
            <a:endParaRPr lang="uk-UA" noProof="0" dirty="0"/>
          </a:p>
        </p:txBody>
      </p:sp>
      <p:pic>
        <p:nvPicPr>
          <p:cNvPr id="129" name="Google Shape;129;p22">
            <a:extLst>
              <a:ext uri="{FF2B5EF4-FFF2-40B4-BE49-F238E27FC236}">
                <a16:creationId xmlns:a16="http://schemas.microsoft.com/office/drawing/2014/main" id="{7A4F1723-7BB2-9BA6-AA29-7EB460E56F38}"/>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D6DE7F6-A1E6-F06A-9FC6-C7D8735F808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12</a:t>
            </a:fld>
            <a:endParaRPr lang="uk-UA" noProof="0" dirty="0"/>
          </a:p>
        </p:txBody>
      </p:sp>
      <p:pic>
        <p:nvPicPr>
          <p:cNvPr id="4" name="Рисунок 2">
            <a:extLst>
              <a:ext uri="{FF2B5EF4-FFF2-40B4-BE49-F238E27FC236}">
                <a16:creationId xmlns:a16="http://schemas.microsoft.com/office/drawing/2014/main" id="{20DB24B9-8345-45F6-7A66-02FEBB1DCD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154464" y="1393190"/>
            <a:ext cx="4765802" cy="2260800"/>
          </a:xfrm>
          <a:prstGeom prst="rect">
            <a:avLst/>
          </a:prstGeom>
          <a:noFill/>
          <a:ln>
            <a:solidFill>
              <a:schemeClr val="tx1"/>
            </a:solidFill>
          </a:ln>
        </p:spPr>
      </p:pic>
    </p:spTree>
    <p:extLst>
      <p:ext uri="{BB962C8B-B14F-4D97-AF65-F5344CB8AC3E}">
        <p14:creationId xmlns:p14="http://schemas.microsoft.com/office/powerpoint/2010/main" val="327771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528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Підсумки </a:t>
            </a:r>
          </a:p>
        </p:txBody>
      </p:sp>
      <p:sp>
        <p:nvSpPr>
          <p:cNvPr id="142" name="Google Shape;142;p24"/>
          <p:cNvSpPr txBox="1">
            <a:spLocks noGrp="1"/>
          </p:cNvSpPr>
          <p:nvPr>
            <p:ph type="body" idx="1"/>
          </p:nvPr>
        </p:nvSpPr>
        <p:spPr>
          <a:xfrm>
            <a:off x="311700" y="1005500"/>
            <a:ext cx="8520600" cy="3354000"/>
          </a:xfrm>
          <a:prstGeom prst="rect">
            <a:avLst/>
          </a:prstGeom>
        </p:spPr>
        <p:txBody>
          <a:bodyPr spcFirstLastPara="1" wrap="square" lIns="91425" tIns="91425" rIns="91425" bIns="91425" anchor="t" anchorCtr="0">
            <a:normAutofit fontScale="77500" lnSpcReduction="20000"/>
          </a:bodyPr>
          <a:lstStyle/>
          <a:p>
            <a:pPr marL="0" indent="360363">
              <a:buNone/>
            </a:pPr>
            <a:r>
              <a:rPr lang="uk-UA" dirty="0"/>
              <a:t>Розроблена система довела свою реалістичність: вона стабільно збирає й обробляє телеметрію з </a:t>
            </a:r>
            <a:r>
              <a:rPr lang="en-US" dirty="0"/>
              <a:t>IoT-</a:t>
            </a:r>
            <a:r>
              <a:rPr lang="uk-UA" dirty="0"/>
              <a:t>пристроїв у режимі реального часу, плавно регулює швидкість вентиляторів за кривою, а інтуїтивний веб-інтерфейс забезпечує зручний моніторинг та налаштування. Використання стандарту </a:t>
            </a:r>
            <a:r>
              <a:rPr lang="en-US" dirty="0"/>
              <a:t>MQTT </a:t>
            </a:r>
            <a:r>
              <a:rPr lang="uk-UA" dirty="0"/>
              <a:t>і кеш-механізмів гарантує швидку реакцію на критичні зміни та мінімізує затримки.</a:t>
            </a:r>
          </a:p>
          <a:p>
            <a:pPr marL="0" indent="360363">
              <a:buNone/>
            </a:pPr>
            <a:endParaRPr lang="uk-UA" dirty="0"/>
          </a:p>
          <a:p>
            <a:pPr marL="0" indent="360363">
              <a:buNone/>
            </a:pPr>
            <a:r>
              <a:rPr lang="uk-UA" dirty="0"/>
              <a:t>Завдяки </a:t>
            </a:r>
            <a:r>
              <a:rPr lang="en-US" dirty="0"/>
              <a:t>RESTful API </a:t>
            </a:r>
            <a:r>
              <a:rPr lang="uk-UA" dirty="0"/>
              <a:t>та </a:t>
            </a:r>
            <a:r>
              <a:rPr lang="en-US" dirty="0"/>
              <a:t>push-</a:t>
            </a:r>
            <a:r>
              <a:rPr lang="uk-UA" dirty="0"/>
              <a:t>сповіщенням система готова до різних сценаріїв застосування: від домашньої автоматизації клімату до впровадження у комерційних і промислових вентиляційних мереж малого та середнього бізнесу. Гнучкість фреймворків і відкриті протоколи спрощують інтеграцію з існуючими рішеннями й додавання нових пристроїв.</a:t>
            </a:r>
          </a:p>
          <a:p>
            <a:pPr marL="0" indent="360363">
              <a:buNone/>
            </a:pPr>
            <a:endParaRPr lang="uk-UA" dirty="0"/>
          </a:p>
          <a:p>
            <a:pPr marL="0" indent="360363">
              <a:buNone/>
            </a:pPr>
            <a:r>
              <a:rPr lang="uk-UA" dirty="0"/>
              <a:t>Подальший розвиток передбачає розширення набору аналітичних модулів — наприклад, прогнозування за допомогою машинного навчання та впровадження адаптивних сценаріїв на основі історичних даних. Планується інтеграція додаткових протоколів </a:t>
            </a:r>
            <a:r>
              <a:rPr lang="en-US" dirty="0"/>
              <a:t>IoT </a:t>
            </a:r>
            <a:r>
              <a:rPr lang="uk-UA" dirty="0"/>
              <a:t>і покращення мобільного інтерфейсу для підвищення автономності користувача.</a:t>
            </a:r>
          </a:p>
        </p:txBody>
      </p:sp>
      <p:pic>
        <p:nvPicPr>
          <p:cNvPr id="143" name="Google Shape;143;p2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13</a:t>
            </a:fld>
            <a:endParaRPr lang="uk-UA"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Мета роботи</a:t>
            </a:r>
          </a:p>
        </p:txBody>
      </p:sp>
      <p:sp>
        <p:nvSpPr>
          <p:cNvPr id="72" name="Google Shape;72;p14"/>
          <p:cNvSpPr txBox="1">
            <a:spLocks noGrp="1"/>
          </p:cNvSpPr>
          <p:nvPr>
            <p:ph type="body" idx="1"/>
          </p:nvPr>
        </p:nvSpPr>
        <p:spPr>
          <a:xfrm>
            <a:off x="748800" y="1225225"/>
            <a:ext cx="7790400" cy="2950775"/>
          </a:xfrm>
          <a:prstGeom prst="rect">
            <a:avLst/>
          </a:prstGeom>
        </p:spPr>
        <p:txBody>
          <a:bodyPr spcFirstLastPara="1" wrap="square" lIns="91425" tIns="91425" rIns="91425" bIns="91425" anchor="t" anchorCtr="0">
            <a:normAutofit fontScale="92500" lnSpcReduction="20000"/>
          </a:bodyPr>
          <a:lstStyle/>
          <a:p>
            <a:pPr marL="0" indent="360363" algn="just">
              <a:buNone/>
            </a:pPr>
            <a:r>
              <a:rPr lang="uk-UA" dirty="0"/>
              <a:t>Створити платформу, яка автоматизує керування вентиляцією приміщень на основі реальних телеметричних даних, забезпечує плавне регулювання швидкості вентиляторів відповідно до заданих порогів і мінімізує участь оператора, підвищуючи комфорт і енергоефективність будівель.</a:t>
            </a:r>
          </a:p>
          <a:p>
            <a:pPr marL="0" indent="360363" algn="just">
              <a:buNone/>
            </a:pPr>
            <a:endParaRPr lang="uk-UA" dirty="0"/>
          </a:p>
          <a:p>
            <a:pPr marL="0" indent="360363" algn="just">
              <a:buNone/>
            </a:pPr>
            <a:r>
              <a:rPr lang="uk-UA" dirty="0"/>
              <a:t>Зростання вимог до </a:t>
            </a:r>
            <a:r>
              <a:rPr lang="uk-UA" dirty="0" err="1"/>
              <a:t>енергоощадності</a:t>
            </a:r>
            <a:r>
              <a:rPr lang="uk-UA" dirty="0"/>
              <a:t> та здорового мікроклімату в житлових і комерційних будівлях, а також прогнозоване збільшення ринку </a:t>
            </a:r>
            <a:r>
              <a:rPr lang="en-US" dirty="0"/>
              <a:t>Smart HVAC </a:t>
            </a:r>
            <a:r>
              <a:rPr lang="uk-UA" dirty="0"/>
              <a:t>до ≈ 20 млрд </a:t>
            </a:r>
            <a:r>
              <a:rPr lang="en-US" dirty="0"/>
              <a:t>USD </a:t>
            </a:r>
            <a:r>
              <a:rPr lang="uk-UA" dirty="0"/>
              <a:t>до 2027 р. роблять розробку комплексної </a:t>
            </a:r>
            <a:r>
              <a:rPr lang="en-US" dirty="0"/>
              <a:t>IoT-</a:t>
            </a:r>
            <a:r>
              <a:rPr lang="uk-UA" dirty="0"/>
              <a:t>системи вентиляційного контролю своєчасним і важливим завданням.</a:t>
            </a: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2</a:t>
            </a:fld>
            <a:endParaRPr lang="uk-UA"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Аналіз проблеми (аналіз існуючих рішень) </a:t>
            </a:r>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3</a:t>
            </a:fld>
            <a:endParaRPr lang="uk-UA" noProof="0" dirty="0"/>
          </a:p>
        </p:txBody>
      </p:sp>
      <p:sp>
        <p:nvSpPr>
          <p:cNvPr id="5" name="Rectangle 3">
            <a:extLst>
              <a:ext uri="{FF2B5EF4-FFF2-40B4-BE49-F238E27FC236}">
                <a16:creationId xmlns:a16="http://schemas.microsoft.com/office/drawing/2014/main" id="{90545428-030F-4C0C-CF3A-49ECC84F5E6A}"/>
              </a:ext>
            </a:extLst>
          </p:cNvPr>
          <p:cNvSpPr>
            <a:spLocks noGrp="1" noChangeArrowheads="1"/>
          </p:cNvSpPr>
          <p:nvPr>
            <p:ph type="body" idx="1"/>
          </p:nvPr>
        </p:nvSpPr>
        <p:spPr bwMode="auto">
          <a:xfrm>
            <a:off x="700050" y="978697"/>
            <a:ext cx="7876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60363" algn="just"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Популярні рішення на кшталт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Google</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Nest</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і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Ecobee</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мають зручний інтерфейс і базову хмарну аналітику, але їхня автоматизація обмежується простими графіками й не підтримує пряме підключення промислових вентиляторів без адаптерів. Системи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Johnson</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Controls</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і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Schneider</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Electric</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надають глибоку інтеграцію з BMS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BACnet</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Modbus</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LonWorks</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та прогнозну аналітику, проте потребують значних вкладень і кваліфікованого персоналу. Відкриті платформи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Home</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Assistant</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і </a:t>
            </a:r>
            <a:r>
              <a:rPr kumimoji="0" lang="uk-UA" altLang="uk-UA" sz="14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OpenHAB</a:t>
            </a: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вирізняються гнучкістю і підтримкою MQTT, але для комерційного обладнання бракує готових модулів, а підтримка покладається на спільноту.</a:t>
            </a:r>
            <a:endParaRPr kumimoji="0" lang="en-US"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360363" algn="just"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Жоден із цих варіантів не об’єднує простоти налаштування, доступності для малого й середнього бізнесу, прямої автоматизації вентиляції в реальному часі та єдиного стандарту MQTT без складних BMS чи адаптерів. Наша розробка заповнює цю прогалину, поєднуючи інтуїтивний інтерфейс, розширену автоматизацію, миттєву інтеграцію через MQTT і мінімальні витрати на обладнання.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Постановка задачі та опис системи</a:t>
            </a:r>
          </a:p>
        </p:txBody>
      </p:sp>
      <p:sp>
        <p:nvSpPr>
          <p:cNvPr id="86" name="Google Shape;86;p16"/>
          <p:cNvSpPr txBox="1">
            <a:spLocks noGrp="1"/>
          </p:cNvSpPr>
          <p:nvPr>
            <p:ph type="body" idx="1"/>
          </p:nvPr>
        </p:nvSpPr>
        <p:spPr>
          <a:xfrm>
            <a:off x="700050" y="983674"/>
            <a:ext cx="7963200" cy="3037175"/>
          </a:xfrm>
          <a:prstGeom prst="rect">
            <a:avLst/>
          </a:prstGeom>
        </p:spPr>
        <p:txBody>
          <a:bodyPr spcFirstLastPara="1" wrap="square" lIns="91425" tIns="91425" rIns="91425" bIns="91425" anchor="t" anchorCtr="0">
            <a:normAutofit fontScale="77500" lnSpcReduction="20000"/>
          </a:bodyPr>
          <a:lstStyle/>
          <a:p>
            <a:pPr marL="0" indent="360363" algn="just">
              <a:buNone/>
            </a:pPr>
            <a:r>
              <a:rPr lang="uk-UA" b="1" dirty="0"/>
              <a:t>Проблема:</a:t>
            </a:r>
            <a:r>
              <a:rPr lang="uk-UA" dirty="0"/>
              <a:t> відсутність єдиного ПО для автоматизованого управління вентиляцією, яке б працювало в реальному часі з </a:t>
            </a:r>
            <a:r>
              <a:rPr lang="en-US" dirty="0"/>
              <a:t>IoT-</a:t>
            </a:r>
            <a:r>
              <a:rPr lang="uk-UA" dirty="0"/>
              <a:t>датчиками й стандартом </a:t>
            </a:r>
            <a:r>
              <a:rPr lang="en-US" dirty="0"/>
              <a:t>MQTT </a:t>
            </a:r>
            <a:r>
              <a:rPr lang="uk-UA" dirty="0"/>
              <a:t>без складних </a:t>
            </a:r>
            <a:r>
              <a:rPr lang="en-US" dirty="0"/>
              <a:t>BMS.</a:t>
            </a:r>
            <a:endParaRPr lang="ru-RU" dirty="0"/>
          </a:p>
          <a:p>
            <a:pPr algn="just">
              <a:buNone/>
            </a:pPr>
            <a:endParaRPr lang="en-US" dirty="0"/>
          </a:p>
          <a:p>
            <a:pPr marL="0" indent="360363" algn="just">
              <a:buNone/>
            </a:pPr>
            <a:r>
              <a:rPr lang="uk-UA" b="1" dirty="0"/>
              <a:t>Система:</a:t>
            </a:r>
            <a:r>
              <a:rPr lang="uk-UA" dirty="0"/>
              <a:t> сервер на </a:t>
            </a:r>
            <a:r>
              <a:rPr lang="en-US" dirty="0"/>
              <a:t>ASP · Net Core 8 </a:t>
            </a:r>
            <a:r>
              <a:rPr lang="uk-UA" dirty="0"/>
              <a:t>приймає телеметрію з </a:t>
            </a:r>
            <a:r>
              <a:rPr lang="en-US" dirty="0"/>
              <a:t>Raspberry Pi </a:t>
            </a:r>
            <a:r>
              <a:rPr lang="uk-UA" dirty="0"/>
              <a:t>через </a:t>
            </a:r>
            <a:r>
              <a:rPr lang="en-US" dirty="0"/>
              <a:t>MQTT 3.1.1+, </a:t>
            </a:r>
            <a:r>
              <a:rPr lang="uk-UA" dirty="0"/>
              <a:t>зберігає в </a:t>
            </a:r>
            <a:r>
              <a:rPr lang="en-US" dirty="0"/>
              <a:t>PostgreSQL 13+ </a:t>
            </a:r>
            <a:r>
              <a:rPr lang="uk-UA" dirty="0"/>
              <a:t>та </a:t>
            </a:r>
            <a:r>
              <a:rPr lang="uk-UA" dirty="0" err="1"/>
              <a:t>кешує</a:t>
            </a:r>
            <a:r>
              <a:rPr lang="uk-UA" dirty="0"/>
              <a:t> в </a:t>
            </a:r>
            <a:r>
              <a:rPr lang="en-US" dirty="0"/>
              <a:t>Redis 6.0; </a:t>
            </a:r>
            <a:r>
              <a:rPr lang="uk-UA" dirty="0"/>
              <a:t>клієнти взаємодіють через </a:t>
            </a:r>
            <a:r>
              <a:rPr lang="en-US" dirty="0"/>
              <a:t>RESTful API </a:t>
            </a:r>
            <a:r>
              <a:rPr lang="uk-UA" dirty="0"/>
              <a:t>з аутентифікацією </a:t>
            </a:r>
            <a:r>
              <a:rPr lang="en-US" dirty="0"/>
              <a:t>Firebase Auth </a:t>
            </a:r>
            <a:r>
              <a:rPr lang="uk-UA" dirty="0"/>
              <a:t>і отримують </a:t>
            </a:r>
            <a:r>
              <a:rPr lang="en-US" dirty="0"/>
              <a:t>push-</a:t>
            </a:r>
            <a:r>
              <a:rPr lang="uk-UA" dirty="0"/>
              <a:t>повідомлення через </a:t>
            </a:r>
            <a:r>
              <a:rPr lang="en-US" dirty="0"/>
              <a:t>Firebase Cloud Messaging; </a:t>
            </a:r>
            <a:r>
              <a:rPr lang="uk-UA" dirty="0"/>
              <a:t>веб-інтерфейс на </a:t>
            </a:r>
            <a:r>
              <a:rPr lang="en-US" dirty="0"/>
              <a:t>Vue.js/Tailwind CSS; Android-</a:t>
            </a:r>
            <a:r>
              <a:rPr lang="uk-UA" dirty="0"/>
              <a:t>додаток на </a:t>
            </a:r>
            <a:r>
              <a:rPr lang="en-US" dirty="0"/>
              <a:t>Kotlin Compose (API 30+); </a:t>
            </a:r>
            <a:r>
              <a:rPr lang="uk-UA" dirty="0"/>
              <a:t>все розгорнуто в </a:t>
            </a:r>
            <a:r>
              <a:rPr lang="en-US" dirty="0"/>
              <a:t>Docker </a:t>
            </a:r>
            <a:r>
              <a:rPr lang="uk-UA" dirty="0"/>
              <a:t>з </a:t>
            </a:r>
            <a:r>
              <a:rPr lang="en-US" dirty="0"/>
              <a:t>TLS/HTTPS </a:t>
            </a:r>
            <a:r>
              <a:rPr lang="uk-UA" dirty="0"/>
              <a:t>та механізмами </a:t>
            </a:r>
            <a:r>
              <a:rPr lang="uk-UA" dirty="0" err="1"/>
              <a:t>логування</a:t>
            </a:r>
            <a:r>
              <a:rPr lang="uk-UA" dirty="0"/>
              <a:t> й обробки помилок.</a:t>
            </a:r>
          </a:p>
          <a:p>
            <a:pPr algn="just">
              <a:buNone/>
            </a:pPr>
            <a:endParaRPr lang="uk-UA" dirty="0"/>
          </a:p>
          <a:p>
            <a:pPr marL="0" indent="360363" algn="just">
              <a:buNone/>
            </a:pPr>
            <a:r>
              <a:rPr lang="uk-UA" b="1" dirty="0"/>
              <a:t>Очікувані результати:</a:t>
            </a:r>
            <a:r>
              <a:rPr lang="uk-UA" dirty="0"/>
              <a:t> швидка та надійна робота в режимі реального часу, гнучке налаштування порогів та сценаріїв, масштабованість і безпека з мінімальними витратами на обладнання.</a:t>
            </a:r>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4</a:t>
            </a:fld>
            <a:endParaRPr lang="uk-UA"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48309"/>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Вибір технологій розробки </a:t>
            </a:r>
          </a:p>
        </p:txBody>
      </p:sp>
      <p:sp>
        <p:nvSpPr>
          <p:cNvPr id="93" name="Google Shape;93;p17"/>
          <p:cNvSpPr txBox="1">
            <a:spLocks noGrp="1"/>
          </p:cNvSpPr>
          <p:nvPr>
            <p:ph type="body" idx="1"/>
          </p:nvPr>
        </p:nvSpPr>
        <p:spPr>
          <a:xfrm>
            <a:off x="444218" y="894749"/>
            <a:ext cx="6114982" cy="3354000"/>
          </a:xfrm>
          <a:prstGeom prst="rect">
            <a:avLst/>
          </a:prstGeom>
        </p:spPr>
        <p:txBody>
          <a:bodyPr spcFirstLastPara="1" wrap="square" lIns="91425" tIns="91425" rIns="91425" bIns="91425" anchor="t" anchorCtr="0">
            <a:normAutofit fontScale="77500" lnSpcReduction="20000"/>
          </a:bodyPr>
          <a:lstStyle/>
          <a:p>
            <a:pPr marL="360363" indent="-360363" algn="just">
              <a:buNone/>
            </a:pPr>
            <a:r>
              <a:rPr lang="uk-UA" b="1" dirty="0"/>
              <a:t>Серверна частина</a:t>
            </a:r>
          </a:p>
          <a:p>
            <a:pPr marL="360363" indent="0" algn="just">
              <a:buNone/>
            </a:pPr>
            <a:r>
              <a:rPr lang="uk-UA" dirty="0"/>
              <a:t>Реалізована на фреймворку </a:t>
            </a:r>
            <a:r>
              <a:rPr lang="en-US" dirty="0"/>
              <a:t>ASP .NET Core </a:t>
            </a:r>
            <a:r>
              <a:rPr lang="uk-UA" dirty="0"/>
              <a:t>із </a:t>
            </a:r>
            <a:r>
              <a:rPr lang="en-US" dirty="0"/>
              <a:t>EMQX </a:t>
            </a:r>
            <a:r>
              <a:rPr lang="uk-UA" dirty="0"/>
              <a:t>як </a:t>
            </a:r>
            <a:r>
              <a:rPr lang="en-US" dirty="0"/>
              <a:t>MQTT-</a:t>
            </a:r>
            <a:r>
              <a:rPr lang="uk-UA" dirty="0"/>
              <a:t>брокером для прийому телеметрії, реляційною базою </a:t>
            </a:r>
            <a:r>
              <a:rPr lang="en-US" dirty="0"/>
              <a:t>PostgreSQL </a:t>
            </a:r>
            <a:r>
              <a:rPr lang="uk-UA" dirty="0"/>
              <a:t>і кешем на </a:t>
            </a:r>
            <a:r>
              <a:rPr lang="en-US" dirty="0"/>
              <a:t>Redis </a:t>
            </a:r>
            <a:r>
              <a:rPr lang="uk-UA" dirty="0"/>
              <a:t>для швидкого доступу до актуальних даних.</a:t>
            </a:r>
          </a:p>
          <a:p>
            <a:pPr marL="360363" indent="-360363" algn="just">
              <a:buNone/>
            </a:pPr>
            <a:endParaRPr lang="uk-UA" dirty="0"/>
          </a:p>
          <a:p>
            <a:pPr marL="360363" indent="-360363" algn="just">
              <a:buNone/>
            </a:pPr>
            <a:r>
              <a:rPr lang="uk-UA" b="1" dirty="0"/>
              <a:t>Клієнтські інтерфейси</a:t>
            </a:r>
          </a:p>
          <a:p>
            <a:pPr marL="360363" indent="0" algn="just">
              <a:buNone/>
            </a:pPr>
            <a:r>
              <a:rPr lang="en-US" dirty="0"/>
              <a:t>RESTful API </a:t>
            </a:r>
            <a:r>
              <a:rPr lang="uk-UA" dirty="0"/>
              <a:t>з автентифікацією через </a:t>
            </a:r>
            <a:r>
              <a:rPr lang="en-US" dirty="0"/>
              <a:t>Firebase Auth </a:t>
            </a:r>
            <a:r>
              <a:rPr lang="uk-UA" dirty="0"/>
              <a:t>зв’язує веб-додаток на </a:t>
            </a:r>
            <a:r>
              <a:rPr lang="en-US" dirty="0"/>
              <a:t>Vue.js </a:t>
            </a:r>
            <a:r>
              <a:rPr lang="uk-UA" dirty="0"/>
              <a:t>із </a:t>
            </a:r>
            <a:r>
              <a:rPr lang="en-US" dirty="0"/>
              <a:t>Tailwind CSS </a:t>
            </a:r>
            <a:r>
              <a:rPr lang="uk-UA" dirty="0"/>
              <a:t>та мобільний </a:t>
            </a:r>
            <a:r>
              <a:rPr lang="en-US" dirty="0"/>
              <a:t>Android-</a:t>
            </a:r>
            <a:r>
              <a:rPr lang="uk-UA" dirty="0"/>
              <a:t>застосунок на </a:t>
            </a:r>
            <a:r>
              <a:rPr lang="en-US" dirty="0"/>
              <a:t>Kotlin Compose.</a:t>
            </a:r>
            <a:endParaRPr lang="uk-UA" dirty="0"/>
          </a:p>
          <a:p>
            <a:pPr marL="360363" indent="-360363" algn="just">
              <a:buNone/>
            </a:pPr>
            <a:endParaRPr lang="en-US" dirty="0"/>
          </a:p>
          <a:p>
            <a:pPr marL="360363" indent="-360363" algn="just">
              <a:buNone/>
            </a:pPr>
            <a:r>
              <a:rPr lang="uk-UA" b="1" dirty="0"/>
              <a:t>Повідомлення та інтеграція</a:t>
            </a:r>
          </a:p>
          <a:p>
            <a:pPr marL="360363" indent="0" algn="just">
              <a:buNone/>
            </a:pPr>
            <a:r>
              <a:rPr lang="uk-UA" dirty="0"/>
              <a:t>Обмін даними з </a:t>
            </a:r>
            <a:r>
              <a:rPr lang="en-US" dirty="0"/>
              <a:t>IoT-</a:t>
            </a:r>
            <a:r>
              <a:rPr lang="uk-UA" dirty="0"/>
              <a:t>пристроями організовано через публікацію й підписку </a:t>
            </a:r>
            <a:r>
              <a:rPr lang="en-US" dirty="0"/>
              <a:t>MQTT, </a:t>
            </a:r>
            <a:r>
              <a:rPr lang="uk-UA" dirty="0"/>
              <a:t>а </a:t>
            </a:r>
            <a:r>
              <a:rPr lang="en-US" dirty="0"/>
              <a:t>Firebase Cloud Messaging </a:t>
            </a:r>
            <a:r>
              <a:rPr lang="uk-UA" dirty="0"/>
              <a:t>відповідає за відправку критичних пуш-сповіщень.</a:t>
            </a:r>
          </a:p>
        </p:txBody>
      </p:sp>
      <p:pic>
        <p:nvPicPr>
          <p:cNvPr id="94" name="Google Shape;94;p17"/>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343E912-C721-1128-5F72-D9BB9BCF5CCA}"/>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5</a:t>
            </a:fld>
            <a:endParaRPr lang="uk-UA" noProof="0" dirty="0"/>
          </a:p>
        </p:txBody>
      </p:sp>
      <p:pic>
        <p:nvPicPr>
          <p:cNvPr id="3074" name="Picture 2">
            <a:extLst>
              <a:ext uri="{FF2B5EF4-FFF2-40B4-BE49-F238E27FC236}">
                <a16:creationId xmlns:a16="http://schemas.microsoft.com/office/drawing/2014/main" id="{B65D9C2D-2A1B-4C50-B4BF-8E9E41925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200" y="450904"/>
            <a:ext cx="2165100" cy="8876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FB76386-FA27-02AE-C905-DDFD4BC6BA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635" y="1338595"/>
            <a:ext cx="861115" cy="8876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dis&quot; Icon - Download for free – Iconduck">
            <a:extLst>
              <a:ext uri="{FF2B5EF4-FFF2-40B4-BE49-F238E27FC236}">
                <a16:creationId xmlns:a16="http://schemas.microsoft.com/office/drawing/2014/main" id="{321597E5-355E-42CD-0733-13A899111D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5755" y="1702933"/>
            <a:ext cx="912485" cy="77924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E4798E0-6663-CCA4-229F-2224369CDD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2057" y="2288664"/>
            <a:ext cx="784425" cy="98969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7859019D-1671-788F-10FD-12E80644D2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8657" y="2765019"/>
            <a:ext cx="899257" cy="77924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B788153B-5875-4F13-9100-7F8128AE80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992" y="3461658"/>
            <a:ext cx="1122972" cy="68649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Android Developers Blog: Announcing Jetpack Compose Alpha!">
            <a:extLst>
              <a:ext uri="{FF2B5EF4-FFF2-40B4-BE49-F238E27FC236}">
                <a16:creationId xmlns:a16="http://schemas.microsoft.com/office/drawing/2014/main" id="{412D5368-9EF1-E834-80C7-AF0413EDC21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0968" t="5821" r="26343" b="5823"/>
          <a:stretch/>
        </p:blipFill>
        <p:spPr bwMode="auto">
          <a:xfrm>
            <a:off x="7970050" y="3685684"/>
            <a:ext cx="862250" cy="936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34965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3200" noProof="0" dirty="0"/>
              <a:t>Архітектура </a:t>
            </a:r>
            <a:r>
              <a:rPr lang="uk-UA" sz="3200" noProof="0" dirty="0" err="1"/>
              <a:t>створенного</a:t>
            </a:r>
            <a:r>
              <a:rPr lang="uk-UA" sz="3200" noProof="0" dirty="0"/>
              <a:t> програмного забезпечення</a:t>
            </a: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6</a:t>
            </a:fld>
            <a:endParaRPr lang="uk-UA" noProof="0" dirty="0"/>
          </a:p>
        </p:txBody>
      </p:sp>
      <p:pic>
        <p:nvPicPr>
          <p:cNvPr id="3" name="Рисунок 2">
            <a:extLst>
              <a:ext uri="{FF2B5EF4-FFF2-40B4-BE49-F238E27FC236}">
                <a16:creationId xmlns:a16="http://schemas.microsoft.com/office/drawing/2014/main" id="{5D32FFF5-7D8F-727F-ED50-0D6413B04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427178" y="915723"/>
            <a:ext cx="3493088" cy="2985891"/>
          </a:xfrm>
          <a:prstGeom prst="rect">
            <a:avLst/>
          </a:prstGeom>
          <a:noFill/>
          <a:ln>
            <a:solidFill>
              <a:schemeClr val="bg1"/>
            </a:solidFill>
          </a:ln>
        </p:spPr>
      </p:pic>
      <p:sp>
        <p:nvSpPr>
          <p:cNvPr id="6" name="Text Placeholder 5">
            <a:extLst>
              <a:ext uri="{FF2B5EF4-FFF2-40B4-BE49-F238E27FC236}">
                <a16:creationId xmlns:a16="http://schemas.microsoft.com/office/drawing/2014/main" id="{9D9097DA-4BBF-A472-C037-4395D3367185}"/>
              </a:ext>
            </a:extLst>
          </p:cNvPr>
          <p:cNvSpPr>
            <a:spLocks noGrp="1"/>
          </p:cNvSpPr>
          <p:nvPr>
            <p:ph type="body" idx="1"/>
          </p:nvPr>
        </p:nvSpPr>
        <p:spPr>
          <a:xfrm>
            <a:off x="613650" y="1352430"/>
            <a:ext cx="4757578" cy="3354000"/>
          </a:xfrm>
        </p:spPr>
        <p:txBody>
          <a:bodyPr>
            <a:normAutofit fontScale="62500" lnSpcReduction="20000"/>
          </a:bodyPr>
          <a:lstStyle/>
          <a:p>
            <a:pPr marL="0" indent="360363" algn="just">
              <a:buNone/>
            </a:pPr>
            <a:r>
              <a:rPr lang="uk-UA" dirty="0"/>
              <a:t>Система починається з </a:t>
            </a:r>
            <a:r>
              <a:rPr lang="en-US" dirty="0"/>
              <a:t>IoT-</a:t>
            </a:r>
            <a:r>
              <a:rPr lang="uk-UA" dirty="0"/>
              <a:t>пристроїв (датчиків та вентиляторів), які через </a:t>
            </a:r>
            <a:r>
              <a:rPr lang="en-US" dirty="0"/>
              <a:t>EMQX-</a:t>
            </a:r>
            <a:r>
              <a:rPr lang="uk-UA" dirty="0"/>
              <a:t>брокер обмінюються повідомленнями за протоколом </a:t>
            </a:r>
            <a:r>
              <a:rPr lang="en-US" dirty="0"/>
              <a:t>MQTT. </a:t>
            </a:r>
            <a:r>
              <a:rPr lang="uk-UA" dirty="0"/>
              <a:t>Ці дані надходять на </a:t>
            </a:r>
            <a:r>
              <a:rPr lang="en-US" dirty="0"/>
              <a:t>Nginx-</a:t>
            </a:r>
            <a:r>
              <a:rPr lang="uk-UA" dirty="0"/>
              <a:t>проксі, що перенаправляє їх на </a:t>
            </a:r>
            <a:r>
              <a:rPr lang="en-US" dirty="0"/>
              <a:t>RESTful API-</a:t>
            </a:r>
            <a:r>
              <a:rPr lang="uk-UA" dirty="0"/>
              <a:t>сервер, розгорнутий на </a:t>
            </a:r>
            <a:r>
              <a:rPr lang="en-US" dirty="0"/>
              <a:t>ASP .NET Core.</a:t>
            </a:r>
            <a:endParaRPr lang="uk-UA" dirty="0"/>
          </a:p>
          <a:p>
            <a:pPr marL="0" indent="360363" algn="just">
              <a:buNone/>
            </a:pPr>
            <a:endParaRPr lang="en-US" dirty="0"/>
          </a:p>
          <a:p>
            <a:pPr marL="0" indent="360363" algn="just">
              <a:buNone/>
            </a:pPr>
            <a:r>
              <a:rPr lang="en-US" dirty="0"/>
              <a:t>API-</a:t>
            </a:r>
            <a:r>
              <a:rPr lang="uk-UA" dirty="0"/>
              <a:t>сервер обробляє </a:t>
            </a:r>
            <a:r>
              <a:rPr lang="en-US" dirty="0"/>
              <a:t>MQTT-</a:t>
            </a:r>
            <a:r>
              <a:rPr lang="uk-UA" dirty="0"/>
              <a:t>вхід, зберігає телеметрію в </a:t>
            </a:r>
            <a:r>
              <a:rPr lang="en-US" dirty="0"/>
              <a:t>PostgreSQL </a:t>
            </a:r>
            <a:r>
              <a:rPr lang="uk-UA" dirty="0"/>
              <a:t>і </a:t>
            </a:r>
            <a:r>
              <a:rPr lang="uk-UA" dirty="0" err="1"/>
              <a:t>кешує</a:t>
            </a:r>
            <a:r>
              <a:rPr lang="uk-UA" dirty="0"/>
              <a:t> “гарячі” показники в </a:t>
            </a:r>
            <a:r>
              <a:rPr lang="en-US" dirty="0"/>
              <a:t>Redis, </a:t>
            </a:r>
            <a:r>
              <a:rPr lang="uk-UA" dirty="0"/>
              <a:t>а також взаємодіє з </a:t>
            </a:r>
            <a:r>
              <a:rPr lang="en-US" dirty="0"/>
              <a:t>Firebase </a:t>
            </a:r>
            <a:r>
              <a:rPr lang="uk-UA" dirty="0"/>
              <a:t>для аутентифікації та пуш-сповіщень.</a:t>
            </a:r>
          </a:p>
          <a:p>
            <a:pPr marL="0" indent="360363" algn="just">
              <a:buNone/>
            </a:pPr>
            <a:endParaRPr lang="uk-UA" dirty="0"/>
          </a:p>
          <a:p>
            <a:pPr marL="0" indent="360363" algn="just">
              <a:buNone/>
            </a:pPr>
            <a:r>
              <a:rPr lang="uk-UA" dirty="0"/>
              <a:t>Користувачі отримують доступ через веб-інтерфейс (</a:t>
            </a:r>
            <a:r>
              <a:rPr lang="en-US" dirty="0"/>
              <a:t>Vue.js + Tailwind) </a:t>
            </a:r>
            <a:r>
              <a:rPr lang="uk-UA" dirty="0"/>
              <a:t>або мобільний додаток (</a:t>
            </a:r>
            <a:r>
              <a:rPr lang="en-US" dirty="0"/>
              <a:t>Android/Kotlin Compose), </a:t>
            </a:r>
            <a:r>
              <a:rPr lang="uk-UA" dirty="0"/>
              <a:t>обидва клієнти спілкуються з </a:t>
            </a:r>
            <a:r>
              <a:rPr lang="en-US" dirty="0"/>
              <a:t>API </a:t>
            </a:r>
            <a:r>
              <a:rPr lang="uk-UA" dirty="0"/>
              <a:t>через захищені </a:t>
            </a:r>
            <a:r>
              <a:rPr lang="en-US" dirty="0"/>
              <a:t>HTTPS-</a:t>
            </a:r>
            <a:r>
              <a:rPr lang="uk-UA" dirty="0"/>
              <a:t>канали. Це архітектурне рішення забезпечує надійність доставки даних, масштабованість сервісів і миттєве інформування про критичні події.</a:t>
            </a:r>
          </a:p>
          <a:p>
            <a:pPr algn="just"/>
            <a:endParaRPr lang="uk-U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3200" noProof="0" dirty="0"/>
              <a:t>Опис програмного забезпечення, що було використано у дослідженні</a:t>
            </a:r>
          </a:p>
        </p:txBody>
      </p:sp>
      <p:sp>
        <p:nvSpPr>
          <p:cNvPr id="107" name="Google Shape;107;p19"/>
          <p:cNvSpPr txBox="1">
            <a:spLocks noGrp="1"/>
          </p:cNvSpPr>
          <p:nvPr>
            <p:ph type="body" idx="1"/>
          </p:nvPr>
        </p:nvSpPr>
        <p:spPr>
          <a:xfrm>
            <a:off x="700050" y="1310400"/>
            <a:ext cx="7819200" cy="2882400"/>
          </a:xfrm>
          <a:prstGeom prst="rect">
            <a:avLst/>
          </a:prstGeom>
        </p:spPr>
        <p:txBody>
          <a:bodyPr spcFirstLastPara="1" wrap="square" lIns="91425" tIns="91425" rIns="91425" bIns="91425" anchor="t" anchorCtr="0">
            <a:normAutofit fontScale="70000" lnSpcReduction="20000"/>
          </a:bodyPr>
          <a:lstStyle/>
          <a:p>
            <a:pPr marL="0" indent="360363" algn="just">
              <a:buNone/>
            </a:pPr>
            <a:r>
              <a:rPr lang="uk-UA" dirty="0"/>
              <a:t>У ході роботи над системою застосовано гнучкий ітеративний підхід: спочатку проводилось детальне вивчення вимог і створення прототипів інтерфейсів, далі — модульна реалізація серверної логіки та клієнтських компонентів з регулярним тестуванням і інтеграцією. Після кожного спринту відбувалася перевірка на відповідність функціональних вимог, коригування архітектури та оптимізація продуктивності.</a:t>
            </a:r>
          </a:p>
          <a:p>
            <a:pPr marL="0" indent="360363" algn="just">
              <a:buNone/>
            </a:pPr>
            <a:endParaRPr lang="uk-UA" dirty="0"/>
          </a:p>
          <a:p>
            <a:pPr marL="0" indent="360363" algn="just">
              <a:buNone/>
            </a:pPr>
            <a:r>
              <a:rPr lang="uk-UA" dirty="0"/>
              <a:t>Для реалізації різних частин системи обрано такі мови та фреймворки:</a:t>
            </a:r>
          </a:p>
          <a:p>
            <a:pPr marL="0" indent="360363" algn="just">
              <a:buFont typeface="Arial" panose="020B0604020202020204" pitchFamily="34" charset="0"/>
              <a:buChar char="•"/>
            </a:pPr>
            <a:r>
              <a:rPr lang="en-US" b="1" dirty="0"/>
              <a:t>C# / ASP .NET Core</a:t>
            </a:r>
            <a:r>
              <a:rPr lang="en-US" dirty="0"/>
              <a:t> </a:t>
            </a:r>
            <a:r>
              <a:rPr lang="uk-UA" dirty="0"/>
              <a:t>для </a:t>
            </a:r>
            <a:r>
              <a:rPr lang="uk-UA" dirty="0" err="1"/>
              <a:t>бекенду</a:t>
            </a:r>
            <a:r>
              <a:rPr lang="uk-UA" dirty="0"/>
              <a:t> та </a:t>
            </a:r>
            <a:r>
              <a:rPr lang="en-US" dirty="0"/>
              <a:t>RESTful API;</a:t>
            </a:r>
          </a:p>
          <a:p>
            <a:pPr marL="0" indent="360363" algn="just">
              <a:buFont typeface="Arial" panose="020B0604020202020204" pitchFamily="34" charset="0"/>
              <a:buChar char="•"/>
            </a:pPr>
            <a:r>
              <a:rPr lang="en-US" b="1" dirty="0"/>
              <a:t>JavaScript / Vue.js + Tailwind CSS</a:t>
            </a:r>
            <a:r>
              <a:rPr lang="en-US" dirty="0"/>
              <a:t> </a:t>
            </a:r>
            <a:r>
              <a:rPr lang="uk-UA" dirty="0"/>
              <a:t>для веб-інтерфейсу;</a:t>
            </a:r>
          </a:p>
          <a:p>
            <a:pPr marL="0" indent="360363" algn="just">
              <a:buFont typeface="Arial" panose="020B0604020202020204" pitchFamily="34" charset="0"/>
              <a:buChar char="•"/>
            </a:pPr>
            <a:r>
              <a:rPr lang="en-US" b="1" dirty="0"/>
              <a:t>Kotlin Compose</a:t>
            </a:r>
            <a:r>
              <a:rPr lang="en-US" dirty="0"/>
              <a:t> </a:t>
            </a:r>
            <a:r>
              <a:rPr lang="uk-UA" dirty="0"/>
              <a:t>для </a:t>
            </a:r>
            <a:r>
              <a:rPr lang="en-US" dirty="0"/>
              <a:t>Android-</a:t>
            </a:r>
            <a:r>
              <a:rPr lang="uk-UA" dirty="0"/>
              <a:t>застосунку;</a:t>
            </a:r>
          </a:p>
          <a:p>
            <a:pPr marL="0" indent="360363" algn="just">
              <a:buFont typeface="Arial" panose="020B0604020202020204" pitchFamily="34" charset="0"/>
              <a:buChar char="•"/>
            </a:pPr>
            <a:r>
              <a:rPr lang="uk-UA" b="1" dirty="0"/>
              <a:t>С++</a:t>
            </a:r>
            <a:r>
              <a:rPr lang="en-US" dirty="0"/>
              <a:t> </a:t>
            </a:r>
            <a:r>
              <a:rPr lang="uk-UA" dirty="0"/>
              <a:t>на </a:t>
            </a:r>
            <a:r>
              <a:rPr lang="en-US" dirty="0"/>
              <a:t>Raspberry Pi </a:t>
            </a:r>
            <a:r>
              <a:rPr lang="uk-UA" dirty="0"/>
              <a:t>для збору та публікації телеметрії.</a:t>
            </a:r>
          </a:p>
          <a:p>
            <a:pPr marL="0" indent="360363" algn="just">
              <a:buFont typeface="Arial" panose="020B0604020202020204" pitchFamily="34" charset="0"/>
              <a:buChar char="•"/>
            </a:pPr>
            <a:endParaRPr lang="uk-UA" dirty="0"/>
          </a:p>
          <a:p>
            <a:pPr marL="0" indent="360363" algn="just">
              <a:buNone/>
            </a:pPr>
            <a:r>
              <a:rPr lang="uk-UA" dirty="0"/>
              <a:t>Цей набір інструментів дозволив забезпечити швидку розробку, </a:t>
            </a:r>
            <a:r>
              <a:rPr lang="uk-UA" dirty="0" err="1"/>
              <a:t>кросплатформенність</a:t>
            </a:r>
            <a:r>
              <a:rPr lang="uk-UA" dirty="0"/>
              <a:t> клієнтів і надійну обробку потокових даних.</a:t>
            </a:r>
          </a:p>
          <a:p>
            <a:pPr marL="0" lvl="0" indent="360363" algn="just" rtl="0">
              <a:spcBef>
                <a:spcPts val="1500"/>
              </a:spcBef>
              <a:spcAft>
                <a:spcPts val="1200"/>
              </a:spcAft>
              <a:buNone/>
            </a:pPr>
            <a:endParaRPr lang="uk-UA" noProof="0" dirty="0">
              <a:latin typeface="Economica" panose="020B0604020202020204" charset="0"/>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7</a:t>
            </a:fld>
            <a:endParaRPr lang="uk-UA" noProof="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9203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Дизайн системи</a:t>
            </a:r>
          </a:p>
        </p:txBody>
      </p:sp>
      <p:sp>
        <p:nvSpPr>
          <p:cNvPr id="114" name="Google Shape;114;p20"/>
          <p:cNvSpPr txBox="1">
            <a:spLocks noGrp="1"/>
          </p:cNvSpPr>
          <p:nvPr>
            <p:ph type="body" idx="1"/>
          </p:nvPr>
        </p:nvSpPr>
        <p:spPr>
          <a:xfrm>
            <a:off x="700050" y="894750"/>
            <a:ext cx="7701075" cy="3354000"/>
          </a:xfrm>
          <a:prstGeom prst="rect">
            <a:avLst/>
          </a:prstGeom>
        </p:spPr>
        <p:txBody>
          <a:bodyPr spcFirstLastPara="1" wrap="square" lIns="91425" tIns="91425" rIns="91425" bIns="91425" anchor="t" anchorCtr="0">
            <a:normAutofit fontScale="85000" lnSpcReduction="20000"/>
          </a:bodyPr>
          <a:lstStyle/>
          <a:p>
            <a:pPr marL="0" indent="0" algn="just">
              <a:buNone/>
            </a:pPr>
            <a:r>
              <a:rPr lang="uk-UA" b="1" dirty="0"/>
              <a:t>Аналіз і планування</a:t>
            </a:r>
          </a:p>
          <a:p>
            <a:pPr marL="266700" indent="-266700" algn="just">
              <a:tabLst>
                <a:tab pos="539750" algn="l"/>
              </a:tabLst>
            </a:pPr>
            <a:r>
              <a:rPr lang="uk-UA" dirty="0"/>
              <a:t> Збір вимог, дослідження аналогів, визначення користувацьких потреб</a:t>
            </a:r>
          </a:p>
          <a:p>
            <a:pPr marL="266700" indent="-266700" algn="just">
              <a:tabLst>
                <a:tab pos="539750" algn="l"/>
              </a:tabLst>
            </a:pPr>
            <a:endParaRPr lang="uk-UA" dirty="0"/>
          </a:p>
          <a:p>
            <a:pPr marL="0" indent="0" algn="just">
              <a:buNone/>
            </a:pPr>
            <a:r>
              <a:rPr lang="uk-UA" b="1" dirty="0"/>
              <a:t>Архітектурне </a:t>
            </a:r>
            <a:r>
              <a:rPr lang="uk-UA" b="1" dirty="0" err="1"/>
              <a:t>проєктування</a:t>
            </a:r>
            <a:endParaRPr lang="uk-UA" b="1" dirty="0"/>
          </a:p>
          <a:p>
            <a:pPr marL="285750" indent="-285750" algn="just"/>
            <a:r>
              <a:rPr lang="uk-UA" dirty="0"/>
              <a:t>Вибір клієнт-серверної моделі, </a:t>
            </a:r>
            <a:r>
              <a:rPr lang="uk-UA" dirty="0" err="1"/>
              <a:t>проєктування</a:t>
            </a:r>
            <a:r>
              <a:rPr lang="uk-UA" dirty="0"/>
              <a:t> структури БД, </a:t>
            </a:r>
            <a:r>
              <a:rPr lang="en-US" dirty="0"/>
              <a:t>UML-</a:t>
            </a:r>
            <a:r>
              <a:rPr lang="uk-UA" dirty="0"/>
              <a:t>діаграми (</a:t>
            </a:r>
            <a:r>
              <a:rPr lang="en-US" dirty="0"/>
              <a:t>Use Case, Class, Sequence)</a:t>
            </a:r>
            <a:endParaRPr lang="uk-UA" dirty="0"/>
          </a:p>
          <a:p>
            <a:pPr marL="285750" indent="-285750" algn="just"/>
            <a:endParaRPr lang="en-US" dirty="0"/>
          </a:p>
          <a:p>
            <a:pPr marL="0" indent="0" algn="just">
              <a:buNone/>
            </a:pPr>
            <a:r>
              <a:rPr lang="uk-UA" b="1" dirty="0"/>
              <a:t>Ітеративна реалізація</a:t>
            </a:r>
          </a:p>
          <a:p>
            <a:pPr marL="285750" indent="-285750" algn="just"/>
            <a:r>
              <a:rPr lang="uk-UA" dirty="0"/>
              <a:t>Кілька етапів з поетапним нарощенням функціоналу та інтеграційним тестуванням</a:t>
            </a:r>
          </a:p>
          <a:p>
            <a:pPr marL="285750" indent="-285750" algn="just"/>
            <a:endParaRPr lang="uk-UA" dirty="0"/>
          </a:p>
          <a:p>
            <a:pPr marL="0" indent="0" algn="just">
              <a:buNone/>
            </a:pPr>
            <a:r>
              <a:rPr lang="uk-UA" b="1" dirty="0"/>
              <a:t>Тестування та оптимізація</a:t>
            </a:r>
          </a:p>
          <a:p>
            <a:pPr marL="285750" indent="-285750" algn="just"/>
            <a:r>
              <a:rPr lang="uk-UA" dirty="0"/>
              <a:t>Ручна перевірка функцій і </a:t>
            </a:r>
            <a:r>
              <a:rPr lang="en-US" dirty="0"/>
              <a:t>API, </a:t>
            </a:r>
            <a:r>
              <a:rPr lang="uk-UA" dirty="0" err="1"/>
              <a:t>рефакторинг</a:t>
            </a:r>
            <a:r>
              <a:rPr lang="uk-UA" dirty="0"/>
              <a:t> коду й підвищення продуктивності</a:t>
            </a:r>
          </a:p>
        </p:txBody>
      </p:sp>
      <p:pic>
        <p:nvPicPr>
          <p:cNvPr id="115" name="Google Shape;115;p20"/>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E8624834-013E-7249-F488-C816A0DA935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8</a:t>
            </a:fld>
            <a:endParaRPr lang="uk-UA" noProof="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noProof="0" dirty="0"/>
              <a:t>Приклад реалізації</a:t>
            </a:r>
          </a:p>
        </p:txBody>
      </p:sp>
      <p:pic>
        <p:nvPicPr>
          <p:cNvPr id="122" name="Google Shape;122;p21"/>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8800C66-AABB-EFA8-12F4-0C56A124371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noProof="0" smtClean="0"/>
              <a:t>9</a:t>
            </a:fld>
            <a:endParaRPr lang="uk-UA" noProof="0" dirty="0"/>
          </a:p>
        </p:txBody>
      </p:sp>
      <p:pic>
        <p:nvPicPr>
          <p:cNvPr id="6" name="Picture 5" descr="A screenshot of a computer code&#10;&#10;AI-generated content may be incorrect.">
            <a:extLst>
              <a:ext uri="{FF2B5EF4-FFF2-40B4-BE49-F238E27FC236}">
                <a16:creationId xmlns:a16="http://schemas.microsoft.com/office/drawing/2014/main" id="{16F32D9D-0FC2-0817-9CC6-6689CDAF1EC5}"/>
              </a:ext>
            </a:extLst>
          </p:cNvPr>
          <p:cNvPicPr>
            <a:picLocks noChangeAspect="1"/>
          </p:cNvPicPr>
          <p:nvPr/>
        </p:nvPicPr>
        <p:blipFill>
          <a:blip r:embed="rId4"/>
          <a:stretch>
            <a:fillRect/>
          </a:stretch>
        </p:blipFill>
        <p:spPr>
          <a:xfrm>
            <a:off x="4752989" y="768150"/>
            <a:ext cx="4122086" cy="3607200"/>
          </a:xfrm>
          <a:prstGeom prst="rect">
            <a:avLst/>
          </a:prstGeom>
        </p:spPr>
      </p:pic>
      <p:sp>
        <p:nvSpPr>
          <p:cNvPr id="121" name="Google Shape;121;p21"/>
          <p:cNvSpPr txBox="1">
            <a:spLocks noGrp="1"/>
          </p:cNvSpPr>
          <p:nvPr>
            <p:ph type="body" idx="1"/>
          </p:nvPr>
        </p:nvSpPr>
        <p:spPr>
          <a:xfrm>
            <a:off x="376500" y="868925"/>
            <a:ext cx="4260300" cy="3506425"/>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uk-UA" dirty="0"/>
              <a:t>Метод приймає набір точок „значення сенсора ↔ швидкість“ і поточне значення. Спочатку точки впорядковуються за сенсорним значенням, після чого, якщо вхідне значення виходить за межі крайніх точок, повертається відповідна крайня швидкість. Інакше знаходиться два сусідні значення, між якими лежить показник, і за допомогою лінійної інтерполяції обчислюється проміжна швидкість вентилятора, яка потім округлюється до цілого та передається контролеру. Така логіка забезпечує плавне й точне регулювання обертів відповідно до реальних даних.</a:t>
            </a:r>
            <a:endParaRPr lang="uk-UA" noProof="0" dirty="0">
              <a:latin typeface="Economica" panose="020B0604020202020204" charset="0"/>
            </a:endParaRPr>
          </a:p>
        </p:txBody>
      </p:sp>
    </p:spTree>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Шаблон презентації кваліфікаційної роботи магістрів" id="{72E840FA-3155-46C9-BB37-701E4C9B1C67}" vid="{DC416FE5-D050-4603-AD75-8F49A0CCCB6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Шаблон_презентації_до_ККП_бакалавра_2025 (1)</Template>
  <TotalTime>123</TotalTime>
  <Words>1151</Words>
  <Application>Microsoft Office PowerPoint</Application>
  <PresentationFormat>On-screen Show (16:9)</PresentationFormat>
  <Paragraphs>86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Open Sans</vt:lpstr>
      <vt:lpstr>Economica</vt:lpstr>
      <vt:lpstr>Arial</vt:lpstr>
      <vt:lpstr>Шаблон презентації кваліфікаційної роботи магістрів</vt:lpstr>
      <vt:lpstr>Програмна система для управління вентиляцією</vt:lpstr>
      <vt:lpstr>Мета роботи</vt:lpstr>
      <vt:lpstr>Аналіз проблеми (аналіз існуючих рішень) </vt:lpstr>
      <vt:lpstr>Постановка задачі та опис системи</vt:lpstr>
      <vt:lpstr>Вибір технологій розробки </vt:lpstr>
      <vt:lpstr>Архітектура створенного програмного забезпечення</vt:lpstr>
      <vt:lpstr>Опис програмного забезпечення, що було використано у дослідженні</vt:lpstr>
      <vt:lpstr>Дизайн системи</vt:lpstr>
      <vt:lpstr>Приклад реалізації</vt:lpstr>
      <vt:lpstr>Інтерфейс користувача </vt:lpstr>
      <vt:lpstr>Інтерфейс користувача </vt:lpstr>
      <vt:lpstr>Інтерфейс користувача </vt:lpstr>
      <vt:lpstr>Підсумки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Дмитро Хижняк</dc:creator>
  <cp:lastModifiedBy>Дмитро Хижняк</cp:lastModifiedBy>
  <cp:revision>20</cp:revision>
  <dcterms:created xsi:type="dcterms:W3CDTF">2025-06-19T16:04:55Z</dcterms:created>
  <dcterms:modified xsi:type="dcterms:W3CDTF">2025-06-19T18:10:00Z</dcterms:modified>
</cp:coreProperties>
</file>