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71" r:id="rId11"/>
    <p:sldId id="272" r:id="rId12"/>
    <p:sldId id="268" r:id="rId13"/>
    <p:sldId id="267" r:id="rId14"/>
  </p:sldIdLst>
  <p:sldSz cx="9144000" cy="5143500" type="screen16x9"/>
  <p:notesSz cx="6858000" cy="9144000"/>
  <p:embeddedFontLst>
    <p:embeddedFont>
      <p:font typeface="Economica" charset="0"/>
      <p:regular r:id="rId16"/>
      <p:bold r:id="rId17"/>
      <p:italic r:id="rId18"/>
      <p:boldItalic r:id="rId19"/>
    </p:embeddedFont>
    <p:embeddedFont>
      <p:font typeface="Open Sans" pitchFamily="3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9" d="100"/>
          <a:sy n="119" d="100"/>
        </p:scale>
        <p:origin x="-1404" y="-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11542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xmlns="" id="{0E04A391-C779-D84B-910F-9DC032E7A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xmlns="" id="{DB1AF36A-281E-F3F7-0043-A2E0AF4ABD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xmlns="" id="{90C152B3-D119-D930-98F4-6CFFDCE28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92718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50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79693" y="1143272"/>
            <a:ext cx="32811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 smtClean="0"/>
              <a:t>Веб-додаток для</a:t>
            </a:r>
            <a:br>
              <a:rPr lang="uk" sz="2400" dirty="0" smtClean="0"/>
            </a:br>
            <a:r>
              <a:rPr lang="uk" sz="2400" dirty="0" smtClean="0"/>
              <a:t>пошуку друзів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596488" y="2047742"/>
            <a:ext cx="3763420" cy="2414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Колесник Олександр Андрійович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ПЗПІ-22-7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Керівник</a:t>
            </a:r>
            <a:r>
              <a:rPr lang="uk" dirty="0"/>
              <a:t>: </a:t>
            </a:r>
            <a:endParaRPr lang="uk" dirty="0" smtClean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 Доц.каф.ПІ.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Кравець Наталя Сергіївна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/>
              <a:t>27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10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C0D658E-E8E1-7CF3-9D36-5BCA521BE26B}"/>
              </a:ext>
            </a:extLst>
          </p:cNvPr>
          <p:cNvSpPr txBox="1"/>
          <p:nvPr/>
        </p:nvSpPr>
        <p:spPr>
          <a:xfrm>
            <a:off x="365760" y="887114"/>
            <a:ext cx="197638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Формування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та </a:t>
            </a: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відправка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email-повідомлення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uk-UA" sz="1700" dirty="0" smtClean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для скидання парол</a:t>
            </a:r>
            <a:r>
              <a:rPr lang="uk-UA" sz="1700" dirty="0" smtClean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ю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10063" y="833104"/>
            <a:ext cx="67244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0594765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xmlns="" id="{8677B6F9-AFEA-2D80-CA6C-3365F2738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xmlns="" id="{FE436197-A5AA-9BEA-D276-0B6332F13B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xmlns="" id="{6E71977F-45B3-2901-960B-447C19CDF03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C4E88EA-D5EB-7D1F-A0E0-22A14A9BB09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11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B065F8A-F1D0-D18A-F6DC-EE68A1604A3D}"/>
              </a:ext>
            </a:extLst>
          </p:cNvPr>
          <p:cNvSpPr txBox="1"/>
          <p:nvPr/>
        </p:nvSpPr>
        <p:spPr>
          <a:xfrm>
            <a:off x="487032" y="1152836"/>
            <a:ext cx="2715435" cy="38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ru-RU" sz="1700" dirty="0" err="1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Продовження</a:t>
            </a:r>
            <a:r>
              <a:rPr lang="ru-RU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 коду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95392AA-6124-70D9-CC3F-573C05A6B183}"/>
              </a:ext>
            </a:extLst>
          </p:cNvPr>
          <p:cNvSpPr txBox="1"/>
          <p:nvPr/>
        </p:nvSpPr>
        <p:spPr>
          <a:xfrm>
            <a:off x="4928704" y="1153266"/>
            <a:ext cx="3927197" cy="38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chemeClr val="dk1"/>
              </a:buClr>
              <a:buSzPts val="1800"/>
            </a:pPr>
            <a:r>
              <a:rPr 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Отримання 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email-</a:t>
            </a:r>
            <a:r>
              <a:rPr lang="uk-UA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повідомлення</a:t>
            </a:r>
            <a:r>
              <a:rPr lang="en-US" sz="1700" dirty="0">
                <a:solidFill>
                  <a:srgbClr val="0D0D0D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lang="uk-UA" sz="17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6780" y="1528186"/>
            <a:ext cx="4162926" cy="2671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3873" y="1535195"/>
            <a:ext cx="4471236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98018428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14300" indent="0">
              <a:buNone/>
            </a:pPr>
            <a:r>
              <a:rPr lang="ru-RU" b="1" dirty="0" err="1" smtClean="0"/>
              <a:t>Мануальне</a:t>
            </a:r>
            <a:r>
              <a:rPr lang="ru-RU" b="1" dirty="0" smtClean="0"/>
              <a:t> </a:t>
            </a:r>
            <a:r>
              <a:rPr lang="ru-RU" b="1" dirty="0" err="1" smtClean="0"/>
              <a:t>тестування</a:t>
            </a:r>
            <a:endParaRPr lang="ru-RU" b="1" dirty="0" smtClean="0"/>
          </a:p>
          <a:p>
            <a:pPr marL="114300" indent="0">
              <a:buNone/>
            </a:pPr>
            <a:r>
              <a:rPr lang="ru-RU" dirty="0" smtClean="0"/>
              <a:t>Для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ru-RU" dirty="0" err="1"/>
              <a:t>функціональності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веб-</a:t>
            </a:r>
            <a:r>
              <a:rPr lang="ru-RU" dirty="0" err="1"/>
              <a:t>додатку</a:t>
            </a:r>
            <a:r>
              <a:rPr lang="ru-RU" dirty="0"/>
              <a:t> </a:t>
            </a:r>
            <a:r>
              <a:rPr lang="en-US" dirty="0" err="1"/>
              <a:t>Bokado</a:t>
            </a:r>
            <a:r>
              <a:rPr lang="en-US" dirty="0"/>
              <a:t> </a:t>
            </a:r>
            <a:r>
              <a:rPr lang="ru-RU" dirty="0" err="1"/>
              <a:t>було</a:t>
            </a:r>
            <a:r>
              <a:rPr lang="ru-RU" dirty="0"/>
              <a:t> проведено </a:t>
            </a:r>
            <a:r>
              <a:rPr lang="ru-RU" dirty="0" err="1"/>
              <a:t>мануальне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вбудованої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 </a:t>
            </a:r>
            <a:r>
              <a:rPr lang="en-US" dirty="0"/>
              <a:t>Swagger (</a:t>
            </a:r>
            <a:r>
              <a:rPr lang="en-US" dirty="0" err="1"/>
              <a:t>OpenAPI</a:t>
            </a:r>
            <a:r>
              <a:rPr lang="en-US" dirty="0"/>
              <a:t>).</a:t>
            </a:r>
          </a:p>
          <a:p>
            <a:r>
              <a:rPr lang="ru-RU" dirty="0" err="1"/>
              <a:t>Перевірялися</a:t>
            </a:r>
            <a:r>
              <a:rPr lang="ru-RU" dirty="0"/>
              <a:t> </a:t>
            </a:r>
            <a:r>
              <a:rPr lang="ru-RU" dirty="0" err="1"/>
              <a:t>такі</a:t>
            </a:r>
            <a:r>
              <a:rPr lang="ru-RU" dirty="0"/>
              <a:t> </a:t>
            </a:r>
            <a:r>
              <a:rPr lang="ru-RU" dirty="0" err="1"/>
              <a:t>ключові</a:t>
            </a:r>
            <a:r>
              <a:rPr lang="ru-RU" dirty="0"/>
              <a:t> </a:t>
            </a:r>
            <a:r>
              <a:rPr lang="ru-RU" dirty="0" err="1"/>
              <a:t>сценарії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en-US" dirty="0"/>
              <a:t>API:</a:t>
            </a:r>
          </a:p>
          <a:p>
            <a:r>
              <a:rPr lang="ru-RU" dirty="0" err="1"/>
              <a:t>реєстрація</a:t>
            </a:r>
            <a:r>
              <a:rPr lang="ru-RU" dirty="0"/>
              <a:t>, </a:t>
            </a:r>
            <a:r>
              <a:rPr lang="ru-RU" dirty="0" err="1"/>
              <a:t>авторизація</a:t>
            </a:r>
            <a:r>
              <a:rPr lang="ru-RU" dirty="0"/>
              <a:t> та </a:t>
            </a:r>
            <a:r>
              <a:rPr lang="ru-RU" dirty="0" err="1"/>
              <a:t>автентифікація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(з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en-US" dirty="0"/>
              <a:t>JWT);</a:t>
            </a:r>
          </a:p>
          <a:p>
            <a:r>
              <a:rPr lang="ru-RU" dirty="0" err="1"/>
              <a:t>створення</a:t>
            </a:r>
            <a:r>
              <a:rPr lang="ru-RU" dirty="0"/>
              <a:t>, </a:t>
            </a:r>
            <a:r>
              <a:rPr lang="ru-RU" dirty="0" err="1"/>
              <a:t>підтвердження</a:t>
            </a:r>
            <a:r>
              <a:rPr lang="ru-RU" dirty="0"/>
              <a:t> та перегляд </a:t>
            </a:r>
            <a:r>
              <a:rPr lang="ru-RU" dirty="0" err="1"/>
              <a:t>челенджів</a:t>
            </a:r>
            <a:r>
              <a:rPr lang="ru-RU" dirty="0"/>
              <a:t>;</a:t>
            </a:r>
          </a:p>
          <a:p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профілями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(перегляд, </a:t>
            </a:r>
            <a:r>
              <a:rPr lang="ru-RU" dirty="0" err="1"/>
              <a:t>редагування</a:t>
            </a:r>
            <a:r>
              <a:rPr lang="ru-RU" dirty="0"/>
              <a:t>, </a:t>
            </a:r>
            <a:r>
              <a:rPr lang="ru-RU" dirty="0" err="1"/>
              <a:t>пошук</a:t>
            </a:r>
            <a:r>
              <a:rPr lang="ru-RU" dirty="0"/>
              <a:t>);</a:t>
            </a:r>
          </a:p>
          <a:p>
            <a:r>
              <a:rPr lang="ru-RU" dirty="0" err="1"/>
              <a:t>взаємодія</a:t>
            </a:r>
            <a:r>
              <a:rPr lang="ru-RU" dirty="0"/>
              <a:t> в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друзів</a:t>
            </a:r>
            <a:r>
              <a:rPr lang="ru-RU" dirty="0"/>
              <a:t> (</a:t>
            </a:r>
            <a:r>
              <a:rPr lang="ru-RU" dirty="0" err="1"/>
              <a:t>запити</a:t>
            </a:r>
            <a:r>
              <a:rPr lang="ru-RU" dirty="0"/>
              <a:t>, </a:t>
            </a:r>
            <a:r>
              <a:rPr lang="ru-RU" dirty="0" err="1"/>
              <a:t>прийняття</a:t>
            </a:r>
            <a:r>
              <a:rPr lang="ru-RU" dirty="0"/>
              <a:t>, </a:t>
            </a:r>
            <a:r>
              <a:rPr lang="ru-RU" dirty="0" err="1"/>
              <a:t>видалення</a:t>
            </a:r>
            <a:r>
              <a:rPr lang="ru-RU" dirty="0"/>
              <a:t>);</a:t>
            </a:r>
          </a:p>
          <a:p>
            <a:r>
              <a:rPr lang="ru-RU" dirty="0"/>
              <a:t>робота з </a:t>
            </a:r>
            <a:r>
              <a:rPr lang="ru-RU" dirty="0" err="1"/>
              <a:t>подіями</a:t>
            </a:r>
            <a:r>
              <a:rPr lang="ru-RU" dirty="0"/>
              <a:t> (</a:t>
            </a:r>
            <a:r>
              <a:rPr lang="ru-RU" dirty="0" err="1"/>
              <a:t>створення</a:t>
            </a:r>
            <a:r>
              <a:rPr lang="ru-RU" dirty="0"/>
              <a:t>, </a:t>
            </a:r>
            <a:r>
              <a:rPr lang="ru-RU" dirty="0" err="1"/>
              <a:t>приєднання</a:t>
            </a:r>
            <a:r>
              <a:rPr lang="ru-RU" dirty="0"/>
              <a:t>, </a:t>
            </a:r>
            <a:r>
              <a:rPr lang="ru-RU" dirty="0" err="1"/>
              <a:t>оновлення</a:t>
            </a:r>
            <a:r>
              <a:rPr lang="ru-RU" dirty="0"/>
              <a:t>);</a:t>
            </a:r>
          </a:p>
          <a:p>
            <a:r>
              <a:rPr lang="ru-RU" dirty="0" err="1"/>
              <a:t>надсилання</a:t>
            </a:r>
            <a:r>
              <a:rPr lang="ru-RU" dirty="0"/>
              <a:t> та </a:t>
            </a:r>
            <a:r>
              <a:rPr lang="ru-RU" dirty="0" err="1"/>
              <a:t>отримання</a:t>
            </a:r>
            <a:r>
              <a:rPr lang="ru-RU" dirty="0"/>
              <a:t> </a:t>
            </a:r>
            <a:r>
              <a:rPr lang="ru-RU" dirty="0" err="1"/>
              <a:t>повідомлень</a:t>
            </a:r>
            <a:r>
              <a:rPr lang="ru-RU" dirty="0"/>
              <a:t> у </a:t>
            </a:r>
            <a:r>
              <a:rPr lang="ru-RU" dirty="0" err="1"/>
              <a:t>чаті</a:t>
            </a:r>
            <a:r>
              <a:rPr lang="ru-RU" dirty="0"/>
              <a:t>;</a:t>
            </a:r>
          </a:p>
          <a:p>
            <a:r>
              <a:rPr lang="ru-RU" dirty="0"/>
              <a:t>доступ </a:t>
            </a:r>
            <a:r>
              <a:rPr lang="ru-RU" dirty="0" err="1"/>
              <a:t>адміністратора</a:t>
            </a:r>
            <a:r>
              <a:rPr lang="ru-RU" dirty="0"/>
              <a:t> до </a:t>
            </a:r>
            <a:r>
              <a:rPr lang="ru-RU" dirty="0" err="1"/>
              <a:t>аналітики</a:t>
            </a:r>
            <a:r>
              <a:rPr lang="ru-RU" dirty="0"/>
              <a:t> та </a:t>
            </a:r>
            <a:r>
              <a:rPr lang="ru-RU" dirty="0" err="1"/>
              <a:t>керування</a:t>
            </a:r>
            <a:r>
              <a:rPr lang="ru-RU" dirty="0"/>
              <a:t> </a:t>
            </a:r>
            <a:r>
              <a:rPr lang="ru-RU" dirty="0" err="1"/>
              <a:t>користувачами</a:t>
            </a:r>
            <a:r>
              <a:rPr lang="ru-RU" dirty="0"/>
              <a:t>.</a:t>
            </a:r>
          </a:p>
          <a:p>
            <a:r>
              <a:rPr lang="ru-RU" dirty="0" err="1"/>
              <a:t>Тестування</a:t>
            </a:r>
            <a:r>
              <a:rPr lang="ru-RU" dirty="0"/>
              <a:t> проводилось на локальному </a:t>
            </a:r>
            <a:r>
              <a:rPr lang="ru-RU" dirty="0" err="1"/>
              <a:t>сервері</a:t>
            </a:r>
            <a:r>
              <a:rPr lang="ru-RU" dirty="0"/>
              <a:t> у тестовому </a:t>
            </a:r>
            <a:r>
              <a:rPr lang="ru-RU" dirty="0" err="1"/>
              <a:t>середовищі</a:t>
            </a:r>
            <a:r>
              <a:rPr lang="ru-RU" dirty="0"/>
              <a:t>.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перевірені</a:t>
            </a:r>
            <a:r>
              <a:rPr lang="ru-RU" dirty="0"/>
              <a:t> </a:t>
            </a:r>
            <a:r>
              <a:rPr lang="ru-RU" dirty="0" err="1"/>
              <a:t>модулі</a:t>
            </a:r>
            <a:r>
              <a:rPr lang="ru-RU" dirty="0"/>
              <a:t> показали </a:t>
            </a:r>
            <a:r>
              <a:rPr lang="ru-RU" dirty="0" err="1"/>
              <a:t>стабільну</a:t>
            </a:r>
            <a:r>
              <a:rPr lang="ru-RU" dirty="0"/>
              <a:t> та </a:t>
            </a:r>
            <a:r>
              <a:rPr lang="ru-RU" dirty="0" err="1"/>
              <a:t>коректну</a:t>
            </a:r>
            <a:r>
              <a:rPr lang="ru-RU" dirty="0"/>
              <a:t> роботу,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поставлених</a:t>
            </a:r>
            <a:r>
              <a:rPr lang="ru-RU" dirty="0"/>
              <a:t> </a:t>
            </a:r>
            <a:r>
              <a:rPr lang="ru-RU" dirty="0" err="1"/>
              <a:t>функціональних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2942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dirty="0"/>
              <a:t>У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створено </a:t>
            </a:r>
            <a:r>
              <a:rPr lang="ru-RU" dirty="0" err="1"/>
              <a:t>повнофункціональний</a:t>
            </a:r>
            <a:r>
              <a:rPr lang="ru-RU" dirty="0"/>
              <a:t> веб-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en-US" dirty="0" err="1"/>
              <a:t>Bokado</a:t>
            </a:r>
            <a:r>
              <a:rPr lang="en-US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демонструє</a:t>
            </a:r>
            <a:r>
              <a:rPr lang="ru-RU" dirty="0"/>
              <a:t> </a:t>
            </a:r>
            <a:r>
              <a:rPr lang="ru-RU" dirty="0" err="1"/>
              <a:t>стабільну</a:t>
            </a:r>
            <a:r>
              <a:rPr lang="ru-RU" dirty="0"/>
              <a:t> та </a:t>
            </a:r>
            <a:r>
              <a:rPr lang="ru-RU" dirty="0" err="1"/>
              <a:t>ефективну</a:t>
            </a:r>
            <a:r>
              <a:rPr lang="ru-RU" dirty="0"/>
              <a:t> роботу </a:t>
            </a:r>
            <a:r>
              <a:rPr lang="ru-RU" dirty="0" err="1"/>
              <a:t>основних</a:t>
            </a:r>
            <a:r>
              <a:rPr lang="ru-RU" dirty="0"/>
              <a:t> </a:t>
            </a:r>
            <a:r>
              <a:rPr lang="ru-RU" dirty="0" err="1"/>
              <a:t>модулів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. </a:t>
            </a:r>
            <a:r>
              <a:rPr lang="ru-RU" dirty="0" err="1"/>
              <a:t>Реалізований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 </a:t>
            </a:r>
            <a:r>
              <a:rPr lang="ru-RU" dirty="0" err="1"/>
              <a:t>механізми</a:t>
            </a:r>
            <a:r>
              <a:rPr lang="ru-RU" dirty="0"/>
              <a:t> </a:t>
            </a:r>
            <a:r>
              <a:rPr lang="ru-RU" dirty="0" err="1"/>
              <a:t>персоналізованого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, </a:t>
            </a:r>
            <a:r>
              <a:rPr lang="ru-RU" dirty="0" err="1"/>
              <a:t>обробка</a:t>
            </a:r>
            <a:r>
              <a:rPr lang="ru-RU" dirty="0"/>
              <a:t> </a:t>
            </a:r>
            <a:r>
              <a:rPr lang="ru-RU" dirty="0" err="1"/>
              <a:t>медіафайлів</a:t>
            </a:r>
            <a:r>
              <a:rPr lang="ru-RU" dirty="0"/>
              <a:t> та </a:t>
            </a:r>
            <a:r>
              <a:rPr lang="ru-RU" dirty="0" err="1"/>
              <a:t>захист</a:t>
            </a:r>
            <a:r>
              <a:rPr lang="ru-RU" dirty="0"/>
              <a:t> </a:t>
            </a:r>
            <a:r>
              <a:rPr lang="ru-RU" dirty="0" err="1"/>
              <a:t>користувацьких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підтвердив</a:t>
            </a:r>
            <a:r>
              <a:rPr lang="ru-RU" dirty="0"/>
              <a:t> </a:t>
            </a:r>
            <a:r>
              <a:rPr lang="ru-RU" dirty="0" err="1"/>
              <a:t>доцільність</a:t>
            </a:r>
            <a:r>
              <a:rPr lang="ru-RU" dirty="0"/>
              <a:t> </a:t>
            </a:r>
            <a:r>
              <a:rPr lang="ru-RU" dirty="0" err="1"/>
              <a:t>обраних</a:t>
            </a:r>
            <a:r>
              <a:rPr lang="ru-RU" dirty="0"/>
              <a:t> </a:t>
            </a:r>
            <a:r>
              <a:rPr lang="ru-RU" dirty="0" err="1"/>
              <a:t>архітектурних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та </a:t>
            </a:r>
            <a:r>
              <a:rPr lang="ru-RU" dirty="0" err="1"/>
              <a:t>технологій</a:t>
            </a:r>
            <a:r>
              <a:rPr lang="ru-RU" dirty="0"/>
              <a:t>. </a:t>
            </a:r>
            <a:r>
              <a:rPr lang="ru-RU" dirty="0" err="1"/>
              <a:t>Проведене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 показало, </a:t>
            </a:r>
            <a:r>
              <a:rPr lang="ru-RU" dirty="0" err="1"/>
              <a:t>що</a:t>
            </a:r>
            <a:r>
              <a:rPr lang="ru-RU" dirty="0"/>
              <a:t> система </a:t>
            </a:r>
            <a:r>
              <a:rPr lang="ru-RU" dirty="0" err="1"/>
              <a:t>здатна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з великими </a:t>
            </a:r>
            <a:r>
              <a:rPr lang="ru-RU" dirty="0" err="1"/>
              <a:t>обсягами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залишаючись</a:t>
            </a:r>
            <a:r>
              <a:rPr lang="ru-RU" dirty="0"/>
              <a:t> </a:t>
            </a:r>
            <a:r>
              <a:rPr lang="ru-RU" dirty="0" err="1"/>
              <a:t>стабільною</a:t>
            </a:r>
            <a:r>
              <a:rPr lang="ru-RU" dirty="0"/>
              <a:t> й </a:t>
            </a:r>
            <a:r>
              <a:rPr lang="ru-RU" dirty="0" err="1"/>
              <a:t>безпечною</a:t>
            </a:r>
            <a:r>
              <a:rPr lang="ru-RU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dirty="0" err="1"/>
              <a:t>Розроблений</a:t>
            </a:r>
            <a:r>
              <a:rPr lang="ru-RU" dirty="0"/>
              <a:t> </a:t>
            </a:r>
            <a:r>
              <a:rPr lang="ru-RU" dirty="0" err="1"/>
              <a:t>додаток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використаний</a:t>
            </a:r>
            <a:r>
              <a:rPr lang="ru-RU" dirty="0"/>
              <a:t> як основа для </a:t>
            </a:r>
            <a:r>
              <a:rPr lang="ru-RU" dirty="0" err="1"/>
              <a:t>соціальної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пошук</a:t>
            </a:r>
            <a:r>
              <a:rPr lang="ru-RU" dirty="0"/>
              <a:t> </a:t>
            </a:r>
            <a:r>
              <a:rPr lang="ru-RU" dirty="0" err="1"/>
              <a:t>друзів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спільних</a:t>
            </a:r>
            <a:r>
              <a:rPr lang="ru-RU" dirty="0"/>
              <a:t> </a:t>
            </a:r>
            <a:r>
              <a:rPr lang="ru-RU" dirty="0" err="1"/>
              <a:t>інтересів</a:t>
            </a:r>
            <a:r>
              <a:rPr lang="ru-RU" dirty="0"/>
              <a:t>, </a:t>
            </a:r>
            <a:r>
              <a:rPr lang="ru-RU" dirty="0" err="1"/>
              <a:t>геолокації</a:t>
            </a:r>
            <a:r>
              <a:rPr lang="ru-RU" dirty="0"/>
              <a:t> та </a:t>
            </a:r>
            <a:r>
              <a:rPr lang="ru-RU" dirty="0" err="1"/>
              <a:t>активності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. Система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вимогам</a:t>
            </a:r>
            <a:r>
              <a:rPr lang="ru-RU" dirty="0"/>
              <a:t> до </a:t>
            </a:r>
            <a:r>
              <a:rPr lang="ru-RU" dirty="0" err="1"/>
              <a:t>сучасного</a:t>
            </a:r>
            <a:r>
              <a:rPr lang="ru-RU" dirty="0"/>
              <a:t> веб-</a:t>
            </a:r>
            <a:r>
              <a:rPr lang="ru-RU" dirty="0" err="1"/>
              <a:t>сервісу</a:t>
            </a:r>
            <a:r>
              <a:rPr lang="ru-RU" dirty="0"/>
              <a:t> та </a:t>
            </a:r>
            <a:r>
              <a:rPr lang="ru-RU" dirty="0" err="1"/>
              <a:t>може</a:t>
            </a:r>
            <a:r>
              <a:rPr lang="ru-RU" dirty="0"/>
              <a:t> бути </a:t>
            </a:r>
            <a:r>
              <a:rPr lang="ru-RU" dirty="0" err="1"/>
              <a:t>адаптована</a:t>
            </a:r>
            <a:r>
              <a:rPr lang="ru-RU" dirty="0"/>
              <a:t> для </a:t>
            </a:r>
            <a:r>
              <a:rPr lang="ru-RU" dirty="0" err="1"/>
              <a:t>інтеграції</a:t>
            </a:r>
            <a:r>
              <a:rPr lang="ru-RU" dirty="0"/>
              <a:t> з </a:t>
            </a:r>
            <a:r>
              <a:rPr lang="ru-RU" dirty="0" err="1"/>
              <a:t>клієнтськими</a:t>
            </a:r>
            <a:r>
              <a:rPr lang="ru-RU" dirty="0"/>
              <a:t> </a:t>
            </a:r>
            <a:r>
              <a:rPr lang="ru-RU" dirty="0" err="1"/>
              <a:t>застосунками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 веб-</a:t>
            </a:r>
            <a:r>
              <a:rPr lang="ru-RU" dirty="0" err="1"/>
              <a:t>інтерфейсами</a:t>
            </a:r>
            <a:r>
              <a:rPr lang="ru-RU" dirty="0"/>
              <a:t> та </a:t>
            </a:r>
            <a:r>
              <a:rPr lang="ru-RU" dirty="0" err="1"/>
              <a:t>мобільними</a:t>
            </a:r>
            <a:r>
              <a:rPr lang="ru-RU" dirty="0"/>
              <a:t> платформами.</a:t>
            </a:r>
          </a:p>
          <a:p>
            <a:r>
              <a:rPr lang="ru-RU" dirty="0" err="1"/>
              <a:t>Подальший</a:t>
            </a:r>
            <a:r>
              <a:rPr lang="ru-RU" dirty="0"/>
              <a:t> </a:t>
            </a:r>
            <a:r>
              <a:rPr lang="ru-RU" dirty="0" err="1"/>
              <a:t>розвиток</a:t>
            </a:r>
            <a:r>
              <a:rPr lang="ru-RU" dirty="0"/>
              <a:t> </a:t>
            </a:r>
            <a:r>
              <a:rPr lang="ru-RU" dirty="0" err="1"/>
              <a:t>проєкту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включати</a:t>
            </a:r>
            <a:r>
              <a:rPr lang="ru-RU" dirty="0"/>
              <a:t>:</a:t>
            </a:r>
          </a:p>
          <a:p>
            <a:r>
              <a:rPr lang="ru-RU" dirty="0" err="1"/>
              <a:t>інтеграцію</a:t>
            </a:r>
            <a:r>
              <a:rPr lang="ru-RU" dirty="0"/>
              <a:t> </a:t>
            </a:r>
            <a:r>
              <a:rPr lang="ru-RU" dirty="0" err="1"/>
              <a:t>відеодзвінків</a:t>
            </a:r>
            <a:r>
              <a:rPr lang="ru-RU" dirty="0"/>
              <a:t>,</a:t>
            </a:r>
          </a:p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мобільного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,</a:t>
            </a:r>
          </a:p>
          <a:p>
            <a:r>
              <a:rPr lang="ru-RU" dirty="0" err="1"/>
              <a:t>розширення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рекомендацій</a:t>
            </a:r>
            <a:r>
              <a:rPr lang="ru-RU" dirty="0"/>
              <a:t>,</a:t>
            </a:r>
          </a:p>
          <a:p>
            <a:r>
              <a:rPr lang="ru-RU" dirty="0" err="1"/>
              <a:t>впровадження</a:t>
            </a:r>
            <a:r>
              <a:rPr lang="ru-RU" dirty="0"/>
              <a:t> </a:t>
            </a:r>
            <a:r>
              <a:rPr lang="ru-RU" dirty="0" err="1"/>
              <a:t>нових</a:t>
            </a:r>
            <a:r>
              <a:rPr lang="ru-RU" dirty="0"/>
              <a:t> </a:t>
            </a:r>
            <a:r>
              <a:rPr lang="ru-RU" dirty="0" err="1"/>
              <a:t>сервісів</a:t>
            </a:r>
            <a:r>
              <a:rPr lang="ru-RU" dirty="0"/>
              <a:t> для </a:t>
            </a:r>
            <a:r>
              <a:rPr lang="ru-RU" dirty="0" err="1"/>
              <a:t>соціальної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13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ru-RU" dirty="0"/>
              <a:t>Метою </a:t>
            </a:r>
            <a:r>
              <a:rPr lang="ru-RU" dirty="0" err="1"/>
              <a:t>роботи</a:t>
            </a:r>
            <a:r>
              <a:rPr lang="ru-RU" dirty="0"/>
              <a:t> є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веб-</a:t>
            </a:r>
            <a:r>
              <a:rPr lang="ru-RU" dirty="0" err="1"/>
              <a:t>додатку</a:t>
            </a:r>
            <a:r>
              <a:rPr lang="ru-RU" dirty="0"/>
              <a:t> для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друзів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надійний</a:t>
            </a:r>
            <a:r>
              <a:rPr lang="ru-RU" dirty="0"/>
              <a:t> та </a:t>
            </a:r>
            <a:r>
              <a:rPr lang="ru-RU" dirty="0" err="1"/>
              <a:t>масштабований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 </a:t>
            </a:r>
            <a:r>
              <a:rPr lang="ru-RU" dirty="0" err="1"/>
              <a:t>соціальної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користувачами</a:t>
            </a:r>
            <a:r>
              <a:rPr lang="ru-RU" dirty="0"/>
              <a:t>. </a:t>
            </a:r>
            <a:r>
              <a:rPr lang="ru-RU" dirty="0" err="1"/>
              <a:t>Основне</a:t>
            </a:r>
            <a:r>
              <a:rPr lang="ru-RU" dirty="0"/>
              <a:t> </a:t>
            </a:r>
            <a:r>
              <a:rPr lang="ru-RU" dirty="0" err="1"/>
              <a:t>завдання</a:t>
            </a:r>
            <a:r>
              <a:rPr lang="ru-RU" dirty="0"/>
              <a:t> </a:t>
            </a:r>
            <a:r>
              <a:rPr lang="ru-RU" dirty="0" err="1"/>
              <a:t>полягає</a:t>
            </a:r>
            <a:r>
              <a:rPr lang="ru-RU" dirty="0"/>
              <a:t> у </a:t>
            </a:r>
            <a:r>
              <a:rPr lang="ru-RU" dirty="0" err="1"/>
              <a:t>створенні</a:t>
            </a:r>
            <a:r>
              <a:rPr lang="ru-RU" dirty="0"/>
              <a:t> </a:t>
            </a:r>
            <a:r>
              <a:rPr lang="ru-RU" dirty="0" err="1"/>
              <a:t>ефективного</a:t>
            </a:r>
            <a:r>
              <a:rPr lang="ru-RU" dirty="0"/>
              <a:t> </a:t>
            </a:r>
            <a:r>
              <a:rPr lang="en-US" dirty="0"/>
              <a:t>API </a:t>
            </a:r>
            <a:r>
              <a:rPr lang="ru-RU" dirty="0"/>
              <a:t>з </a:t>
            </a:r>
            <a:r>
              <a:rPr lang="ru-RU" dirty="0" err="1"/>
              <a:t>підтримкою</a:t>
            </a:r>
            <a:r>
              <a:rPr lang="ru-RU" dirty="0"/>
              <a:t> </a:t>
            </a:r>
            <a:r>
              <a:rPr lang="ru-RU" dirty="0" err="1"/>
              <a:t>аутентифікації</a:t>
            </a:r>
            <a:r>
              <a:rPr lang="ru-RU" dirty="0"/>
              <a:t>,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профілями</a:t>
            </a:r>
            <a:r>
              <a:rPr lang="ru-RU" dirty="0"/>
              <a:t>, </a:t>
            </a:r>
            <a:r>
              <a:rPr lang="ru-RU" dirty="0" err="1"/>
              <a:t>рекомендацій</a:t>
            </a:r>
            <a:r>
              <a:rPr lang="ru-RU" dirty="0"/>
              <a:t>, </a:t>
            </a:r>
            <a:r>
              <a:rPr lang="ru-RU" dirty="0" err="1"/>
              <a:t>подій</a:t>
            </a:r>
            <a:r>
              <a:rPr lang="ru-RU" dirty="0"/>
              <a:t> і </a:t>
            </a:r>
            <a:r>
              <a:rPr lang="ru-RU" dirty="0" err="1"/>
              <a:t>повідомлень</a:t>
            </a:r>
            <a:r>
              <a:rPr lang="ru-RU" dirty="0"/>
              <a:t>, </a:t>
            </a:r>
            <a:r>
              <a:rPr lang="ru-RU" dirty="0" err="1"/>
              <a:t>орієнтованого</a:t>
            </a:r>
            <a:r>
              <a:rPr lang="ru-RU" dirty="0"/>
              <a:t> на </a:t>
            </a:r>
            <a:r>
              <a:rPr lang="ru-RU" dirty="0" err="1"/>
              <a:t>стабільну</a:t>
            </a:r>
            <a:r>
              <a:rPr lang="ru-RU" dirty="0"/>
              <a:t> роботу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високим</a:t>
            </a:r>
            <a:r>
              <a:rPr lang="ru-RU" dirty="0"/>
              <a:t> </a:t>
            </a:r>
            <a:r>
              <a:rPr lang="ru-RU" dirty="0" err="1"/>
              <a:t>навантаженням</a:t>
            </a:r>
            <a:r>
              <a:rPr lang="ru-RU" dirty="0" smtClean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dirty="0" err="1"/>
              <a:t>Актуальність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зумовлена</a:t>
            </a:r>
            <a:r>
              <a:rPr lang="ru-RU" dirty="0"/>
              <a:t> </a:t>
            </a:r>
            <a:r>
              <a:rPr lang="ru-RU" dirty="0" err="1"/>
              <a:t>зростанням</a:t>
            </a:r>
            <a:r>
              <a:rPr lang="ru-RU" dirty="0"/>
              <a:t> </a:t>
            </a:r>
            <a:r>
              <a:rPr lang="ru-RU" dirty="0" err="1"/>
              <a:t>попиту</a:t>
            </a:r>
            <a:r>
              <a:rPr lang="ru-RU" dirty="0"/>
              <a:t> на </a:t>
            </a:r>
            <a:r>
              <a:rPr lang="ru-RU" dirty="0" err="1"/>
              <a:t>соціальні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з </a:t>
            </a:r>
            <a:r>
              <a:rPr lang="ru-RU" dirty="0" err="1"/>
              <a:t>персоналізованим</a:t>
            </a:r>
            <a:r>
              <a:rPr lang="ru-RU" dirty="0"/>
              <a:t> </a:t>
            </a:r>
            <a:r>
              <a:rPr lang="ru-RU" dirty="0" err="1"/>
              <a:t>функціоналом</a:t>
            </a:r>
            <a:r>
              <a:rPr lang="ru-RU" dirty="0"/>
              <a:t>, </a:t>
            </a:r>
            <a:r>
              <a:rPr lang="ru-RU" dirty="0" err="1"/>
              <a:t>зокрема</a:t>
            </a:r>
            <a:r>
              <a:rPr lang="ru-RU" dirty="0"/>
              <a:t> такими,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підтримують</a:t>
            </a:r>
            <a:r>
              <a:rPr lang="ru-RU" dirty="0"/>
              <a:t> </a:t>
            </a:r>
            <a:r>
              <a:rPr lang="ru-RU" dirty="0" err="1"/>
              <a:t>пошук</a:t>
            </a:r>
            <a:r>
              <a:rPr lang="ru-RU" dirty="0"/>
              <a:t> за </a:t>
            </a:r>
            <a:r>
              <a:rPr lang="ru-RU" dirty="0" err="1"/>
              <a:t>інтересами</a:t>
            </a:r>
            <a:r>
              <a:rPr lang="ru-RU" dirty="0"/>
              <a:t>, </a:t>
            </a:r>
            <a:r>
              <a:rPr lang="ru-RU" dirty="0" err="1"/>
              <a:t>організацію</a:t>
            </a:r>
            <a:r>
              <a:rPr lang="ru-RU" dirty="0"/>
              <a:t> </a:t>
            </a:r>
            <a:r>
              <a:rPr lang="ru-RU" dirty="0" err="1"/>
              <a:t>спільних</a:t>
            </a:r>
            <a:r>
              <a:rPr lang="ru-RU" dirty="0"/>
              <a:t> </a:t>
            </a:r>
            <a:r>
              <a:rPr lang="ru-RU" dirty="0" err="1"/>
              <a:t>заходів</a:t>
            </a:r>
            <a:r>
              <a:rPr lang="ru-RU" dirty="0"/>
              <a:t> і </a:t>
            </a:r>
            <a:r>
              <a:rPr lang="ru-RU" dirty="0" err="1"/>
              <a:t>гейміфіковану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через </a:t>
            </a:r>
            <a:r>
              <a:rPr lang="ru-RU" dirty="0" err="1"/>
              <a:t>челенджі</a:t>
            </a:r>
            <a:r>
              <a:rPr lang="ru-RU" dirty="0"/>
              <a:t>.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сучасного</a:t>
            </a:r>
            <a:r>
              <a:rPr lang="ru-RU" dirty="0"/>
              <a:t> </a:t>
            </a:r>
            <a:r>
              <a:rPr lang="ru-RU" dirty="0" err="1"/>
              <a:t>технологічного</a:t>
            </a:r>
            <a:r>
              <a:rPr lang="ru-RU" dirty="0"/>
              <a:t> стеку, </a:t>
            </a:r>
            <a:r>
              <a:rPr lang="ru-RU" dirty="0" err="1"/>
              <a:t>орієнтованого</a:t>
            </a:r>
            <a:r>
              <a:rPr lang="ru-RU" dirty="0"/>
              <a:t> на </a:t>
            </a:r>
            <a:r>
              <a:rPr lang="ru-RU" dirty="0" err="1"/>
              <a:t>продуктивність</a:t>
            </a:r>
            <a:r>
              <a:rPr lang="ru-RU" dirty="0"/>
              <a:t> і </a:t>
            </a:r>
            <a:r>
              <a:rPr lang="ru-RU" dirty="0" err="1"/>
              <a:t>безпеку</a:t>
            </a:r>
            <a:r>
              <a:rPr lang="ru-RU" dirty="0"/>
              <a:t>, </a:t>
            </a:r>
            <a:r>
              <a:rPr lang="ru-RU" dirty="0" err="1"/>
              <a:t>робить</a:t>
            </a:r>
            <a:r>
              <a:rPr lang="ru-RU" dirty="0"/>
              <a:t> </a:t>
            </a:r>
            <a:r>
              <a:rPr lang="ru-RU" dirty="0" err="1"/>
              <a:t>запропоноване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 </a:t>
            </a:r>
            <a:r>
              <a:rPr lang="ru-RU" dirty="0" err="1"/>
              <a:t>релевантним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веб-</a:t>
            </a:r>
            <a:r>
              <a:rPr lang="ru-RU" dirty="0" err="1"/>
              <a:t>сервісів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великою </a:t>
            </a:r>
            <a:r>
              <a:rPr lang="ru-RU" dirty="0" err="1"/>
              <a:t>кількістю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.</a:t>
            </a:r>
          </a:p>
          <a:p>
            <a:pPr marL="0" lvl="0" indent="0">
              <a:spcBef>
                <a:spcPts val="1200"/>
              </a:spcBef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 dirty="0"/>
              <a:t>У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предметної</a:t>
            </a:r>
            <a:r>
              <a:rPr lang="ru-RU" dirty="0"/>
              <a:t> </a:t>
            </a:r>
            <a:r>
              <a:rPr lang="ru-RU" dirty="0" err="1"/>
              <a:t>галузі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досліджено</a:t>
            </a:r>
            <a:r>
              <a:rPr lang="ru-RU" dirty="0"/>
              <a:t> три </a:t>
            </a:r>
            <a:r>
              <a:rPr lang="ru-RU" dirty="0" err="1"/>
              <a:t>популярні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ru-RU" dirty="0" err="1"/>
              <a:t>соціального</a:t>
            </a:r>
            <a:r>
              <a:rPr lang="ru-RU" dirty="0"/>
              <a:t> </a:t>
            </a:r>
            <a:r>
              <a:rPr lang="ru-RU" dirty="0" err="1"/>
              <a:t>спрямування</a:t>
            </a:r>
            <a:r>
              <a:rPr lang="ru-RU" dirty="0"/>
              <a:t>: </a:t>
            </a:r>
            <a:r>
              <a:rPr lang="en-US" b="1" dirty="0"/>
              <a:t>Tinder</a:t>
            </a:r>
            <a:r>
              <a:rPr lang="en-US" dirty="0"/>
              <a:t>, </a:t>
            </a:r>
            <a:r>
              <a:rPr lang="en-US" b="1" dirty="0"/>
              <a:t>Bumble</a:t>
            </a:r>
            <a:r>
              <a:rPr lang="en-US" dirty="0"/>
              <a:t> </a:t>
            </a:r>
            <a:r>
              <a:rPr lang="ru-RU" dirty="0"/>
              <a:t>та </a:t>
            </a:r>
            <a:r>
              <a:rPr lang="en-US" b="1" dirty="0" err="1"/>
              <a:t>Badoo</a:t>
            </a:r>
            <a:r>
              <a:rPr lang="en-US" dirty="0"/>
              <a:t>. </a:t>
            </a:r>
            <a:r>
              <a:rPr lang="ru-RU" dirty="0" err="1"/>
              <a:t>Кожен</a:t>
            </a:r>
            <a:r>
              <a:rPr lang="ru-RU" dirty="0"/>
              <a:t> з </a:t>
            </a:r>
            <a:r>
              <a:rPr lang="ru-RU" dirty="0" err="1"/>
              <a:t>розглянутих</a:t>
            </a:r>
            <a:r>
              <a:rPr lang="ru-RU" dirty="0"/>
              <a:t> </a:t>
            </a:r>
            <a:r>
              <a:rPr lang="ru-RU" dirty="0" err="1"/>
              <a:t>сервісів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власні</a:t>
            </a:r>
            <a:r>
              <a:rPr lang="ru-RU" dirty="0"/>
              <a:t> </a:t>
            </a:r>
            <a:r>
              <a:rPr lang="ru-RU" dirty="0" err="1"/>
              <a:t>особливості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механізмів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</a:t>
            </a:r>
            <a:r>
              <a:rPr lang="ru-RU" dirty="0" err="1"/>
              <a:t>друзів</a:t>
            </a:r>
            <a:r>
              <a:rPr lang="ru-RU" dirty="0"/>
              <a:t> та </a:t>
            </a:r>
            <a:r>
              <a:rPr lang="ru-RU" dirty="0" err="1"/>
              <a:t>комунікації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дозволило </a:t>
            </a:r>
            <a:r>
              <a:rPr lang="ru-RU" dirty="0" err="1"/>
              <a:t>виявити</a:t>
            </a:r>
            <a:r>
              <a:rPr lang="ru-RU" dirty="0"/>
              <a:t> </a:t>
            </a:r>
            <a:r>
              <a:rPr lang="ru-RU" dirty="0" err="1"/>
              <a:t>їхні</a:t>
            </a:r>
            <a:r>
              <a:rPr lang="ru-RU" dirty="0"/>
              <a:t> </a:t>
            </a:r>
            <a:r>
              <a:rPr lang="ru-RU" dirty="0" err="1"/>
              <a:t>переваги</a:t>
            </a:r>
            <a:r>
              <a:rPr lang="ru-RU" dirty="0"/>
              <a:t> та </a:t>
            </a:r>
            <a:r>
              <a:rPr lang="ru-RU" dirty="0" err="1"/>
              <a:t>недоліки</a:t>
            </a:r>
            <a:r>
              <a:rPr lang="ru-RU" dirty="0"/>
              <a:t> в </a:t>
            </a:r>
            <a:r>
              <a:rPr lang="ru-RU" dirty="0" err="1"/>
              <a:t>контексті</a:t>
            </a:r>
            <a:r>
              <a:rPr lang="ru-RU" dirty="0"/>
              <a:t> </a:t>
            </a:r>
            <a:r>
              <a:rPr lang="ru-RU" dirty="0" err="1"/>
              <a:t>користувацького</a:t>
            </a:r>
            <a:r>
              <a:rPr lang="ru-RU" dirty="0"/>
              <a:t> </a:t>
            </a:r>
            <a:r>
              <a:rPr lang="ru-RU" dirty="0" err="1"/>
              <a:t>досвіду</a:t>
            </a:r>
            <a:r>
              <a:rPr lang="ru-RU" dirty="0"/>
              <a:t>, </a:t>
            </a:r>
            <a:r>
              <a:rPr lang="ru-RU" dirty="0" err="1"/>
              <a:t>функціональності</a:t>
            </a:r>
            <a:r>
              <a:rPr lang="ru-RU" dirty="0"/>
              <a:t> та </a:t>
            </a:r>
            <a:r>
              <a:rPr lang="ru-RU" dirty="0" err="1"/>
              <a:t>рівня</a:t>
            </a:r>
            <a:r>
              <a:rPr lang="ru-RU" dirty="0"/>
              <a:t> </a:t>
            </a:r>
            <a:r>
              <a:rPr lang="ru-RU" dirty="0" err="1"/>
              <a:t>безпеки</a:t>
            </a:r>
            <a:r>
              <a:rPr lang="ru-RU" dirty="0" smtClean="0"/>
              <a:t>.</a:t>
            </a:r>
          </a:p>
          <a:p>
            <a:r>
              <a:rPr lang="ru-RU" dirty="0" err="1"/>
              <a:t>Основними</a:t>
            </a:r>
            <a:r>
              <a:rPr lang="ru-RU" dirty="0"/>
              <a:t> </a:t>
            </a:r>
            <a:r>
              <a:rPr lang="ru-RU" dirty="0" err="1"/>
              <a:t>недоліками</a:t>
            </a:r>
            <a:r>
              <a:rPr lang="ru-RU" dirty="0"/>
              <a:t> </a:t>
            </a:r>
            <a:r>
              <a:rPr lang="ru-RU" dirty="0" err="1"/>
              <a:t>досліджених</a:t>
            </a:r>
            <a:r>
              <a:rPr lang="ru-RU" dirty="0"/>
              <a:t> платформ є:</a:t>
            </a:r>
          </a:p>
          <a:p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глибокої</a:t>
            </a:r>
            <a:r>
              <a:rPr lang="ru-RU" dirty="0"/>
              <a:t> </a:t>
            </a:r>
            <a:r>
              <a:rPr lang="ru-RU" dirty="0" err="1"/>
              <a:t>персоналізації</a:t>
            </a:r>
            <a:r>
              <a:rPr lang="ru-RU" dirty="0"/>
              <a:t> </a:t>
            </a:r>
            <a:r>
              <a:rPr lang="ru-RU" dirty="0" err="1"/>
              <a:t>пошуку</a:t>
            </a:r>
            <a:r>
              <a:rPr lang="ru-RU" dirty="0"/>
              <a:t> за </a:t>
            </a:r>
            <a:r>
              <a:rPr lang="ru-RU" dirty="0" err="1"/>
              <a:t>інтересами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спільною</a:t>
            </a:r>
            <a:r>
              <a:rPr lang="ru-RU" dirty="0"/>
              <a:t> </a:t>
            </a:r>
            <a:r>
              <a:rPr lang="ru-RU" dirty="0" err="1"/>
              <a:t>активністю</a:t>
            </a:r>
            <a:r>
              <a:rPr lang="ru-RU" dirty="0"/>
              <a:t>;</a:t>
            </a:r>
          </a:p>
          <a:p>
            <a:r>
              <a:rPr lang="ru-RU" dirty="0" err="1"/>
              <a:t>недостатній</a:t>
            </a:r>
            <a:r>
              <a:rPr lang="ru-RU" dirty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персональних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і </a:t>
            </a:r>
            <a:r>
              <a:rPr lang="ru-RU" dirty="0" err="1"/>
              <a:t>слабка</a:t>
            </a:r>
            <a:r>
              <a:rPr lang="ru-RU" dirty="0"/>
              <a:t> </a:t>
            </a:r>
            <a:r>
              <a:rPr lang="ru-RU" dirty="0" err="1"/>
              <a:t>модерація</a:t>
            </a:r>
            <a:r>
              <a:rPr lang="ru-RU" dirty="0"/>
              <a:t>;</a:t>
            </a:r>
          </a:p>
          <a:p>
            <a:r>
              <a:rPr lang="ru-RU" dirty="0" err="1"/>
              <a:t>слабка</a:t>
            </a:r>
            <a:r>
              <a:rPr lang="ru-RU" dirty="0"/>
              <a:t> </a:t>
            </a:r>
            <a:r>
              <a:rPr lang="ru-RU" dirty="0" err="1"/>
              <a:t>локалізація</a:t>
            </a:r>
            <a:r>
              <a:rPr lang="ru-RU" dirty="0"/>
              <a:t> та </a:t>
            </a:r>
            <a:r>
              <a:rPr lang="ru-RU" dirty="0" err="1"/>
              <a:t>погана</a:t>
            </a:r>
            <a:r>
              <a:rPr lang="ru-RU" dirty="0"/>
              <a:t> </a:t>
            </a:r>
            <a:r>
              <a:rPr lang="ru-RU" dirty="0" err="1"/>
              <a:t>адаптація</a:t>
            </a:r>
            <a:r>
              <a:rPr lang="ru-RU" dirty="0"/>
              <a:t> до </a:t>
            </a:r>
            <a:r>
              <a:rPr lang="ru-RU" dirty="0" err="1"/>
              <a:t>українського</a:t>
            </a:r>
            <a:r>
              <a:rPr lang="ru-RU" dirty="0"/>
              <a:t> ринку;</a:t>
            </a:r>
          </a:p>
          <a:p>
            <a:r>
              <a:rPr lang="ru-RU" dirty="0" err="1"/>
              <a:t>перевантаженість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застарілість</a:t>
            </a:r>
            <a:r>
              <a:rPr lang="ru-RU" dirty="0"/>
              <a:t>;</a:t>
            </a:r>
          </a:p>
          <a:p>
            <a:r>
              <a:rPr lang="ru-RU" dirty="0" err="1"/>
              <a:t>надмірна</a:t>
            </a:r>
            <a:r>
              <a:rPr lang="ru-RU" dirty="0"/>
              <a:t> </a:t>
            </a:r>
            <a:r>
              <a:rPr lang="ru-RU" dirty="0" err="1"/>
              <a:t>комерціалізація</a:t>
            </a:r>
            <a:r>
              <a:rPr lang="ru-RU" dirty="0"/>
              <a:t> базового </a:t>
            </a:r>
            <a:r>
              <a:rPr lang="ru-RU" dirty="0" err="1"/>
              <a:t>функціоналу</a:t>
            </a:r>
            <a:r>
              <a:rPr lang="ru-RU" dirty="0"/>
              <a:t>;</a:t>
            </a:r>
          </a:p>
          <a:p>
            <a:r>
              <a:rPr lang="ru-RU" dirty="0" err="1"/>
              <a:t>технічна</a:t>
            </a:r>
            <a:r>
              <a:rPr lang="ru-RU" dirty="0"/>
              <a:t> </a:t>
            </a:r>
            <a:r>
              <a:rPr lang="ru-RU" dirty="0" err="1"/>
              <a:t>нестабільність</a:t>
            </a:r>
            <a:r>
              <a:rPr lang="ru-RU" dirty="0"/>
              <a:t> при </a:t>
            </a:r>
            <a:r>
              <a:rPr lang="ru-RU" dirty="0" err="1"/>
              <a:t>високих</a:t>
            </a:r>
            <a:r>
              <a:rPr lang="ru-RU" dirty="0"/>
              <a:t> </a:t>
            </a:r>
            <a:r>
              <a:rPr lang="ru-RU" dirty="0" err="1"/>
              <a:t>навантаженнях</a:t>
            </a:r>
            <a:r>
              <a:rPr lang="ru-RU" dirty="0"/>
              <a:t>.</a:t>
            </a:r>
          </a:p>
          <a:p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прогалини</a:t>
            </a:r>
            <a:r>
              <a:rPr lang="ru-RU" dirty="0"/>
              <a:t> </a:t>
            </a:r>
            <a:r>
              <a:rPr lang="ru-RU" dirty="0" err="1"/>
              <a:t>вказують</a:t>
            </a:r>
            <a:r>
              <a:rPr lang="ru-RU" dirty="0"/>
              <a:t> на потребу у </a:t>
            </a:r>
            <a:r>
              <a:rPr lang="ru-RU" dirty="0" err="1"/>
              <a:t>створенні</a:t>
            </a:r>
            <a:r>
              <a:rPr lang="ru-RU" dirty="0"/>
              <a:t> нового веб-</a:t>
            </a:r>
            <a:r>
              <a:rPr lang="ru-RU" dirty="0" err="1"/>
              <a:t>додатку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враховує</a:t>
            </a:r>
            <a:r>
              <a:rPr lang="ru-RU" dirty="0"/>
              <a:t> </a:t>
            </a:r>
            <a:r>
              <a:rPr lang="ru-RU" dirty="0" err="1"/>
              <a:t>актуальні</a:t>
            </a:r>
            <a:r>
              <a:rPr lang="ru-RU" dirty="0"/>
              <a:t> </a:t>
            </a:r>
            <a:r>
              <a:rPr lang="ru-RU" dirty="0" err="1"/>
              <a:t>вимоги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та </a:t>
            </a:r>
            <a:r>
              <a:rPr lang="ru-RU" dirty="0" err="1"/>
              <a:t>забезпечує</a:t>
            </a:r>
            <a:r>
              <a:rPr lang="ru-RU" dirty="0"/>
              <a:t> баланс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функціональністю</a:t>
            </a:r>
            <a:r>
              <a:rPr lang="ru-RU" dirty="0"/>
              <a:t>, </a:t>
            </a:r>
            <a:r>
              <a:rPr lang="ru-RU" dirty="0" err="1"/>
              <a:t>безпекою</a:t>
            </a:r>
            <a:r>
              <a:rPr lang="ru-RU" dirty="0"/>
              <a:t> і </a:t>
            </a:r>
            <a:r>
              <a:rPr lang="ru-RU" dirty="0" err="1"/>
              <a:t>зручністю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.</a:t>
            </a:r>
          </a:p>
          <a:p>
            <a:pPr marL="0" lvl="0" indent="0">
              <a:spcBef>
                <a:spcPts val="1500"/>
              </a:spcBef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</a:t>
            </a:r>
            <a:r>
              <a:rPr lang="uk" sz="3200" dirty="0" smtClean="0"/>
              <a:t>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 sz="1900" dirty="0" err="1"/>
              <a:t>Сучасні</a:t>
            </a:r>
            <a:r>
              <a:rPr lang="ru-RU" sz="1900" dirty="0"/>
              <a:t> </a:t>
            </a:r>
            <a:r>
              <a:rPr lang="ru-RU" sz="1900" dirty="0" err="1"/>
              <a:t>соціальні</a:t>
            </a:r>
            <a:r>
              <a:rPr lang="ru-RU" sz="1900" dirty="0"/>
              <a:t> </a:t>
            </a:r>
            <a:r>
              <a:rPr lang="ru-RU" sz="1900" dirty="0" err="1"/>
              <a:t>платформи</a:t>
            </a:r>
            <a:r>
              <a:rPr lang="ru-RU" sz="1900" dirty="0"/>
              <a:t> </a:t>
            </a:r>
            <a:r>
              <a:rPr lang="ru-RU" sz="1900" dirty="0" err="1"/>
              <a:t>стикаються</a:t>
            </a:r>
            <a:r>
              <a:rPr lang="ru-RU" sz="1900" dirty="0"/>
              <a:t> з низкою </a:t>
            </a:r>
            <a:r>
              <a:rPr lang="ru-RU" sz="1900" dirty="0" err="1"/>
              <a:t>обмежень</a:t>
            </a:r>
            <a:r>
              <a:rPr lang="ru-RU" sz="1900" dirty="0"/>
              <a:t>, </a:t>
            </a:r>
            <a:r>
              <a:rPr lang="ru-RU" sz="1900" dirty="0" err="1"/>
              <a:t>пов’язаних</a:t>
            </a:r>
            <a:r>
              <a:rPr lang="ru-RU" sz="1900" dirty="0"/>
              <a:t> </a:t>
            </a:r>
            <a:r>
              <a:rPr lang="ru-RU" sz="1900" dirty="0" err="1"/>
              <a:t>із</a:t>
            </a:r>
            <a:r>
              <a:rPr lang="ru-RU" sz="1900" dirty="0"/>
              <a:t> </a:t>
            </a:r>
            <a:r>
              <a:rPr lang="ru-RU" sz="1900" dirty="0" err="1"/>
              <a:t>недостатньою</a:t>
            </a:r>
            <a:r>
              <a:rPr lang="ru-RU" sz="1900" dirty="0"/>
              <a:t> </a:t>
            </a:r>
            <a:r>
              <a:rPr lang="ru-RU" sz="1900" dirty="0" err="1"/>
              <a:t>масштабованістю</a:t>
            </a:r>
            <a:r>
              <a:rPr lang="ru-RU" sz="1900" dirty="0"/>
              <a:t>, </a:t>
            </a:r>
            <a:r>
              <a:rPr lang="ru-RU" sz="1900" dirty="0" err="1"/>
              <a:t>відсутністю</a:t>
            </a:r>
            <a:r>
              <a:rPr lang="ru-RU" sz="1900" dirty="0"/>
              <a:t> </a:t>
            </a:r>
            <a:r>
              <a:rPr lang="ru-RU" sz="1900" dirty="0" err="1"/>
              <a:t>повноцінної</a:t>
            </a:r>
            <a:r>
              <a:rPr lang="ru-RU" sz="1900" dirty="0"/>
              <a:t> </a:t>
            </a:r>
            <a:r>
              <a:rPr lang="ru-RU" sz="1900" dirty="0" err="1"/>
              <a:t>гейміфікації</a:t>
            </a:r>
            <a:r>
              <a:rPr lang="ru-RU" sz="1900" dirty="0"/>
              <a:t>, </a:t>
            </a:r>
            <a:r>
              <a:rPr lang="ru-RU" sz="1900" dirty="0" err="1"/>
              <a:t>низьким</a:t>
            </a:r>
            <a:r>
              <a:rPr lang="ru-RU" sz="1900" dirty="0"/>
              <a:t> </a:t>
            </a:r>
            <a:r>
              <a:rPr lang="ru-RU" sz="1900" dirty="0" err="1"/>
              <a:t>рівнем</a:t>
            </a:r>
            <a:r>
              <a:rPr lang="ru-RU" sz="1900" dirty="0"/>
              <a:t> </a:t>
            </a:r>
            <a:r>
              <a:rPr lang="ru-RU" sz="1900" dirty="0" err="1"/>
              <a:t>безпеки</a:t>
            </a:r>
            <a:r>
              <a:rPr lang="ru-RU" sz="1900" dirty="0"/>
              <a:t> та </a:t>
            </a:r>
            <a:r>
              <a:rPr lang="ru-RU" sz="1900" dirty="0" err="1"/>
              <a:t>обмеженим</a:t>
            </a:r>
            <a:r>
              <a:rPr lang="ru-RU" sz="1900" dirty="0"/>
              <a:t> </a:t>
            </a:r>
            <a:r>
              <a:rPr lang="ru-RU" sz="1900" dirty="0" err="1"/>
              <a:t>функціоналом</a:t>
            </a:r>
            <a:r>
              <a:rPr lang="ru-RU" sz="1900" dirty="0"/>
              <a:t> для </a:t>
            </a:r>
            <a:r>
              <a:rPr lang="ru-RU" sz="1900" dirty="0" err="1"/>
              <a:t>управління</a:t>
            </a:r>
            <a:r>
              <a:rPr lang="ru-RU" sz="1900" dirty="0"/>
              <a:t> </a:t>
            </a:r>
            <a:r>
              <a:rPr lang="ru-RU" sz="1900" dirty="0" err="1"/>
              <a:t>соціальними</a:t>
            </a:r>
            <a:r>
              <a:rPr lang="ru-RU" sz="1900" dirty="0"/>
              <a:t> </a:t>
            </a:r>
            <a:r>
              <a:rPr lang="ru-RU" sz="1900" dirty="0" err="1"/>
              <a:t>зв’язками</a:t>
            </a:r>
            <a:r>
              <a:rPr lang="ru-RU" sz="1900" dirty="0"/>
              <a:t>. </a:t>
            </a:r>
            <a:r>
              <a:rPr lang="ru-RU" sz="1900" dirty="0" err="1"/>
              <a:t>Постає</a:t>
            </a:r>
            <a:r>
              <a:rPr lang="ru-RU" sz="1900" dirty="0"/>
              <a:t> </a:t>
            </a:r>
            <a:r>
              <a:rPr lang="ru-RU" sz="1900" dirty="0" err="1"/>
              <a:t>необхідність</a:t>
            </a:r>
            <a:r>
              <a:rPr lang="ru-RU" sz="1900" dirty="0"/>
              <a:t> у </a:t>
            </a:r>
            <a:r>
              <a:rPr lang="ru-RU" sz="1900" dirty="0" err="1"/>
              <a:t>створенні</a:t>
            </a:r>
            <a:r>
              <a:rPr lang="ru-RU" sz="1900" dirty="0"/>
              <a:t> нового серверного </a:t>
            </a:r>
            <a:r>
              <a:rPr lang="ru-RU" sz="1900" dirty="0" err="1"/>
              <a:t>рішення</a:t>
            </a:r>
            <a:r>
              <a:rPr lang="ru-RU" sz="1900" dirty="0"/>
              <a:t>, яке </a:t>
            </a:r>
            <a:r>
              <a:rPr lang="ru-RU" sz="1900" dirty="0" err="1"/>
              <a:t>забезпечить</a:t>
            </a:r>
            <a:r>
              <a:rPr lang="ru-RU" sz="1900" dirty="0"/>
              <a:t> </a:t>
            </a:r>
            <a:r>
              <a:rPr lang="ru-RU" sz="1900" dirty="0" err="1"/>
              <a:t>стабільну</a:t>
            </a:r>
            <a:r>
              <a:rPr lang="ru-RU" sz="1900" dirty="0"/>
              <a:t>, </a:t>
            </a:r>
            <a:r>
              <a:rPr lang="ru-RU" sz="1900" dirty="0" err="1"/>
              <a:t>безпечну</a:t>
            </a:r>
            <a:r>
              <a:rPr lang="ru-RU" sz="1900" dirty="0"/>
              <a:t> та </a:t>
            </a:r>
            <a:r>
              <a:rPr lang="ru-RU" sz="1900" dirty="0" err="1"/>
              <a:t>функціонально</a:t>
            </a:r>
            <a:r>
              <a:rPr lang="ru-RU" sz="1900" dirty="0"/>
              <a:t> </a:t>
            </a:r>
            <a:r>
              <a:rPr lang="ru-RU" sz="1900" dirty="0" err="1"/>
              <a:t>повну</a:t>
            </a:r>
            <a:r>
              <a:rPr lang="ru-RU" sz="1900" dirty="0"/>
              <a:t> </a:t>
            </a:r>
            <a:r>
              <a:rPr lang="ru-RU" sz="1900" dirty="0" err="1"/>
              <a:t>взаємодію</a:t>
            </a:r>
            <a:r>
              <a:rPr lang="ru-RU" sz="1900" dirty="0"/>
              <a:t> </a:t>
            </a:r>
            <a:r>
              <a:rPr lang="ru-RU" sz="1900" dirty="0" err="1"/>
              <a:t>користувачів</a:t>
            </a:r>
            <a:r>
              <a:rPr lang="ru-RU" sz="1900" dirty="0"/>
              <a:t> у межах </a:t>
            </a:r>
            <a:r>
              <a:rPr lang="ru-RU" sz="1900" dirty="0" err="1"/>
              <a:t>соціальної</a:t>
            </a:r>
            <a:r>
              <a:rPr lang="ru-RU" sz="1900" dirty="0"/>
              <a:t> </a:t>
            </a:r>
            <a:r>
              <a:rPr lang="ru-RU" sz="1900" dirty="0" err="1"/>
              <a:t>платформи</a:t>
            </a:r>
            <a:r>
              <a:rPr lang="ru-RU" sz="1900" dirty="0"/>
              <a:t>. Проблема </a:t>
            </a:r>
            <a:r>
              <a:rPr lang="ru-RU" sz="1900" dirty="0" err="1"/>
              <a:t>полягає</a:t>
            </a:r>
            <a:r>
              <a:rPr lang="ru-RU" sz="1900" dirty="0"/>
              <a:t> у </a:t>
            </a:r>
            <a:r>
              <a:rPr lang="ru-RU" sz="1900" dirty="0" err="1"/>
              <a:t>проєктуванні</a:t>
            </a:r>
            <a:r>
              <a:rPr lang="ru-RU" sz="1900" dirty="0"/>
              <a:t> </a:t>
            </a:r>
            <a:r>
              <a:rPr lang="ru-RU" sz="1900" dirty="0" err="1"/>
              <a:t>ефективного</a:t>
            </a:r>
            <a:r>
              <a:rPr lang="ru-RU" sz="1900" dirty="0"/>
              <a:t> </a:t>
            </a:r>
            <a:r>
              <a:rPr lang="en-US" sz="1900" dirty="0"/>
              <a:t>RESTful API, </a:t>
            </a:r>
            <a:r>
              <a:rPr lang="ru-RU" sz="1900" dirty="0" err="1"/>
              <a:t>здатного</a:t>
            </a:r>
            <a:r>
              <a:rPr lang="ru-RU" sz="1900" dirty="0"/>
              <a:t> </a:t>
            </a:r>
            <a:r>
              <a:rPr lang="ru-RU" sz="1900" dirty="0" err="1"/>
              <a:t>обслуговувати</a:t>
            </a:r>
            <a:r>
              <a:rPr lang="ru-RU" sz="1900" dirty="0"/>
              <a:t> </a:t>
            </a:r>
            <a:r>
              <a:rPr lang="ru-RU" sz="1900" dirty="0" err="1"/>
              <a:t>велику</a:t>
            </a:r>
            <a:r>
              <a:rPr lang="ru-RU" sz="1900" dirty="0"/>
              <a:t> </a:t>
            </a:r>
            <a:r>
              <a:rPr lang="ru-RU" sz="1900" dirty="0" err="1"/>
              <a:t>кількість</a:t>
            </a:r>
            <a:r>
              <a:rPr lang="ru-RU" sz="1900" dirty="0"/>
              <a:t> </a:t>
            </a:r>
            <a:r>
              <a:rPr lang="ru-RU" sz="1900" dirty="0" err="1"/>
              <a:t>одночасних</a:t>
            </a:r>
            <a:r>
              <a:rPr lang="ru-RU" sz="1900" dirty="0"/>
              <a:t> </a:t>
            </a:r>
            <a:r>
              <a:rPr lang="ru-RU" sz="1900" dirty="0" err="1"/>
              <a:t>запитів</a:t>
            </a:r>
            <a:r>
              <a:rPr lang="ru-RU" sz="1900" dirty="0"/>
              <a:t>, </a:t>
            </a:r>
            <a:r>
              <a:rPr lang="ru-RU" sz="1900" dirty="0" err="1"/>
              <a:t>гарантувати</a:t>
            </a:r>
            <a:r>
              <a:rPr lang="ru-RU" sz="1900" dirty="0"/>
              <a:t> </a:t>
            </a:r>
            <a:r>
              <a:rPr lang="ru-RU" sz="1900" dirty="0" err="1"/>
              <a:t>захист</a:t>
            </a:r>
            <a:r>
              <a:rPr lang="ru-RU" sz="1900" dirty="0"/>
              <a:t> </a:t>
            </a:r>
            <a:r>
              <a:rPr lang="ru-RU" sz="1900" dirty="0" err="1"/>
              <a:t>персональних</a:t>
            </a:r>
            <a:r>
              <a:rPr lang="ru-RU" sz="1900" dirty="0"/>
              <a:t> </a:t>
            </a:r>
            <a:r>
              <a:rPr lang="ru-RU" sz="1900" dirty="0" err="1"/>
              <a:t>даних</a:t>
            </a:r>
            <a:r>
              <a:rPr lang="ru-RU" sz="1900" dirty="0"/>
              <a:t> та </a:t>
            </a:r>
            <a:r>
              <a:rPr lang="ru-RU" sz="1900" dirty="0" err="1"/>
              <a:t>підтримувати</a:t>
            </a:r>
            <a:r>
              <a:rPr lang="ru-RU" sz="1900" dirty="0"/>
              <a:t> </a:t>
            </a:r>
            <a:r>
              <a:rPr lang="ru-RU" sz="1900" dirty="0" err="1"/>
              <a:t>розширений</a:t>
            </a:r>
            <a:r>
              <a:rPr lang="ru-RU" sz="1900" dirty="0"/>
              <a:t> </a:t>
            </a:r>
            <a:r>
              <a:rPr lang="ru-RU" sz="1900" dirty="0" err="1"/>
              <a:t>набір</a:t>
            </a:r>
            <a:r>
              <a:rPr lang="ru-RU" sz="1900" dirty="0"/>
              <a:t> </a:t>
            </a:r>
            <a:r>
              <a:rPr lang="ru-RU" sz="1900" dirty="0" err="1"/>
              <a:t>функцій</a:t>
            </a:r>
            <a:r>
              <a:rPr lang="ru-RU" sz="1900" dirty="0"/>
              <a:t> — </a:t>
            </a:r>
            <a:r>
              <a:rPr lang="ru-RU" sz="1900" dirty="0" err="1"/>
              <a:t>від</a:t>
            </a:r>
            <a:r>
              <a:rPr lang="ru-RU" sz="1900" dirty="0"/>
              <a:t> </a:t>
            </a:r>
            <a:r>
              <a:rPr lang="ru-RU" sz="1900" dirty="0" err="1"/>
              <a:t>автентифікації</a:t>
            </a:r>
            <a:r>
              <a:rPr lang="ru-RU" sz="1900" dirty="0"/>
              <a:t> до </a:t>
            </a:r>
            <a:r>
              <a:rPr lang="ru-RU" sz="1900" dirty="0" err="1"/>
              <a:t>управління</a:t>
            </a:r>
            <a:r>
              <a:rPr lang="ru-RU" sz="1900" dirty="0"/>
              <a:t> </a:t>
            </a:r>
            <a:r>
              <a:rPr lang="ru-RU" sz="1900" dirty="0" err="1"/>
              <a:t>соціальними</a:t>
            </a:r>
            <a:r>
              <a:rPr lang="ru-RU" sz="1900" dirty="0"/>
              <a:t> </a:t>
            </a:r>
            <a:r>
              <a:rPr lang="ru-RU" sz="1900" dirty="0" err="1"/>
              <a:t>подіями</a:t>
            </a:r>
            <a:r>
              <a:rPr lang="ru-RU" sz="1900" dirty="0"/>
              <a:t> та </a:t>
            </a:r>
            <a:r>
              <a:rPr lang="ru-RU" sz="1900" dirty="0" err="1"/>
              <a:t>аналітики</a:t>
            </a:r>
            <a:r>
              <a:rPr lang="ru-RU" sz="1900" dirty="0" smtClean="0"/>
              <a:t>.</a:t>
            </a:r>
          </a:p>
          <a:p>
            <a:r>
              <a:rPr lang="ru-RU" sz="1900" dirty="0"/>
              <a:t>У </a:t>
            </a:r>
            <a:r>
              <a:rPr lang="ru-RU" sz="1900" dirty="0" err="1"/>
              <a:t>результаті</a:t>
            </a:r>
            <a:r>
              <a:rPr lang="ru-RU" sz="1900" dirty="0"/>
              <a:t> </a:t>
            </a:r>
            <a:r>
              <a:rPr lang="ru-RU" sz="1900" dirty="0" err="1"/>
              <a:t>реалізації</a:t>
            </a:r>
            <a:r>
              <a:rPr lang="ru-RU" sz="1900" dirty="0"/>
              <a:t> </a:t>
            </a:r>
            <a:r>
              <a:rPr lang="ru-RU" sz="1900" dirty="0" err="1"/>
              <a:t>проєкту</a:t>
            </a:r>
            <a:r>
              <a:rPr lang="ru-RU" sz="1900" dirty="0"/>
              <a:t> </a:t>
            </a:r>
            <a:r>
              <a:rPr lang="ru-RU" sz="1900" dirty="0" err="1"/>
              <a:t>очікується</a:t>
            </a:r>
            <a:r>
              <a:rPr lang="ru-RU" sz="1900" dirty="0"/>
              <a:t> </a:t>
            </a:r>
            <a:r>
              <a:rPr lang="ru-RU" sz="1900" dirty="0" err="1"/>
              <a:t>створення</a:t>
            </a:r>
            <a:r>
              <a:rPr lang="ru-RU" sz="1900" dirty="0"/>
              <a:t> </a:t>
            </a:r>
            <a:r>
              <a:rPr lang="ru-RU" sz="1900" dirty="0" err="1"/>
              <a:t>працездатного</a:t>
            </a:r>
            <a:r>
              <a:rPr lang="ru-RU" sz="1900" dirty="0"/>
              <a:t> та </a:t>
            </a:r>
            <a:r>
              <a:rPr lang="ru-RU" sz="1900" dirty="0" err="1"/>
              <a:t>документованого</a:t>
            </a:r>
            <a:r>
              <a:rPr lang="ru-RU" sz="1900" dirty="0"/>
              <a:t> </a:t>
            </a:r>
            <a:r>
              <a:rPr lang="en-US" sz="1900" dirty="0"/>
              <a:t>API </a:t>
            </a:r>
            <a:r>
              <a:rPr lang="ru-RU" sz="1900" dirty="0"/>
              <a:t>з </a:t>
            </a:r>
            <a:r>
              <a:rPr lang="ru-RU" sz="1900" dirty="0" err="1"/>
              <a:t>архітектурою</a:t>
            </a:r>
            <a:r>
              <a:rPr lang="ru-RU" sz="1900" dirty="0"/>
              <a:t>, </a:t>
            </a:r>
            <a:r>
              <a:rPr lang="ru-RU" sz="1900" dirty="0" err="1"/>
              <a:t>орієнтованою</a:t>
            </a:r>
            <a:r>
              <a:rPr lang="ru-RU" sz="1900" dirty="0"/>
              <a:t> на </a:t>
            </a:r>
            <a:r>
              <a:rPr lang="ru-RU" sz="1900" dirty="0" err="1"/>
              <a:t>масштабованість</a:t>
            </a:r>
            <a:r>
              <a:rPr lang="ru-RU" sz="1900" dirty="0"/>
              <a:t> та </a:t>
            </a:r>
            <a:r>
              <a:rPr lang="ru-RU" sz="1900" dirty="0" err="1"/>
              <a:t>високу</a:t>
            </a:r>
            <a:r>
              <a:rPr lang="ru-RU" sz="1900" dirty="0"/>
              <a:t> </a:t>
            </a:r>
            <a:r>
              <a:rPr lang="ru-RU" sz="1900" dirty="0" err="1"/>
              <a:t>продуктивність</a:t>
            </a:r>
            <a:r>
              <a:rPr lang="ru-RU" sz="1900" dirty="0"/>
              <a:t>. Система повинна </a:t>
            </a:r>
            <a:r>
              <a:rPr lang="ru-RU" sz="1900" dirty="0" err="1"/>
              <a:t>забезпечити</a:t>
            </a:r>
            <a:r>
              <a:rPr lang="ru-RU" sz="1900" dirty="0"/>
              <a:t>:</a:t>
            </a:r>
          </a:p>
          <a:p>
            <a:r>
              <a:rPr lang="ru-RU" sz="1900" dirty="0" err="1"/>
              <a:t>повноцінну</a:t>
            </a:r>
            <a:r>
              <a:rPr lang="ru-RU" sz="1900" dirty="0"/>
              <a:t> </a:t>
            </a:r>
            <a:r>
              <a:rPr lang="ru-RU" sz="1900" dirty="0" err="1"/>
              <a:t>авторизацію</a:t>
            </a:r>
            <a:r>
              <a:rPr lang="ru-RU" sz="1900" dirty="0"/>
              <a:t> та </a:t>
            </a:r>
            <a:r>
              <a:rPr lang="ru-RU" sz="1900" dirty="0" err="1"/>
              <a:t>автентифікацію</a:t>
            </a:r>
            <a:r>
              <a:rPr lang="ru-RU" sz="1900" dirty="0"/>
              <a:t> </a:t>
            </a:r>
            <a:r>
              <a:rPr lang="ru-RU" sz="1900" dirty="0" err="1"/>
              <a:t>користувачів</a:t>
            </a:r>
            <a:r>
              <a:rPr lang="ru-RU" sz="1900" dirty="0"/>
              <a:t> з </a:t>
            </a:r>
            <a:r>
              <a:rPr lang="ru-RU" sz="1900" dirty="0" err="1"/>
              <a:t>використанням</a:t>
            </a:r>
            <a:r>
              <a:rPr lang="ru-RU" sz="1900" dirty="0"/>
              <a:t> </a:t>
            </a:r>
            <a:r>
              <a:rPr lang="en-US" sz="1900" dirty="0"/>
              <a:t>JWT;</a:t>
            </a:r>
          </a:p>
          <a:p>
            <a:r>
              <a:rPr lang="ru-RU" sz="1900" dirty="0" err="1"/>
              <a:t>розширені</a:t>
            </a:r>
            <a:r>
              <a:rPr lang="ru-RU" sz="1900" dirty="0"/>
              <a:t> </a:t>
            </a:r>
            <a:r>
              <a:rPr lang="ru-RU" sz="1900" dirty="0" err="1"/>
              <a:t>можливості</a:t>
            </a:r>
            <a:r>
              <a:rPr lang="ru-RU" sz="1900" dirty="0"/>
              <a:t> </a:t>
            </a:r>
            <a:r>
              <a:rPr lang="ru-RU" sz="1900" dirty="0" err="1"/>
              <a:t>соціальної</a:t>
            </a:r>
            <a:r>
              <a:rPr lang="ru-RU" sz="1900" dirty="0"/>
              <a:t> </a:t>
            </a:r>
            <a:r>
              <a:rPr lang="ru-RU" sz="1900" dirty="0" err="1"/>
              <a:t>взаємодії</a:t>
            </a:r>
            <a:r>
              <a:rPr lang="ru-RU" sz="1900" dirty="0"/>
              <a:t>, </a:t>
            </a:r>
            <a:r>
              <a:rPr lang="ru-RU" sz="1900" dirty="0" err="1"/>
              <a:t>включаючи</a:t>
            </a:r>
            <a:r>
              <a:rPr lang="ru-RU" sz="1900" dirty="0"/>
              <a:t> </a:t>
            </a:r>
            <a:r>
              <a:rPr lang="ru-RU" sz="1900" dirty="0" err="1"/>
              <a:t>чати</a:t>
            </a:r>
            <a:r>
              <a:rPr lang="ru-RU" sz="1900" dirty="0"/>
              <a:t>, </a:t>
            </a:r>
            <a:r>
              <a:rPr lang="ru-RU" sz="1900" dirty="0" err="1"/>
              <a:t>друзів</a:t>
            </a:r>
            <a:r>
              <a:rPr lang="ru-RU" sz="1900" dirty="0"/>
              <a:t> і </a:t>
            </a:r>
            <a:r>
              <a:rPr lang="ru-RU" sz="1900" dirty="0" err="1"/>
              <a:t>події</a:t>
            </a:r>
            <a:r>
              <a:rPr lang="ru-RU" sz="1900" dirty="0"/>
              <a:t>;</a:t>
            </a:r>
          </a:p>
          <a:p>
            <a:r>
              <a:rPr lang="ru-RU" sz="1900" dirty="0" err="1"/>
              <a:t>гейміфікаційні</a:t>
            </a:r>
            <a:r>
              <a:rPr lang="ru-RU" sz="1900" dirty="0"/>
              <a:t> </a:t>
            </a:r>
            <a:r>
              <a:rPr lang="ru-RU" sz="1900" dirty="0" err="1"/>
              <a:t>елементи</a:t>
            </a:r>
            <a:r>
              <a:rPr lang="ru-RU" sz="1900" dirty="0"/>
              <a:t> у </a:t>
            </a:r>
            <a:r>
              <a:rPr lang="ru-RU" sz="1900" dirty="0" err="1"/>
              <a:t>вигляді</a:t>
            </a:r>
            <a:r>
              <a:rPr lang="ru-RU" sz="1900" dirty="0"/>
              <a:t> </a:t>
            </a:r>
            <a:r>
              <a:rPr lang="ru-RU" sz="1900" dirty="0" err="1"/>
              <a:t>челенджів</a:t>
            </a:r>
            <a:r>
              <a:rPr lang="ru-RU" sz="1900" dirty="0"/>
              <a:t> </a:t>
            </a:r>
            <a:r>
              <a:rPr lang="ru-RU" sz="1900" dirty="0" err="1"/>
              <a:t>із</a:t>
            </a:r>
            <a:r>
              <a:rPr lang="ru-RU" sz="1900" dirty="0"/>
              <a:t> системою </a:t>
            </a:r>
            <a:r>
              <a:rPr lang="ru-RU" sz="1900" dirty="0" err="1"/>
              <a:t>підтвердження</a:t>
            </a:r>
            <a:r>
              <a:rPr lang="ru-RU" sz="1900" dirty="0"/>
              <a:t> </a:t>
            </a:r>
            <a:r>
              <a:rPr lang="ru-RU" sz="1900" dirty="0" err="1"/>
              <a:t>виконання</a:t>
            </a:r>
            <a:r>
              <a:rPr lang="ru-RU" sz="1900" dirty="0"/>
              <a:t> та статистикою;</a:t>
            </a:r>
          </a:p>
          <a:p>
            <a:r>
              <a:rPr lang="ru-RU" sz="1900" dirty="0" err="1"/>
              <a:t>інструменти</a:t>
            </a:r>
            <a:r>
              <a:rPr lang="ru-RU" sz="1900" dirty="0"/>
              <a:t> </a:t>
            </a:r>
            <a:r>
              <a:rPr lang="ru-RU" sz="1900" dirty="0" err="1"/>
              <a:t>аналітики</a:t>
            </a:r>
            <a:r>
              <a:rPr lang="ru-RU" sz="1900" dirty="0"/>
              <a:t> та </a:t>
            </a:r>
            <a:r>
              <a:rPr lang="ru-RU" sz="1900" dirty="0" err="1"/>
              <a:t>адміністрування</a:t>
            </a:r>
            <a:r>
              <a:rPr lang="ru-RU" sz="1900" dirty="0"/>
              <a:t>, </a:t>
            </a:r>
            <a:r>
              <a:rPr lang="ru-RU" sz="1900" dirty="0" err="1"/>
              <a:t>зокрема</a:t>
            </a:r>
            <a:r>
              <a:rPr lang="ru-RU" sz="1900" dirty="0"/>
              <a:t> перегляд </a:t>
            </a:r>
            <a:r>
              <a:rPr lang="ru-RU" sz="1900" dirty="0" err="1"/>
              <a:t>активності</a:t>
            </a:r>
            <a:r>
              <a:rPr lang="ru-RU" sz="1900" dirty="0"/>
              <a:t> </a:t>
            </a:r>
            <a:r>
              <a:rPr lang="ru-RU" sz="1900" dirty="0" err="1"/>
              <a:t>користувачів</a:t>
            </a:r>
            <a:r>
              <a:rPr lang="ru-RU" sz="1900" dirty="0"/>
              <a:t> і </a:t>
            </a:r>
            <a:r>
              <a:rPr lang="ru-RU" sz="1900" dirty="0" err="1"/>
              <a:t>керування</a:t>
            </a:r>
            <a:r>
              <a:rPr lang="ru-RU" sz="1900" dirty="0"/>
              <a:t> контентом;</a:t>
            </a:r>
          </a:p>
          <a:p>
            <a:r>
              <a:rPr lang="ru-RU" sz="1900" dirty="0" err="1"/>
              <a:t>високу</a:t>
            </a:r>
            <a:r>
              <a:rPr lang="ru-RU" sz="1900" dirty="0"/>
              <a:t> </a:t>
            </a:r>
            <a:r>
              <a:rPr lang="ru-RU" sz="1900" dirty="0" err="1"/>
              <a:t>продуктивність</a:t>
            </a:r>
            <a:r>
              <a:rPr lang="ru-RU" sz="1900" dirty="0"/>
              <a:t> (</a:t>
            </a:r>
            <a:r>
              <a:rPr lang="ru-RU" sz="1900" dirty="0" err="1"/>
              <a:t>відгук</a:t>
            </a:r>
            <a:r>
              <a:rPr lang="ru-RU" sz="1900" dirty="0"/>
              <a:t> &lt;300 </a:t>
            </a:r>
            <a:r>
              <a:rPr lang="ru-RU" sz="1900" dirty="0" err="1"/>
              <a:t>мс</a:t>
            </a:r>
            <a:r>
              <a:rPr lang="ru-RU" sz="1900" dirty="0"/>
              <a:t>, </a:t>
            </a:r>
            <a:r>
              <a:rPr lang="ru-RU" sz="1900" dirty="0" err="1"/>
              <a:t>підтримка</a:t>
            </a:r>
            <a:r>
              <a:rPr lang="ru-RU" sz="1900" dirty="0"/>
              <a:t> 1000+ </a:t>
            </a:r>
            <a:r>
              <a:rPr lang="ru-RU" sz="1900" dirty="0" err="1"/>
              <a:t>запитів</a:t>
            </a:r>
            <a:r>
              <a:rPr lang="ru-RU" sz="1900" dirty="0"/>
              <a:t>);</a:t>
            </a:r>
          </a:p>
          <a:p>
            <a:r>
              <a:rPr lang="ru-RU" sz="1900" dirty="0" err="1"/>
              <a:t>документованість</a:t>
            </a:r>
            <a:r>
              <a:rPr lang="ru-RU" sz="1900" dirty="0"/>
              <a:t> </a:t>
            </a:r>
            <a:r>
              <a:rPr lang="en-US" sz="1900" dirty="0"/>
              <a:t>API </a:t>
            </a:r>
            <a:r>
              <a:rPr lang="ru-RU" sz="1900" dirty="0"/>
              <a:t>за </a:t>
            </a:r>
            <a:r>
              <a:rPr lang="ru-RU" sz="1900" dirty="0" err="1"/>
              <a:t>допомогою</a:t>
            </a:r>
            <a:r>
              <a:rPr lang="ru-RU" sz="1900" dirty="0"/>
              <a:t> </a:t>
            </a:r>
            <a:r>
              <a:rPr lang="en-US" sz="1900" dirty="0" err="1"/>
              <a:t>OpenAPI</a:t>
            </a:r>
            <a:r>
              <a:rPr lang="en-US" sz="1900" dirty="0"/>
              <a:t> (Swagger).</a:t>
            </a:r>
          </a:p>
          <a:p>
            <a:pPr marL="0" lvl="0" indent="0">
              <a:spcBef>
                <a:spcPts val="1500"/>
              </a:spcBef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72082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14300" indent="0">
              <a:buNone/>
            </a:pPr>
            <a:r>
              <a:rPr lang="ru-RU" dirty="0"/>
              <a:t>У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соціальної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en-US" b="1" dirty="0" err="1"/>
              <a:t>Bokado</a:t>
            </a:r>
            <a:r>
              <a:rPr lang="en-US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використано</a:t>
            </a:r>
            <a:r>
              <a:rPr lang="ru-RU" dirty="0"/>
              <a:t> низку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забезпечують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r>
              <a:rPr lang="ru-RU" dirty="0"/>
              <a:t>, </a:t>
            </a:r>
            <a:r>
              <a:rPr lang="ru-RU" dirty="0" err="1"/>
              <a:t>безпеку</a:t>
            </a:r>
            <a:r>
              <a:rPr lang="ru-RU" dirty="0"/>
              <a:t>, </a:t>
            </a:r>
            <a:r>
              <a:rPr lang="ru-RU" dirty="0" err="1"/>
              <a:t>масштабованість</a:t>
            </a:r>
            <a:r>
              <a:rPr lang="ru-RU" dirty="0"/>
              <a:t> та </a:t>
            </a:r>
            <a:r>
              <a:rPr lang="ru-RU" dirty="0" err="1"/>
              <a:t>зручність</a:t>
            </a:r>
            <a:r>
              <a:rPr lang="ru-RU" dirty="0"/>
              <a:t> </a:t>
            </a:r>
            <a:r>
              <a:rPr lang="ru-RU" dirty="0" err="1"/>
              <a:t>підтримки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. </a:t>
            </a:r>
            <a:r>
              <a:rPr lang="ru-RU" dirty="0" err="1"/>
              <a:t>Нижче</a:t>
            </a:r>
            <a:r>
              <a:rPr lang="ru-RU" dirty="0"/>
              <a:t> наведено </a:t>
            </a:r>
            <a:r>
              <a:rPr lang="ru-RU" dirty="0" err="1"/>
              <a:t>перелік</a:t>
            </a:r>
            <a:r>
              <a:rPr lang="ru-RU" dirty="0"/>
              <a:t> </a:t>
            </a:r>
            <a:r>
              <a:rPr lang="ru-RU" dirty="0" err="1"/>
              <a:t>основних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поясненням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призначення</a:t>
            </a:r>
            <a:r>
              <a:rPr lang="ru-RU" dirty="0"/>
              <a:t>:</a:t>
            </a:r>
          </a:p>
          <a:p>
            <a:r>
              <a:rPr lang="ru-RU" b="1" dirty="0"/>
              <a:t>.</a:t>
            </a:r>
            <a:r>
              <a:rPr lang="en-US" b="1" dirty="0"/>
              <a:t>NET 8.0</a:t>
            </a:r>
            <a:r>
              <a:rPr lang="en-US" dirty="0"/>
              <a:t> — </a:t>
            </a:r>
            <a:r>
              <a:rPr lang="ru-RU" dirty="0" err="1"/>
              <a:t>використано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основної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серверного </a:t>
            </a:r>
            <a:r>
              <a:rPr lang="ru-RU" dirty="0" err="1"/>
              <a:t>застосунку</a:t>
            </a:r>
            <a:r>
              <a:rPr lang="ru-RU" dirty="0"/>
              <a:t> та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en-US" dirty="0"/>
              <a:t>RESTful API. </a:t>
            </a:r>
            <a:endParaRPr lang="ru-RU" dirty="0"/>
          </a:p>
          <a:p>
            <a:r>
              <a:rPr lang="en-US" b="1" dirty="0"/>
              <a:t>PostgreSQL 14</a:t>
            </a:r>
            <a:r>
              <a:rPr lang="en-US" dirty="0"/>
              <a:t> — </a:t>
            </a:r>
            <a:r>
              <a:rPr lang="ru-RU" dirty="0" err="1"/>
              <a:t>застосовується</a:t>
            </a:r>
            <a:r>
              <a:rPr lang="ru-RU" dirty="0"/>
              <a:t> як </a:t>
            </a:r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реляційна</a:t>
            </a:r>
            <a:r>
              <a:rPr lang="ru-RU" dirty="0"/>
              <a:t> база </a:t>
            </a:r>
            <a:r>
              <a:rPr lang="ru-RU" dirty="0" err="1"/>
              <a:t>даних</a:t>
            </a:r>
            <a:r>
              <a:rPr lang="ru-RU" dirty="0"/>
              <a:t> для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про </a:t>
            </a:r>
            <a:r>
              <a:rPr lang="ru-RU" dirty="0" err="1"/>
              <a:t>користувачів</a:t>
            </a:r>
            <a:r>
              <a:rPr lang="ru-RU" dirty="0"/>
              <a:t>, </a:t>
            </a:r>
            <a:r>
              <a:rPr lang="ru-RU" dirty="0" err="1"/>
              <a:t>челенджі</a:t>
            </a:r>
            <a:r>
              <a:rPr lang="ru-RU" dirty="0"/>
              <a:t>, </a:t>
            </a:r>
            <a:r>
              <a:rPr lang="ru-RU" dirty="0" err="1"/>
              <a:t>події</a:t>
            </a:r>
            <a:r>
              <a:rPr lang="ru-RU" dirty="0"/>
              <a:t>, </a:t>
            </a:r>
            <a:r>
              <a:rPr lang="ru-RU" dirty="0" err="1"/>
              <a:t>повідомлення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 </a:t>
            </a:r>
            <a:endParaRPr lang="ru-RU" dirty="0" smtClean="0"/>
          </a:p>
          <a:p>
            <a:r>
              <a:rPr lang="en-US" b="1" dirty="0" smtClean="0"/>
              <a:t>JWT </a:t>
            </a:r>
            <a:r>
              <a:rPr lang="en-US" b="1" dirty="0"/>
              <a:t>(JSON Web Token)</a:t>
            </a:r>
            <a:r>
              <a:rPr lang="en-US" dirty="0"/>
              <a:t> —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безпечної</a:t>
            </a:r>
            <a:r>
              <a:rPr lang="ru-RU" dirty="0"/>
              <a:t> </a:t>
            </a:r>
            <a:r>
              <a:rPr lang="ru-RU" dirty="0" err="1"/>
              <a:t>авторизації</a:t>
            </a:r>
            <a:r>
              <a:rPr lang="ru-RU" dirty="0"/>
              <a:t> та </a:t>
            </a:r>
            <a:r>
              <a:rPr lang="ru-RU" dirty="0" err="1"/>
              <a:t>автентифікації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 у </a:t>
            </a:r>
            <a:r>
              <a:rPr lang="ru-RU" dirty="0" err="1"/>
              <a:t>системі</a:t>
            </a:r>
            <a:r>
              <a:rPr lang="ru-RU" dirty="0"/>
              <a:t>, </a:t>
            </a:r>
            <a:r>
              <a:rPr lang="ru-RU" dirty="0" err="1"/>
              <a:t>забезпечуючи</a:t>
            </a:r>
            <a:r>
              <a:rPr lang="ru-RU" dirty="0"/>
              <a:t> передачу </a:t>
            </a:r>
            <a:r>
              <a:rPr lang="ru-RU" dirty="0" err="1"/>
              <a:t>токенів</a:t>
            </a:r>
            <a:r>
              <a:rPr lang="ru-RU" dirty="0"/>
              <a:t> у </a:t>
            </a:r>
            <a:r>
              <a:rPr lang="ru-RU" dirty="0" err="1"/>
              <a:t>запитах</a:t>
            </a:r>
            <a:r>
              <a:rPr lang="ru-RU" dirty="0"/>
              <a:t>.</a:t>
            </a:r>
          </a:p>
          <a:p>
            <a:r>
              <a:rPr lang="en-US" b="1" dirty="0"/>
              <a:t>HTTPS</a:t>
            </a:r>
            <a:r>
              <a:rPr lang="en-US" dirty="0"/>
              <a:t> —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захищений</a:t>
            </a:r>
            <a:r>
              <a:rPr lang="ru-RU" dirty="0"/>
              <a:t> </a:t>
            </a:r>
            <a:r>
              <a:rPr lang="ru-RU" dirty="0" err="1"/>
              <a:t>обмін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 і сервером, </a:t>
            </a:r>
            <a:r>
              <a:rPr lang="ru-RU" dirty="0" err="1"/>
              <a:t>що</a:t>
            </a:r>
            <a:r>
              <a:rPr lang="ru-RU" dirty="0"/>
              <a:t> є критично </a:t>
            </a:r>
            <a:r>
              <a:rPr lang="ru-RU" dirty="0" err="1"/>
              <a:t>важливим</a:t>
            </a:r>
            <a:r>
              <a:rPr lang="ru-RU" dirty="0"/>
              <a:t> для </a:t>
            </a:r>
            <a:r>
              <a:rPr lang="ru-RU" dirty="0" err="1"/>
              <a:t>конфіденційної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.</a:t>
            </a:r>
          </a:p>
          <a:p>
            <a:r>
              <a:rPr lang="en-US" b="1" dirty="0"/>
              <a:t>CORS (Cross-Origin Resource Sharing)</a:t>
            </a:r>
            <a:r>
              <a:rPr lang="en-US" dirty="0"/>
              <a:t> —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змогу</a:t>
            </a:r>
            <a:r>
              <a:rPr lang="ru-RU" dirty="0"/>
              <a:t> </a:t>
            </a:r>
            <a:r>
              <a:rPr lang="ru-RU" dirty="0" err="1"/>
              <a:t>налаштувати</a:t>
            </a:r>
            <a:r>
              <a:rPr lang="ru-RU" dirty="0"/>
              <a:t> доступ до </a:t>
            </a:r>
            <a:r>
              <a:rPr lang="en-US" dirty="0"/>
              <a:t>API </a:t>
            </a:r>
            <a:r>
              <a:rPr lang="ru-RU" dirty="0"/>
              <a:t>з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доменів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необхідно</a:t>
            </a:r>
            <a:r>
              <a:rPr lang="ru-RU" dirty="0"/>
              <a:t> для </a:t>
            </a:r>
            <a:r>
              <a:rPr lang="ru-RU" dirty="0" err="1"/>
              <a:t>взаємодії</a:t>
            </a:r>
            <a:r>
              <a:rPr lang="ru-RU" dirty="0"/>
              <a:t> з </a:t>
            </a:r>
            <a:r>
              <a:rPr lang="ru-RU" dirty="0" err="1"/>
              <a:t>фронтендом</a:t>
            </a:r>
            <a:r>
              <a:rPr lang="ru-RU" dirty="0"/>
              <a:t>.</a:t>
            </a:r>
          </a:p>
          <a:p>
            <a:r>
              <a:rPr lang="en-US" b="1" dirty="0"/>
              <a:t>Swagger (</a:t>
            </a:r>
            <a:r>
              <a:rPr lang="en-US" b="1" dirty="0" err="1"/>
              <a:t>OpenAPI</a:t>
            </a:r>
            <a:r>
              <a:rPr lang="en-US" b="1" dirty="0"/>
              <a:t>)</a:t>
            </a:r>
            <a:r>
              <a:rPr lang="en-US" dirty="0"/>
              <a:t> —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генерації</a:t>
            </a:r>
            <a:r>
              <a:rPr lang="ru-RU" dirty="0"/>
              <a:t> </a:t>
            </a:r>
            <a:r>
              <a:rPr lang="ru-RU" dirty="0" err="1"/>
              <a:t>інтерактивної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 до </a:t>
            </a:r>
            <a:r>
              <a:rPr lang="en-US" dirty="0"/>
              <a:t>API,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спрощує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r>
              <a:rPr lang="ru-RU" dirty="0"/>
              <a:t>, </a:t>
            </a:r>
            <a:r>
              <a:rPr lang="ru-RU" dirty="0" err="1"/>
              <a:t>розробку</a:t>
            </a:r>
            <a:r>
              <a:rPr lang="ru-RU" dirty="0"/>
              <a:t> та </a:t>
            </a:r>
            <a:r>
              <a:rPr lang="ru-RU" dirty="0" err="1"/>
              <a:t>інтеграцію</a:t>
            </a:r>
            <a:r>
              <a:rPr lang="ru-RU" dirty="0"/>
              <a:t> </a:t>
            </a:r>
            <a:r>
              <a:rPr lang="ru-RU" dirty="0" err="1"/>
              <a:t>клієнтських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r>
              <a:rPr lang="ru-RU" dirty="0"/>
              <a:t>.</a:t>
            </a:r>
          </a:p>
          <a:p>
            <a:r>
              <a:rPr lang="en-US" b="1" dirty="0"/>
              <a:t>REST API</a:t>
            </a:r>
            <a:r>
              <a:rPr lang="en-US" dirty="0"/>
              <a:t> — </a:t>
            </a:r>
            <a:r>
              <a:rPr lang="ru-RU" dirty="0" err="1"/>
              <a:t>обрано</a:t>
            </a:r>
            <a:r>
              <a:rPr lang="ru-RU" dirty="0"/>
              <a:t> як </a:t>
            </a:r>
            <a:r>
              <a:rPr lang="ru-RU" dirty="0" err="1"/>
              <a:t>архітектурний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для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стандартизувати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 і сервером.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5</a:t>
            </a:fld>
            <a:endParaRPr lang="uk-UA" dirty="0"/>
          </a:p>
        </p:txBody>
      </p:sp>
      <p:pic>
        <p:nvPicPr>
          <p:cNvPr id="1030" name="Picture 6" descr="чистая, интернет значо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1159" y="3381979"/>
            <a:ext cx="835181" cy="8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в PostgreSQL, равнина, словесный, логотип значо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5799" y="3446835"/>
            <a:ext cx="670105" cy="67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файл, тип, чванство значок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45363" y="3478595"/>
            <a:ext cx="738565" cy="73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ST API - Студия Алексея Баишева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93387" y="3311885"/>
            <a:ext cx="10287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</a:t>
            </a:r>
            <a:r>
              <a:rPr lang="uk" sz="3200" dirty="0" smtClean="0"/>
              <a:t>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68925" y="1180959"/>
            <a:ext cx="3545523" cy="722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b="1" dirty="0" smtClean="0">
                <a:solidFill>
                  <a:srgbClr val="0D0D0D"/>
                </a:solidFill>
                <a:highlight>
                  <a:srgbClr val="FFFFFF"/>
                </a:highlight>
              </a:rPr>
              <a:t>UML </a:t>
            </a:r>
            <a:r>
              <a:rPr lang="uk-UA" b="1" dirty="0" smtClean="0">
                <a:solidFill>
                  <a:srgbClr val="0D0D0D"/>
                </a:solidFill>
                <a:highlight>
                  <a:srgbClr val="FFFFFF"/>
                </a:highlight>
              </a:rPr>
              <a:t>діаграма компонент серверу</a:t>
            </a:r>
            <a:endParaRPr b="1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6</a:t>
            </a:fld>
            <a:endParaRPr lang="uk-UA" dirty="0"/>
          </a:p>
        </p:txBody>
      </p:sp>
      <p:sp>
        <p:nvSpPr>
          <p:cNvPr id="6" name="Google Shape;100;p18"/>
          <p:cNvSpPr txBox="1">
            <a:spLocks/>
          </p:cNvSpPr>
          <p:nvPr/>
        </p:nvSpPr>
        <p:spPr>
          <a:xfrm>
            <a:off x="4265668" y="1138424"/>
            <a:ext cx="3545523" cy="722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500"/>
              </a:spcBef>
              <a:buFont typeface="Open Sans"/>
              <a:buNone/>
            </a:pPr>
            <a:r>
              <a:rPr lang="en-US" sz="1400" b="1" dirty="0" smtClean="0">
                <a:solidFill>
                  <a:srgbClr val="0D0D0D"/>
                </a:solidFill>
                <a:highlight>
                  <a:srgbClr val="FFFFFF"/>
                </a:highlight>
              </a:rPr>
              <a:t> UML </a:t>
            </a:r>
            <a:r>
              <a:rPr lang="ru-RU" sz="1400" b="1" dirty="0" err="1" smtClean="0">
                <a:solidFill>
                  <a:srgbClr val="0D0D0D"/>
                </a:solidFill>
                <a:highlight>
                  <a:srgbClr val="FFFFFF"/>
                </a:highlight>
              </a:rPr>
              <a:t>діаграма</a:t>
            </a:r>
            <a:r>
              <a:rPr lang="ru-RU" sz="1400" b="1" dirty="0" smtClean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b="1" dirty="0" err="1" smtClean="0">
                <a:solidFill>
                  <a:srgbClr val="0D0D0D"/>
                </a:solidFill>
                <a:highlight>
                  <a:srgbClr val="FFFFFF"/>
                </a:highlight>
              </a:rPr>
              <a:t>розгортання</a:t>
            </a:r>
            <a:r>
              <a:rPr lang="ru-RU" sz="1400" b="1" dirty="0" smtClean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endParaRPr lang="ru-RU" sz="1400" b="1" dirty="0" smtClean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indent="0">
              <a:spcBef>
                <a:spcPts val="1500"/>
              </a:spcBef>
              <a:spcAft>
                <a:spcPts val="1200"/>
              </a:spcAft>
              <a:buFont typeface="Open Sans"/>
              <a:buNone/>
            </a:pPr>
            <a:endParaRPr lang="ru-RU" sz="1400" dirty="0">
              <a:latin typeface="Economica" panose="020B0604020202020204" charset="0"/>
            </a:endParaRPr>
          </a:p>
        </p:txBody>
      </p:sp>
      <p:pic>
        <p:nvPicPr>
          <p:cNvPr id="7" name="Рисунок 6" descr="https://lh7-rt.googleusercontent.com/docsz/AD_4nXescyTL07Qs86E8B5f-WeKlSh57gJ8ZWjK9GbFmHZ7mAtg3az_8_LZBASKQmR2yys5sEbl0FqPmt_7OM4odLUuuDDMa9UgW0cgTzcms8sILhgj_UUaOabtrhVzhQ2X3ADIcvaa73A?key=5kU_XQpU4xxI9Tj_yOIP-w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694" y="1845633"/>
            <a:ext cx="2775398" cy="245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Рисунок 7" descr="https://lh7-rt.googleusercontent.com/docsz/AD_4nXe1J_GZvPh-9QNYma2JfUSr7yObGG6yZJnc8PbcgFb51AIwo1qVonMbqyZk-4dZkMSZxatOp2k2O-Xu9OiXEozaaTYxTujaBl6kp0Az_4aDMuqu9djcc0o7SpssLIvSPRvymW4nYg?key=5kU_XQpU4xxI9Tj_yOIP-w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19235" y="1789490"/>
            <a:ext cx="3746880" cy="2512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408292" y="1143700"/>
            <a:ext cx="3899692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 algn="just">
              <a:buNone/>
            </a:pPr>
            <a:r>
              <a:rPr lang="ru-RU" dirty="0"/>
              <a:t>Структура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реалізована</a:t>
            </a:r>
            <a:r>
              <a:rPr lang="ru-RU" dirty="0"/>
              <a:t> у </a:t>
            </a:r>
            <a:r>
              <a:rPr lang="ru-RU" dirty="0" err="1"/>
              <a:t>PostgreSQL</a:t>
            </a:r>
            <a:r>
              <a:rPr lang="ru-RU" dirty="0" smtClean="0"/>
              <a:t>.</a:t>
            </a:r>
          </a:p>
          <a:p>
            <a:pPr marL="114300" indent="0" algn="just">
              <a:buNone/>
            </a:pPr>
            <a:r>
              <a:rPr lang="ru-RU" b="1" dirty="0" err="1" smtClean="0"/>
              <a:t>Основні</a:t>
            </a:r>
            <a:r>
              <a:rPr lang="ru-RU" b="1" dirty="0" smtClean="0"/>
              <a:t> </a:t>
            </a:r>
            <a:r>
              <a:rPr lang="ru-RU" b="1" dirty="0" err="1" smtClean="0"/>
              <a:t>сутності</a:t>
            </a:r>
            <a:r>
              <a:rPr lang="ru-RU" b="1" dirty="0" smtClean="0"/>
              <a:t>:</a:t>
            </a:r>
          </a:p>
          <a:p>
            <a:pPr marL="114300" indent="0" algn="just">
              <a:buNone/>
            </a:pPr>
            <a:r>
              <a:rPr lang="ru-RU" dirty="0" err="1" smtClean="0"/>
              <a:t>Події,Користувач,Учасник</a:t>
            </a:r>
            <a:r>
              <a:rPr lang="ru-RU" dirty="0" smtClean="0"/>
              <a:t> </a:t>
            </a:r>
            <a:r>
              <a:rPr lang="ru-RU" dirty="0" err="1" smtClean="0"/>
              <a:t>події,дружба,свайп</a:t>
            </a:r>
            <a:r>
              <a:rPr lang="ru-RU" dirty="0" smtClean="0"/>
              <a:t> </a:t>
            </a:r>
            <a:r>
              <a:rPr lang="ru-RU" dirty="0" err="1" smtClean="0"/>
              <a:t>користувачів,челенджі</a:t>
            </a:r>
            <a:r>
              <a:rPr lang="ru-RU" dirty="0" smtClean="0"/>
              <a:t> для </a:t>
            </a:r>
            <a:r>
              <a:rPr lang="ru-RU" dirty="0" err="1" smtClean="0"/>
              <a:t>користувачів,челенджі,повідомлення,чати,учасники</a:t>
            </a:r>
            <a:r>
              <a:rPr lang="ru-RU" dirty="0" smtClean="0"/>
              <a:t> </a:t>
            </a:r>
            <a:r>
              <a:rPr lang="ru-RU" dirty="0" err="1" smtClean="0"/>
              <a:t>чату,інтереси</a:t>
            </a:r>
            <a:r>
              <a:rPr lang="ru-RU" dirty="0" smtClean="0"/>
              <a:t> </a:t>
            </a:r>
            <a:r>
              <a:rPr lang="ru-RU" dirty="0" err="1" smtClean="0"/>
              <a:t>коритувачів,інтереси</a:t>
            </a:r>
            <a:endParaRPr lang="ru-RU" dirty="0" smtClean="0"/>
          </a:p>
          <a:p>
            <a:pPr marL="114300" indent="0" algn="just">
              <a:buNone/>
            </a:pPr>
            <a:endParaRPr lang="ru-RU" dirty="0" smtClean="0"/>
          </a:p>
          <a:p>
            <a:pPr marL="114300" indent="0" algn="just">
              <a:buNone/>
            </a:pPr>
            <a:endParaRPr lang="uk-UA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7</a:t>
            </a:fld>
            <a:endParaRPr lang="uk-UA" dirty="0"/>
          </a:p>
        </p:txBody>
      </p:sp>
      <p:pic>
        <p:nvPicPr>
          <p:cNvPr id="7" name="image28.png"/>
          <p:cNvPicPr/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4359498" y="1286458"/>
            <a:ext cx="4266740" cy="2583644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699" y="312400"/>
            <a:ext cx="870351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52349"/>
            <a:ext cx="8355782" cy="3107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indent="0">
              <a:buNone/>
            </a:pPr>
            <a:r>
              <a:rPr lang="ru-RU" sz="1600" dirty="0" err="1"/>
              <a:t>Розробка</a:t>
            </a:r>
            <a:r>
              <a:rPr lang="ru-RU" sz="1600" dirty="0"/>
              <a:t> </a:t>
            </a:r>
            <a:r>
              <a:rPr lang="ru-RU" sz="1600" dirty="0" err="1"/>
              <a:t>серверної</a:t>
            </a:r>
            <a:r>
              <a:rPr lang="ru-RU" sz="1600" dirty="0"/>
              <a:t> </a:t>
            </a:r>
            <a:r>
              <a:rPr lang="ru-RU" sz="1600" dirty="0" err="1"/>
              <a:t>частини</a:t>
            </a:r>
            <a:r>
              <a:rPr lang="ru-RU" sz="1600" dirty="0"/>
              <a:t> </a:t>
            </a:r>
            <a:r>
              <a:rPr lang="ru-RU" sz="1600" dirty="0" err="1"/>
              <a:t>соціальної</a:t>
            </a:r>
            <a:r>
              <a:rPr lang="ru-RU" sz="1600" dirty="0"/>
              <a:t> </a:t>
            </a:r>
            <a:r>
              <a:rPr lang="ru-RU" sz="1600" dirty="0" err="1"/>
              <a:t>платформи</a:t>
            </a:r>
            <a:r>
              <a:rPr lang="ru-RU" sz="1600" dirty="0"/>
              <a:t> </a:t>
            </a:r>
            <a:r>
              <a:rPr lang="en-US" sz="1600" dirty="0" err="1"/>
              <a:t>Bokado</a:t>
            </a:r>
            <a:r>
              <a:rPr lang="en-US" sz="1600" dirty="0"/>
              <a:t> </a:t>
            </a:r>
            <a:r>
              <a:rPr lang="ru-RU" sz="1600" dirty="0" err="1"/>
              <a:t>виконувалася</a:t>
            </a:r>
            <a:r>
              <a:rPr lang="ru-RU" sz="1600" dirty="0"/>
              <a:t> з </a:t>
            </a:r>
            <a:r>
              <a:rPr lang="ru-RU" sz="1600" dirty="0" err="1"/>
              <a:t>дотриманням</a:t>
            </a:r>
            <a:r>
              <a:rPr lang="ru-RU" sz="1600" dirty="0"/>
              <a:t> </a:t>
            </a:r>
            <a:r>
              <a:rPr lang="ru-RU" sz="1600" dirty="0" err="1"/>
              <a:t>принципів</a:t>
            </a:r>
            <a:r>
              <a:rPr lang="ru-RU" sz="1600" dirty="0"/>
              <a:t> </a:t>
            </a:r>
            <a:r>
              <a:rPr lang="ru-RU" sz="1600" dirty="0" err="1"/>
              <a:t>модульності</a:t>
            </a:r>
            <a:r>
              <a:rPr lang="ru-RU" sz="1600" dirty="0"/>
              <a:t>, </a:t>
            </a:r>
            <a:r>
              <a:rPr lang="ru-RU" sz="1600" dirty="0" err="1"/>
              <a:t>масштабованості</a:t>
            </a:r>
            <a:r>
              <a:rPr lang="ru-RU" sz="1600" dirty="0"/>
              <a:t> та </a:t>
            </a:r>
            <a:r>
              <a:rPr lang="ru-RU" sz="1600" dirty="0" err="1"/>
              <a:t>розмежування</a:t>
            </a:r>
            <a:r>
              <a:rPr lang="ru-RU" sz="1600" dirty="0"/>
              <a:t> </a:t>
            </a:r>
            <a:r>
              <a:rPr lang="ru-RU" sz="1600" dirty="0" err="1"/>
              <a:t>обов’язків</a:t>
            </a:r>
            <a:r>
              <a:rPr lang="ru-RU" sz="1600" dirty="0"/>
              <a:t> </a:t>
            </a:r>
            <a:r>
              <a:rPr lang="ru-RU" sz="1600" dirty="0" err="1"/>
              <a:t>між</a:t>
            </a:r>
            <a:r>
              <a:rPr lang="ru-RU" sz="1600" dirty="0"/>
              <a:t> компонентами </a:t>
            </a:r>
            <a:r>
              <a:rPr lang="ru-RU" sz="1600" dirty="0" err="1"/>
              <a:t>системи</a:t>
            </a:r>
            <a:r>
              <a:rPr lang="ru-RU" sz="1600" dirty="0"/>
              <a:t>.</a:t>
            </a:r>
          </a:p>
          <a:p>
            <a:r>
              <a:rPr lang="ru-RU" sz="1600" dirty="0" err="1"/>
              <a:t>Процес</a:t>
            </a:r>
            <a:r>
              <a:rPr lang="ru-RU" sz="1600" dirty="0"/>
              <a:t> </a:t>
            </a:r>
            <a:r>
              <a:rPr lang="ru-RU" sz="1600" dirty="0" err="1"/>
              <a:t>розробки</a:t>
            </a:r>
            <a:r>
              <a:rPr lang="ru-RU" sz="1600" dirty="0"/>
              <a:t> включав </a:t>
            </a:r>
            <a:r>
              <a:rPr lang="ru-RU" sz="1600" dirty="0" err="1"/>
              <a:t>такі</a:t>
            </a:r>
            <a:r>
              <a:rPr lang="ru-RU" sz="1600" dirty="0"/>
              <a:t> </a:t>
            </a:r>
            <a:r>
              <a:rPr lang="ru-RU" sz="1600" dirty="0" err="1"/>
              <a:t>основні</a:t>
            </a:r>
            <a:r>
              <a:rPr lang="ru-RU" sz="1600" dirty="0"/>
              <a:t> </a:t>
            </a:r>
            <a:r>
              <a:rPr lang="ru-RU" sz="1600" dirty="0" err="1"/>
              <a:t>етапи</a:t>
            </a:r>
            <a:r>
              <a:rPr lang="ru-RU" sz="1600" dirty="0"/>
              <a:t>:</a:t>
            </a:r>
          </a:p>
          <a:p>
            <a:r>
              <a:rPr lang="ru-RU" sz="1600" dirty="0" err="1"/>
              <a:t>аналіз</a:t>
            </a:r>
            <a:r>
              <a:rPr lang="ru-RU" sz="1600" dirty="0"/>
              <a:t> </a:t>
            </a:r>
            <a:r>
              <a:rPr lang="ru-RU" sz="1600" dirty="0" err="1"/>
              <a:t>вимог</a:t>
            </a:r>
            <a:r>
              <a:rPr lang="ru-RU" sz="1600" dirty="0"/>
              <a:t> та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специфікації</a:t>
            </a:r>
            <a:r>
              <a:rPr lang="ru-RU" sz="1600" dirty="0"/>
              <a:t> </a:t>
            </a:r>
            <a:r>
              <a:rPr lang="ru-RU" sz="1600" dirty="0" err="1"/>
              <a:t>програмної</a:t>
            </a:r>
            <a:r>
              <a:rPr lang="ru-RU" sz="1600" dirty="0"/>
              <a:t> </a:t>
            </a:r>
            <a:r>
              <a:rPr lang="ru-RU" sz="1600" dirty="0" err="1"/>
              <a:t>системи</a:t>
            </a:r>
            <a:r>
              <a:rPr lang="ru-RU" sz="1600" dirty="0"/>
              <a:t> (</a:t>
            </a:r>
            <a:r>
              <a:rPr lang="en-US" sz="1600" dirty="0"/>
              <a:t>SRS);</a:t>
            </a:r>
          </a:p>
          <a:p>
            <a:r>
              <a:rPr lang="ru-RU" sz="1600" dirty="0" err="1"/>
              <a:t>проєктування</a:t>
            </a:r>
            <a:r>
              <a:rPr lang="ru-RU" sz="1600" dirty="0"/>
              <a:t> </a:t>
            </a:r>
            <a:r>
              <a:rPr lang="ru-RU" sz="1600" dirty="0" err="1"/>
              <a:t>архітектури</a:t>
            </a:r>
            <a:r>
              <a:rPr lang="ru-RU" sz="1600" dirty="0"/>
              <a:t> та </a:t>
            </a:r>
            <a:r>
              <a:rPr lang="ru-RU" sz="1600" dirty="0" err="1"/>
              <a:t>побудова</a:t>
            </a:r>
            <a:r>
              <a:rPr lang="ru-RU" sz="1600" dirty="0"/>
              <a:t> </a:t>
            </a:r>
            <a:r>
              <a:rPr lang="en-US" sz="1600" dirty="0"/>
              <a:t>UML-</a:t>
            </a:r>
            <a:r>
              <a:rPr lang="ru-RU" sz="1600" dirty="0" err="1"/>
              <a:t>діаграм</a:t>
            </a:r>
            <a:r>
              <a:rPr lang="ru-RU" sz="1600" dirty="0"/>
              <a:t>;</a:t>
            </a:r>
          </a:p>
          <a:p>
            <a:r>
              <a:rPr lang="ru-RU" sz="1600" dirty="0" err="1"/>
              <a:t>реалізація</a:t>
            </a:r>
            <a:r>
              <a:rPr lang="ru-RU" sz="1600" dirty="0"/>
              <a:t> </a:t>
            </a:r>
            <a:r>
              <a:rPr lang="ru-RU" sz="1600" dirty="0" err="1"/>
              <a:t>логіки</a:t>
            </a:r>
            <a:r>
              <a:rPr lang="ru-RU" sz="1600" dirty="0"/>
              <a:t> </a:t>
            </a:r>
            <a:r>
              <a:rPr lang="en-US" sz="1600" dirty="0"/>
              <a:t>RESTful API;</a:t>
            </a:r>
          </a:p>
          <a:p>
            <a:r>
              <a:rPr lang="ru-RU" sz="1600" dirty="0" err="1"/>
              <a:t>тестування</a:t>
            </a:r>
            <a:r>
              <a:rPr lang="ru-RU" sz="1600" dirty="0"/>
              <a:t> </a:t>
            </a:r>
            <a:r>
              <a:rPr lang="ru-RU" sz="1600" dirty="0" err="1"/>
              <a:t>функціональних</a:t>
            </a:r>
            <a:r>
              <a:rPr lang="ru-RU" sz="1600" dirty="0"/>
              <a:t> </a:t>
            </a:r>
            <a:r>
              <a:rPr lang="ru-RU" sz="1600" dirty="0" err="1"/>
              <a:t>можливостей</a:t>
            </a:r>
            <a:r>
              <a:rPr lang="ru-RU" sz="1600" dirty="0"/>
              <a:t> та </a:t>
            </a:r>
            <a:r>
              <a:rPr lang="ru-RU" sz="1600" dirty="0" err="1"/>
              <a:t>перевірка</a:t>
            </a:r>
            <a:r>
              <a:rPr lang="ru-RU" sz="1600" dirty="0"/>
              <a:t> </a:t>
            </a:r>
            <a:r>
              <a:rPr lang="ru-RU" sz="1600" dirty="0" err="1"/>
              <a:t>продуктивності</a:t>
            </a:r>
            <a:r>
              <a:rPr lang="ru-RU" sz="1600" dirty="0" smtClean="0"/>
              <a:t>.</a:t>
            </a:r>
          </a:p>
          <a:p>
            <a:pPr marL="114300" indent="0">
              <a:buNone/>
            </a:pPr>
            <a:r>
              <a:rPr lang="ru-RU" sz="1600" b="1" dirty="0" err="1"/>
              <a:t>Використані</a:t>
            </a:r>
            <a:r>
              <a:rPr lang="ru-RU" sz="1600" b="1" dirty="0"/>
              <a:t> </a:t>
            </a:r>
            <a:r>
              <a:rPr lang="ru-RU" sz="1600" b="1" dirty="0" err="1"/>
              <a:t>інструменти</a:t>
            </a:r>
            <a:r>
              <a:rPr lang="ru-RU" sz="1600" b="1" dirty="0"/>
              <a:t> та </a:t>
            </a:r>
            <a:r>
              <a:rPr lang="ru-RU" sz="1600" b="1" dirty="0" err="1"/>
              <a:t>технології</a:t>
            </a:r>
            <a:r>
              <a:rPr lang="ru-RU" sz="1600" b="1" dirty="0"/>
              <a:t>:</a:t>
            </a:r>
          </a:p>
          <a:p>
            <a:r>
              <a:rPr lang="en-US" sz="1600" b="1" dirty="0"/>
              <a:t>Visual </a:t>
            </a:r>
            <a:r>
              <a:rPr lang="en-US" sz="1600" b="1" dirty="0" smtClean="0"/>
              <a:t>Studio</a:t>
            </a:r>
            <a:r>
              <a:rPr lang="en-US" sz="1600" dirty="0" smtClean="0"/>
              <a:t> </a:t>
            </a:r>
            <a:r>
              <a:rPr lang="en-US" sz="1600" dirty="0"/>
              <a:t>— </a:t>
            </a:r>
            <a:r>
              <a:rPr lang="ru-RU" sz="1600" dirty="0" err="1"/>
              <a:t>середовище</a:t>
            </a:r>
            <a:r>
              <a:rPr lang="ru-RU" sz="1600" dirty="0"/>
              <a:t> </a:t>
            </a:r>
            <a:r>
              <a:rPr lang="ru-RU" sz="1600" dirty="0" err="1"/>
              <a:t>розробки</a:t>
            </a:r>
            <a:r>
              <a:rPr lang="ru-RU" sz="1600" dirty="0"/>
              <a:t> для </a:t>
            </a:r>
            <a:r>
              <a:rPr lang="ru-RU" sz="1600" dirty="0" err="1"/>
              <a:t>проєктів</a:t>
            </a:r>
            <a:r>
              <a:rPr lang="ru-RU" sz="1600" dirty="0"/>
              <a:t> на .</a:t>
            </a:r>
            <a:r>
              <a:rPr lang="en-US" sz="1600" dirty="0"/>
              <a:t>NET;</a:t>
            </a:r>
          </a:p>
          <a:p>
            <a:r>
              <a:rPr lang="en-US" sz="1600" b="1" dirty="0"/>
              <a:t>.NET 8.0</a:t>
            </a:r>
            <a:r>
              <a:rPr lang="en-US" sz="1600" dirty="0"/>
              <a:t> — </a:t>
            </a:r>
            <a:r>
              <a:rPr lang="ru-RU" sz="1600" dirty="0" err="1"/>
              <a:t>фреймворк</a:t>
            </a:r>
            <a:r>
              <a:rPr lang="ru-RU" sz="1600" dirty="0"/>
              <a:t> для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надійного</a:t>
            </a:r>
            <a:r>
              <a:rPr lang="ru-RU" sz="1600" dirty="0"/>
              <a:t> та </a:t>
            </a:r>
            <a:r>
              <a:rPr lang="ru-RU" sz="1600" dirty="0" err="1"/>
              <a:t>масштабованого</a:t>
            </a:r>
            <a:r>
              <a:rPr lang="ru-RU" sz="1600" dirty="0"/>
              <a:t> </a:t>
            </a:r>
            <a:r>
              <a:rPr lang="en-US" sz="1600" dirty="0"/>
              <a:t>RESTful API;</a:t>
            </a:r>
          </a:p>
          <a:p>
            <a:r>
              <a:rPr lang="en-US" sz="1600" b="1" dirty="0"/>
              <a:t>PostgreSQL 14 + </a:t>
            </a:r>
            <a:r>
              <a:rPr lang="en-US" sz="1600" b="1" dirty="0" err="1"/>
              <a:t>pgAdmin</a:t>
            </a:r>
            <a:r>
              <a:rPr lang="en-US" sz="1600" dirty="0"/>
              <a:t> — </a:t>
            </a:r>
            <a:r>
              <a:rPr lang="ru-RU" sz="1600" dirty="0" err="1"/>
              <a:t>реляційна</a:t>
            </a:r>
            <a:r>
              <a:rPr lang="ru-RU" sz="1600" dirty="0"/>
              <a:t> база </a:t>
            </a:r>
            <a:r>
              <a:rPr lang="ru-RU" sz="1600" dirty="0" err="1"/>
              <a:t>даних</a:t>
            </a:r>
            <a:r>
              <a:rPr lang="ru-RU" sz="1600" dirty="0"/>
              <a:t> для </a:t>
            </a:r>
            <a:r>
              <a:rPr lang="ru-RU" sz="1600" dirty="0" err="1"/>
              <a:t>зберігання</a:t>
            </a:r>
            <a:r>
              <a:rPr lang="ru-RU" sz="1600" dirty="0"/>
              <a:t> </a:t>
            </a:r>
            <a:r>
              <a:rPr lang="ru-RU" sz="1600" dirty="0" err="1"/>
              <a:t>структурованої</a:t>
            </a:r>
            <a:r>
              <a:rPr lang="ru-RU" sz="1600" dirty="0"/>
              <a:t> </a:t>
            </a:r>
            <a:r>
              <a:rPr lang="ru-RU" sz="1600" dirty="0" err="1"/>
              <a:t>інформації</a:t>
            </a:r>
            <a:r>
              <a:rPr lang="ru-RU" sz="1600" dirty="0"/>
              <a:t>, з </a:t>
            </a:r>
            <a:r>
              <a:rPr lang="ru-RU" sz="1600" dirty="0" err="1"/>
              <a:t>використанням</a:t>
            </a:r>
            <a:r>
              <a:rPr lang="ru-RU" sz="1600" dirty="0"/>
              <a:t> </a:t>
            </a:r>
            <a:r>
              <a:rPr lang="en-US" sz="1600" dirty="0" err="1"/>
              <a:t>pgAdmin</a:t>
            </a:r>
            <a:r>
              <a:rPr lang="en-US" sz="1600" dirty="0"/>
              <a:t> </a:t>
            </a:r>
            <a:r>
              <a:rPr lang="ru-RU" sz="1600" dirty="0"/>
              <a:t>для </a:t>
            </a:r>
            <a:r>
              <a:rPr lang="ru-RU" sz="1600" dirty="0" err="1"/>
              <a:t>адміністрування</a:t>
            </a:r>
            <a:r>
              <a:rPr lang="ru-RU" sz="1600" dirty="0"/>
              <a:t>;</a:t>
            </a:r>
          </a:p>
          <a:p>
            <a:r>
              <a:rPr lang="en-US" sz="1600" b="1" dirty="0"/>
              <a:t>JWT (JSON Web Token)</a:t>
            </a:r>
            <a:r>
              <a:rPr lang="en-US" sz="1600" dirty="0"/>
              <a:t> — </a:t>
            </a:r>
            <a:r>
              <a:rPr lang="ru-RU" sz="1600" dirty="0"/>
              <a:t>для </a:t>
            </a:r>
            <a:r>
              <a:rPr lang="ru-RU" sz="1600" dirty="0" err="1"/>
              <a:t>реалізації</a:t>
            </a:r>
            <a:r>
              <a:rPr lang="ru-RU" sz="1600" dirty="0"/>
              <a:t> </a:t>
            </a:r>
            <a:r>
              <a:rPr lang="ru-RU" sz="1600" dirty="0" err="1"/>
              <a:t>механізмів</a:t>
            </a:r>
            <a:r>
              <a:rPr lang="ru-RU" sz="1600" dirty="0"/>
              <a:t> </a:t>
            </a:r>
            <a:r>
              <a:rPr lang="ru-RU" sz="1600" dirty="0" err="1"/>
              <a:t>авторизації</a:t>
            </a:r>
            <a:r>
              <a:rPr lang="ru-RU" sz="1600" dirty="0"/>
              <a:t> та </a:t>
            </a:r>
            <a:r>
              <a:rPr lang="ru-RU" sz="1600" dirty="0" err="1"/>
              <a:t>автентифікації</a:t>
            </a:r>
            <a:r>
              <a:rPr lang="ru-RU" sz="1600" dirty="0"/>
              <a:t>;</a:t>
            </a:r>
          </a:p>
          <a:p>
            <a:r>
              <a:rPr lang="en-US" sz="1600" b="1" dirty="0"/>
              <a:t>HTTPS + CORS</a:t>
            </a:r>
            <a:r>
              <a:rPr lang="en-US" sz="1600" dirty="0"/>
              <a:t> — </a:t>
            </a:r>
            <a:r>
              <a:rPr lang="ru-RU" sz="1600" dirty="0"/>
              <a:t>для </a:t>
            </a:r>
            <a:r>
              <a:rPr lang="ru-RU" sz="1600" dirty="0" err="1"/>
              <a:t>забезпечення</a:t>
            </a:r>
            <a:r>
              <a:rPr lang="ru-RU" sz="1600" dirty="0"/>
              <a:t> </a:t>
            </a:r>
            <a:r>
              <a:rPr lang="ru-RU" sz="1600" dirty="0" err="1"/>
              <a:t>безпечної</a:t>
            </a:r>
            <a:r>
              <a:rPr lang="ru-RU" sz="1600" dirty="0"/>
              <a:t> </a:t>
            </a:r>
            <a:r>
              <a:rPr lang="ru-RU" sz="1600" dirty="0" err="1"/>
              <a:t>взаємодії</a:t>
            </a:r>
            <a:r>
              <a:rPr lang="ru-RU" sz="1600" dirty="0"/>
              <a:t> </a:t>
            </a:r>
            <a:r>
              <a:rPr lang="ru-RU" sz="1600" dirty="0" err="1"/>
              <a:t>клієнта</a:t>
            </a:r>
            <a:r>
              <a:rPr lang="ru-RU" sz="1600" dirty="0"/>
              <a:t> з сервером та </a:t>
            </a:r>
            <a:r>
              <a:rPr lang="ru-RU" sz="1600" dirty="0" err="1"/>
              <a:t>підтримки</a:t>
            </a:r>
            <a:r>
              <a:rPr lang="ru-RU" sz="1600" dirty="0"/>
              <a:t> </a:t>
            </a:r>
            <a:r>
              <a:rPr lang="ru-RU" sz="1600" dirty="0" err="1"/>
              <a:t>запитів</a:t>
            </a:r>
            <a:r>
              <a:rPr lang="ru-RU" sz="1600" dirty="0"/>
              <a:t> з </a:t>
            </a:r>
            <a:r>
              <a:rPr lang="ru-RU" sz="1600" dirty="0" err="1"/>
              <a:t>різних</a:t>
            </a:r>
            <a:r>
              <a:rPr lang="ru-RU" sz="1600" dirty="0"/>
              <a:t> </a:t>
            </a:r>
            <a:r>
              <a:rPr lang="ru-RU" sz="1600" dirty="0" err="1"/>
              <a:t>доменів</a:t>
            </a:r>
            <a:r>
              <a:rPr lang="ru-RU" sz="1600" dirty="0"/>
              <a:t>;</a:t>
            </a:r>
          </a:p>
          <a:p>
            <a:r>
              <a:rPr lang="en-US" sz="1600" b="1" dirty="0"/>
              <a:t>Swagger (</a:t>
            </a:r>
            <a:r>
              <a:rPr lang="en-US" sz="1600" b="1" dirty="0" err="1"/>
              <a:t>OpenAPI</a:t>
            </a:r>
            <a:r>
              <a:rPr lang="en-US" sz="1600" b="1" dirty="0"/>
              <a:t>)</a:t>
            </a:r>
            <a:r>
              <a:rPr lang="en-US" sz="1600" dirty="0"/>
              <a:t> — </a:t>
            </a:r>
            <a:r>
              <a:rPr lang="ru-RU" sz="1600" dirty="0"/>
              <a:t>для </a:t>
            </a:r>
            <a:r>
              <a:rPr lang="ru-RU" sz="1600" dirty="0" err="1"/>
              <a:t>документування</a:t>
            </a:r>
            <a:r>
              <a:rPr lang="ru-RU" sz="1600" dirty="0"/>
              <a:t> і </a:t>
            </a:r>
            <a:r>
              <a:rPr lang="ru-RU" sz="1600" dirty="0" err="1"/>
              <a:t>візуалізації</a:t>
            </a:r>
            <a:r>
              <a:rPr lang="ru-RU" sz="1600" dirty="0"/>
              <a:t> </a:t>
            </a:r>
            <a:r>
              <a:rPr lang="en-US" sz="1600" dirty="0"/>
              <a:t>REST API;</a:t>
            </a:r>
          </a:p>
          <a:p>
            <a:r>
              <a:rPr lang="en-US" sz="1600" b="1" dirty="0" err="1"/>
              <a:t>Git</a:t>
            </a:r>
            <a:r>
              <a:rPr lang="en-US" sz="1600" b="1" dirty="0"/>
              <a:t> + GitHub</a:t>
            </a:r>
            <a:r>
              <a:rPr lang="en-US" sz="1600" dirty="0"/>
              <a:t> — </a:t>
            </a:r>
            <a:r>
              <a:rPr lang="ru-RU" sz="1600" dirty="0"/>
              <a:t>для контролю </a:t>
            </a:r>
            <a:r>
              <a:rPr lang="ru-RU" sz="1600" dirty="0" err="1"/>
              <a:t>версій</a:t>
            </a:r>
            <a:r>
              <a:rPr lang="ru-RU" sz="1600" dirty="0"/>
              <a:t>, </a:t>
            </a:r>
            <a:r>
              <a:rPr lang="ru-RU" sz="1600" dirty="0" err="1"/>
              <a:t>спільної</a:t>
            </a:r>
            <a:r>
              <a:rPr lang="ru-RU" sz="1600" dirty="0"/>
              <a:t> </a:t>
            </a:r>
            <a:r>
              <a:rPr lang="ru-RU" sz="1600" dirty="0" err="1"/>
              <a:t>роботи</a:t>
            </a:r>
            <a:r>
              <a:rPr lang="ru-RU" sz="1600" dirty="0"/>
              <a:t> та </a:t>
            </a:r>
            <a:r>
              <a:rPr lang="ru-RU" sz="1600" dirty="0" err="1"/>
              <a:t>зберігання</a:t>
            </a:r>
            <a:r>
              <a:rPr lang="ru-RU" sz="1600" dirty="0"/>
              <a:t> коду;</a:t>
            </a:r>
          </a:p>
          <a:p>
            <a:r>
              <a:rPr lang="en-US" sz="1600" b="1" dirty="0"/>
              <a:t>PostgreSQL Indexes</a:t>
            </a:r>
            <a:r>
              <a:rPr lang="en-US" sz="1600" dirty="0"/>
              <a:t> — </a:t>
            </a:r>
            <a:r>
              <a:rPr lang="ru-RU" sz="1600" dirty="0"/>
              <a:t>для </a:t>
            </a:r>
            <a:r>
              <a:rPr lang="ru-RU" sz="1600" dirty="0" err="1"/>
              <a:t>оптимізації</a:t>
            </a:r>
            <a:r>
              <a:rPr lang="ru-RU" sz="1600" dirty="0"/>
              <a:t> </a:t>
            </a:r>
            <a:r>
              <a:rPr lang="ru-RU" sz="1600" dirty="0" err="1"/>
              <a:t>швидкодії</a:t>
            </a:r>
            <a:r>
              <a:rPr lang="ru-RU" sz="1600" dirty="0"/>
              <a:t> </a:t>
            </a:r>
            <a:r>
              <a:rPr lang="ru-RU" sz="1600" dirty="0" err="1"/>
              <a:t>запитів</a:t>
            </a:r>
            <a:r>
              <a:rPr lang="ru-RU" sz="1600" dirty="0"/>
              <a:t> до </a:t>
            </a:r>
            <a:r>
              <a:rPr lang="ru-RU" sz="1600" dirty="0" err="1"/>
              <a:t>бази</a:t>
            </a:r>
            <a:r>
              <a:rPr lang="ru-RU" sz="1600" dirty="0"/>
              <a:t> </a:t>
            </a:r>
            <a:r>
              <a:rPr lang="ru-RU" sz="1600" dirty="0" err="1"/>
              <a:t>даних</a:t>
            </a:r>
            <a:r>
              <a:rPr lang="ru-RU" sz="1600" dirty="0"/>
              <a:t>.</a:t>
            </a:r>
          </a:p>
          <a:p>
            <a:pPr marL="114300" indent="0">
              <a:buNone/>
            </a:pPr>
            <a:endParaRPr lang="ru-RU" sz="16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389122853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indent="0">
              <a:buNone/>
            </a:pPr>
            <a:r>
              <a:rPr lang="ru-RU" dirty="0"/>
              <a:t>У </a:t>
            </a:r>
            <a:r>
              <a:rPr lang="ru-RU" dirty="0" err="1"/>
              <a:t>процесі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серверної</a:t>
            </a:r>
            <a:r>
              <a:rPr lang="ru-RU" dirty="0"/>
              <a:t> </a:t>
            </a:r>
            <a:r>
              <a:rPr lang="ru-RU" dirty="0" err="1"/>
              <a:t>частини</a:t>
            </a:r>
            <a:r>
              <a:rPr lang="ru-RU" dirty="0"/>
              <a:t> </a:t>
            </a:r>
            <a:r>
              <a:rPr lang="ru-RU" dirty="0" err="1"/>
              <a:t>соціального</a:t>
            </a:r>
            <a:r>
              <a:rPr lang="ru-RU" dirty="0"/>
              <a:t> веб-</a:t>
            </a:r>
            <a:r>
              <a:rPr lang="ru-RU" dirty="0" err="1"/>
              <a:t>додатку</a:t>
            </a:r>
            <a:r>
              <a:rPr lang="ru-RU" dirty="0"/>
              <a:t> </a:t>
            </a:r>
            <a:r>
              <a:rPr lang="en-US" b="1" dirty="0" err="1"/>
              <a:t>Bokado</a:t>
            </a:r>
            <a:r>
              <a:rPr lang="en-US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здійснювалась</a:t>
            </a:r>
            <a:r>
              <a:rPr lang="ru-RU" dirty="0"/>
              <a:t> </a:t>
            </a:r>
            <a:r>
              <a:rPr lang="ru-RU" dirty="0" err="1"/>
              <a:t>поетапно</a:t>
            </a:r>
            <a:r>
              <a:rPr lang="ru-RU" dirty="0"/>
              <a:t>, з </a:t>
            </a:r>
            <a:r>
              <a:rPr lang="ru-RU" dirty="0" err="1"/>
              <a:t>дотриманням</a:t>
            </a:r>
            <a:r>
              <a:rPr lang="ru-RU" dirty="0"/>
              <a:t> </a:t>
            </a:r>
            <a:r>
              <a:rPr lang="ru-RU" dirty="0" err="1"/>
              <a:t>принципів</a:t>
            </a:r>
            <a:r>
              <a:rPr lang="ru-RU" dirty="0"/>
              <a:t> </a:t>
            </a:r>
            <a:r>
              <a:rPr lang="ru-RU" dirty="0" err="1"/>
              <a:t>сучасної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:</a:t>
            </a:r>
          </a:p>
          <a:p>
            <a:r>
              <a:rPr lang="ru-RU" dirty="0" err="1"/>
              <a:t>проєктування</a:t>
            </a:r>
            <a:r>
              <a:rPr lang="ru-RU" dirty="0"/>
              <a:t> </a:t>
            </a:r>
            <a:r>
              <a:rPr lang="ru-RU" dirty="0" err="1"/>
              <a:t>структури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(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en-US" dirty="0"/>
              <a:t>ER-</a:t>
            </a:r>
            <a:r>
              <a:rPr lang="ru-RU" dirty="0" err="1"/>
              <a:t>діаграми</a:t>
            </a:r>
            <a:r>
              <a:rPr lang="ru-RU" dirty="0"/>
              <a:t> та </a:t>
            </a:r>
            <a:r>
              <a:rPr lang="ru-RU" dirty="0" err="1"/>
              <a:t>оптимізація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);</a:t>
            </a:r>
          </a:p>
          <a:p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модулів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запитів</a:t>
            </a:r>
            <a:r>
              <a:rPr lang="ru-RU" dirty="0"/>
              <a:t> </a:t>
            </a:r>
            <a:r>
              <a:rPr lang="ru-RU" dirty="0" err="1"/>
              <a:t>згідно</a:t>
            </a:r>
            <a:r>
              <a:rPr lang="ru-RU" dirty="0"/>
              <a:t> з </a:t>
            </a:r>
            <a:r>
              <a:rPr lang="en-US" dirty="0"/>
              <a:t>REST-</a:t>
            </a:r>
            <a:r>
              <a:rPr lang="ru-RU" dirty="0" err="1"/>
              <a:t>архітектурою</a:t>
            </a:r>
            <a:r>
              <a:rPr lang="ru-RU" dirty="0"/>
              <a:t>;</a:t>
            </a:r>
          </a:p>
          <a:p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бізнес-логіки</a:t>
            </a:r>
            <a:r>
              <a:rPr lang="ru-RU" dirty="0"/>
              <a:t> для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користувачами</a:t>
            </a:r>
            <a:r>
              <a:rPr lang="ru-RU" dirty="0"/>
              <a:t>, </a:t>
            </a:r>
            <a:r>
              <a:rPr lang="ru-RU" dirty="0" err="1"/>
              <a:t>друзями</a:t>
            </a:r>
            <a:r>
              <a:rPr lang="ru-RU" dirty="0"/>
              <a:t>, </a:t>
            </a:r>
            <a:r>
              <a:rPr lang="ru-RU" dirty="0" err="1"/>
              <a:t>подіями</a:t>
            </a:r>
            <a:r>
              <a:rPr lang="ru-RU" dirty="0"/>
              <a:t> та </a:t>
            </a:r>
            <a:r>
              <a:rPr lang="ru-RU" dirty="0" err="1"/>
              <a:t>челенджами</a:t>
            </a:r>
            <a:r>
              <a:rPr lang="ru-RU" dirty="0"/>
              <a:t>;</a:t>
            </a:r>
          </a:p>
          <a:p>
            <a:r>
              <a:rPr lang="ru-RU" dirty="0" err="1"/>
              <a:t>побудова</a:t>
            </a:r>
            <a:r>
              <a:rPr lang="ru-RU" dirty="0"/>
              <a:t> </a:t>
            </a:r>
            <a:r>
              <a:rPr lang="en-US" dirty="0"/>
              <a:t>API </a:t>
            </a:r>
            <a:r>
              <a:rPr lang="ru-RU" dirty="0"/>
              <a:t>з </a:t>
            </a:r>
            <a:r>
              <a:rPr lang="ru-RU" dirty="0" err="1"/>
              <a:t>урахуванням</a:t>
            </a:r>
            <a:r>
              <a:rPr lang="ru-RU" dirty="0"/>
              <a:t> ролей </a:t>
            </a:r>
            <a:r>
              <a:rPr lang="ru-RU" dirty="0" err="1"/>
              <a:t>користувачів</a:t>
            </a:r>
            <a:r>
              <a:rPr lang="ru-RU" dirty="0"/>
              <a:t> (</a:t>
            </a:r>
            <a:r>
              <a:rPr lang="ru-RU" dirty="0" err="1"/>
              <a:t>звичайний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, </a:t>
            </a:r>
            <a:r>
              <a:rPr lang="ru-RU" dirty="0" err="1"/>
              <a:t>адміністратор</a:t>
            </a:r>
            <a:r>
              <a:rPr lang="ru-RU" dirty="0"/>
              <a:t>);</a:t>
            </a:r>
          </a:p>
          <a:p>
            <a:r>
              <a:rPr lang="ru-RU" dirty="0" err="1"/>
              <a:t>впровадження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аналітики</a:t>
            </a:r>
            <a:r>
              <a:rPr lang="ru-RU" dirty="0"/>
              <a:t> та </a:t>
            </a:r>
            <a:r>
              <a:rPr lang="ru-RU" dirty="0" err="1"/>
              <a:t>гейміфікаційних</a:t>
            </a:r>
            <a:r>
              <a:rPr lang="ru-RU" dirty="0"/>
              <a:t> </a:t>
            </a:r>
            <a:r>
              <a:rPr lang="ru-RU" dirty="0" err="1"/>
              <a:t>механізмів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r>
              <a:rPr lang="ru-RU" b="1" dirty="0" err="1"/>
              <a:t>Застосовані</a:t>
            </a:r>
            <a:r>
              <a:rPr lang="ru-RU" b="1" dirty="0"/>
              <a:t> </a:t>
            </a:r>
            <a:r>
              <a:rPr lang="ru-RU" b="1" dirty="0" err="1"/>
              <a:t>технології</a:t>
            </a:r>
            <a:endParaRPr lang="ru-RU" b="1" dirty="0"/>
          </a:p>
          <a:p>
            <a:r>
              <a:rPr lang="en-US" b="1" dirty="0"/>
              <a:t>REST API</a:t>
            </a:r>
            <a:r>
              <a:rPr lang="en-US" dirty="0"/>
              <a:t> — </a:t>
            </a:r>
            <a:r>
              <a:rPr lang="ru-RU" dirty="0"/>
              <a:t>для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ru-RU" dirty="0" err="1"/>
              <a:t>стандартизованого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 і сервером;</a:t>
            </a:r>
          </a:p>
          <a:p>
            <a:r>
              <a:rPr lang="en-US" b="1" dirty="0"/>
              <a:t>JWT (JSON Web Token)</a:t>
            </a:r>
            <a:r>
              <a:rPr lang="en-US" dirty="0"/>
              <a:t> — </a:t>
            </a:r>
            <a:r>
              <a:rPr lang="ru-RU" dirty="0"/>
              <a:t>для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безпечної</a:t>
            </a:r>
            <a:r>
              <a:rPr lang="ru-RU" dirty="0"/>
              <a:t> </a:t>
            </a:r>
            <a:r>
              <a:rPr lang="ru-RU" dirty="0" err="1"/>
              <a:t>авторизації</a:t>
            </a:r>
            <a:r>
              <a:rPr lang="ru-RU" dirty="0"/>
              <a:t> та </a:t>
            </a:r>
            <a:r>
              <a:rPr lang="ru-RU" dirty="0" err="1"/>
              <a:t>автентифікації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;</a:t>
            </a:r>
          </a:p>
          <a:p>
            <a:r>
              <a:rPr lang="en-US" b="1" dirty="0"/>
              <a:t>HTTPS</a:t>
            </a:r>
            <a:r>
              <a:rPr lang="en-US" dirty="0"/>
              <a:t> — </a:t>
            </a:r>
            <a:r>
              <a:rPr lang="ru-RU" dirty="0"/>
              <a:t>для </a:t>
            </a:r>
            <a:r>
              <a:rPr lang="ru-RU" dirty="0" err="1"/>
              <a:t>захисту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передаються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клієнтом</a:t>
            </a:r>
            <a:r>
              <a:rPr lang="ru-RU" dirty="0"/>
              <a:t> і сервером;</a:t>
            </a:r>
          </a:p>
          <a:p>
            <a:r>
              <a:rPr lang="ru-RU" b="1" dirty="0"/>
              <a:t>.</a:t>
            </a:r>
            <a:r>
              <a:rPr lang="en-US" b="1" dirty="0"/>
              <a:t>NET 8.0</a:t>
            </a:r>
            <a:r>
              <a:rPr lang="en-US" dirty="0"/>
              <a:t> — </a:t>
            </a:r>
            <a:r>
              <a:rPr lang="ru-RU" dirty="0"/>
              <a:t>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основної</a:t>
            </a:r>
            <a:r>
              <a:rPr lang="ru-RU" dirty="0"/>
              <a:t> </a:t>
            </a:r>
            <a:r>
              <a:rPr lang="ru-RU" dirty="0" err="1"/>
              <a:t>логіки</a:t>
            </a:r>
            <a:r>
              <a:rPr lang="ru-RU" dirty="0"/>
              <a:t> серверного </a:t>
            </a:r>
            <a:r>
              <a:rPr lang="ru-RU" dirty="0" err="1"/>
              <a:t>застосунку</a:t>
            </a:r>
            <a:r>
              <a:rPr lang="ru-RU" dirty="0"/>
              <a:t>;</a:t>
            </a:r>
          </a:p>
          <a:p>
            <a:r>
              <a:rPr lang="en-US" b="1" dirty="0"/>
              <a:t>PostgreSQL 14</a:t>
            </a:r>
            <a:r>
              <a:rPr lang="en-US" dirty="0"/>
              <a:t> — </a:t>
            </a:r>
            <a:r>
              <a:rPr lang="ru-RU" dirty="0"/>
              <a:t>як </a:t>
            </a:r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реляційна</a:t>
            </a:r>
            <a:r>
              <a:rPr lang="ru-RU" dirty="0"/>
              <a:t> база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підтримкою</a:t>
            </a:r>
            <a:r>
              <a:rPr lang="ru-RU" dirty="0"/>
              <a:t> </a:t>
            </a:r>
            <a:r>
              <a:rPr lang="ru-RU" dirty="0" err="1"/>
              <a:t>індексації</a:t>
            </a:r>
            <a:r>
              <a:rPr lang="ru-RU" dirty="0"/>
              <a:t>;</a:t>
            </a:r>
          </a:p>
          <a:p>
            <a:r>
              <a:rPr lang="en-US" b="1" dirty="0"/>
              <a:t>Swagger (</a:t>
            </a:r>
            <a:r>
              <a:rPr lang="en-US" b="1" dirty="0" err="1"/>
              <a:t>OpenAPI</a:t>
            </a:r>
            <a:r>
              <a:rPr lang="en-US" b="1" dirty="0"/>
              <a:t>)</a:t>
            </a:r>
            <a:r>
              <a:rPr lang="en-US" dirty="0"/>
              <a:t> — </a:t>
            </a:r>
            <a:r>
              <a:rPr lang="ru-RU" dirty="0"/>
              <a:t>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інтерактивної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 </a:t>
            </a:r>
            <a:r>
              <a:rPr lang="en-US" dirty="0"/>
              <a:t>REST API;</a:t>
            </a:r>
          </a:p>
          <a:p>
            <a:r>
              <a:rPr lang="en-US" b="1" dirty="0"/>
              <a:t>CORS</a:t>
            </a:r>
            <a:r>
              <a:rPr lang="en-US" dirty="0"/>
              <a:t> — </a:t>
            </a:r>
            <a:r>
              <a:rPr lang="ru-RU" dirty="0"/>
              <a:t>для </a:t>
            </a:r>
            <a:r>
              <a:rPr lang="ru-RU" dirty="0" err="1"/>
              <a:t>налаштування</a:t>
            </a:r>
            <a:r>
              <a:rPr lang="ru-RU" dirty="0"/>
              <a:t> </a:t>
            </a:r>
            <a:r>
              <a:rPr lang="ru-RU" dirty="0" err="1"/>
              <a:t>безпечного</a:t>
            </a:r>
            <a:r>
              <a:rPr lang="ru-RU" dirty="0"/>
              <a:t> доступу до </a:t>
            </a:r>
            <a:r>
              <a:rPr lang="en-US" dirty="0"/>
              <a:t>API </a:t>
            </a:r>
            <a:r>
              <a:rPr lang="ru-RU" dirty="0"/>
              <a:t>з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клієнтських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;</a:t>
            </a:r>
          </a:p>
          <a:p>
            <a:r>
              <a:rPr lang="en-US" b="1" dirty="0" err="1"/>
              <a:t>Git</a:t>
            </a:r>
            <a:r>
              <a:rPr lang="en-US" b="1" dirty="0"/>
              <a:t> + GitHub</a:t>
            </a:r>
            <a:r>
              <a:rPr lang="en-US" dirty="0"/>
              <a:t> — </a:t>
            </a:r>
            <a:r>
              <a:rPr lang="ru-RU" dirty="0"/>
              <a:t>для контролю </a:t>
            </a:r>
            <a:r>
              <a:rPr lang="ru-RU" dirty="0" err="1"/>
              <a:t>версій</a:t>
            </a:r>
            <a:r>
              <a:rPr lang="ru-RU" dirty="0"/>
              <a:t> та </a:t>
            </a:r>
            <a:r>
              <a:rPr lang="ru-RU" dirty="0" err="1"/>
              <a:t>командної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над </a:t>
            </a:r>
            <a:r>
              <a:rPr lang="ru-RU" dirty="0" err="1"/>
              <a:t>проєктом</a:t>
            </a:r>
            <a:r>
              <a:rPr lang="ru-RU" dirty="0"/>
              <a:t>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pPr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 (3)</Template>
  <TotalTime>70</TotalTime>
  <Words>1297</Words>
  <Application>Microsoft Office PowerPoint</Application>
  <PresentationFormat>Экран (16:9)</PresentationFormat>
  <Paragraphs>118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Economica</vt:lpstr>
      <vt:lpstr>Open Sans</vt:lpstr>
      <vt:lpstr>Шаблон презентації кваліфікаційної роботи магістрів</vt:lpstr>
      <vt:lpstr>Веб-додаток для пошуку друзів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Приклад реалізації</vt:lpstr>
      <vt:lpstr>Тестування</vt:lpstr>
      <vt:lpstr>Підсумки 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Веб-додаток для пошуку друзів</dc:title>
  <dc:creator>Анастасія Бистрицька</dc:creator>
  <cp:lastModifiedBy>Shurican Колесник</cp:lastModifiedBy>
  <cp:revision>8</cp:revision>
  <dcterms:created xsi:type="dcterms:W3CDTF">2025-06-23T13:09:33Z</dcterms:created>
  <dcterms:modified xsi:type="dcterms:W3CDTF">2025-06-23T19:09:47Z</dcterms:modified>
</cp:coreProperties>
</file>