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7" r:id="rId13"/>
  </p:sldIdLst>
  <p:sldSz cx="9144000" cy="5143500" type="screen16x9"/>
  <p:notesSz cx="6858000" cy="9144000"/>
  <p:embeddedFontLst>
    <p:embeddedFont>
      <p:font typeface="Economica" panose="020B0604020202020204" charset="0"/>
      <p:regular r:id="rId15"/>
      <p:bold r:id="rId16"/>
      <p:italic r:id="rId17"/>
      <p:boldItalic r:id="rId18"/>
    </p:embeddedFont>
    <p:embeddedFont>
      <p:font typeface="Open Sans" panose="020B0606030504020204" pitchFamily="3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396" autoAdjust="0"/>
  </p:normalViewPr>
  <p:slideViewPr>
    <p:cSldViewPr snapToGrid="0">
      <p:cViewPr varScale="1">
        <p:scale>
          <a:sx n="143" d="100"/>
          <a:sy n="143" d="100"/>
        </p:scale>
        <p:origin x="68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и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‹№›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300"/>
            <a:ext cx="5316944" cy="57867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 err="1"/>
              <a:t>Генерація</a:t>
            </a:r>
            <a:r>
              <a:rPr lang="ru-RU" sz="1400" dirty="0"/>
              <a:t> </a:t>
            </a:r>
            <a:r>
              <a:rPr lang="ru-RU" sz="1400" dirty="0" err="1"/>
              <a:t>інформаційної</a:t>
            </a:r>
            <a:r>
              <a:rPr lang="ru-RU" sz="1400" dirty="0"/>
              <a:t> </a:t>
            </a:r>
            <a:r>
              <a:rPr lang="ru-RU" sz="1400" dirty="0" err="1"/>
              <a:t>системи</a:t>
            </a:r>
            <a:r>
              <a:rPr lang="ru-RU" sz="1400" dirty="0"/>
              <a:t> на </a:t>
            </a:r>
            <a:r>
              <a:rPr lang="ru-RU" sz="1400" dirty="0" err="1"/>
              <a:t>основі</a:t>
            </a:r>
            <a:r>
              <a:rPr lang="ru-RU" sz="1400" dirty="0"/>
              <a:t> ER </a:t>
            </a:r>
            <a:r>
              <a:rPr lang="ru-RU" sz="1400" dirty="0" err="1"/>
              <a:t>діаграми</a:t>
            </a:r>
            <a:r>
              <a:rPr lang="ru-RU" sz="1400" dirty="0"/>
              <a:t>. </a:t>
            </a:r>
            <a:r>
              <a:rPr lang="ru-RU" sz="1400" dirty="0" err="1"/>
              <a:t>Генерація</a:t>
            </a:r>
            <a:r>
              <a:rPr lang="ru-RU" sz="1400" dirty="0"/>
              <a:t> </a:t>
            </a:r>
            <a:r>
              <a:rPr lang="ru-RU" sz="1400" dirty="0" err="1"/>
              <a:t>клієнтської</a:t>
            </a:r>
            <a:r>
              <a:rPr lang="ru-RU" sz="1400" dirty="0"/>
              <a:t> </a:t>
            </a:r>
            <a:r>
              <a:rPr lang="ru-RU" sz="1400" dirty="0" err="1"/>
              <a:t>частини</a:t>
            </a:r>
            <a:r>
              <a:rPr lang="ru-RU" sz="1400" dirty="0"/>
              <a:t> на </a:t>
            </a:r>
            <a:r>
              <a:rPr lang="ru-RU" sz="1400" dirty="0" err="1"/>
              <a:t>основі</a:t>
            </a:r>
            <a:r>
              <a:rPr lang="ru-RU" sz="1400" dirty="0"/>
              <a:t> ER-</a:t>
            </a:r>
            <a:r>
              <a:rPr lang="ru-RU" sz="1400" dirty="0" err="1"/>
              <a:t>діаграми</a:t>
            </a:r>
            <a:endParaRPr sz="1400" dirty="0"/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948250" y="3635125"/>
            <a:ext cx="5087400" cy="1508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 dirty="0"/>
              <a:t>ПІБ, група:  Колосс Матвій Віталійович, ПЗПІ-21-9</a:t>
            </a:r>
            <a:endParaRPr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 dirty="0"/>
              <a:t>Керівник:                доц. кафедри. Чуприна А.С.</a:t>
            </a: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1400" dirty="0"/>
              <a:t>11 червня 2025</a:t>
            </a:r>
            <a:endParaRPr sz="1400"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sp>
        <p:nvSpPr>
          <p:cNvPr id="4" name="Місце для тексту 3">
            <a:extLst>
              <a:ext uri="{FF2B5EF4-FFF2-40B4-BE49-F238E27FC236}">
                <a16:creationId xmlns:a16="http://schemas.microsoft.com/office/drawing/2014/main" id="{0CD61A57-9C9B-AE11-FD8A-8D95A8CECB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441EB7F-5566-12D7-8A59-22CC178F8D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25" y="687059"/>
            <a:ext cx="5142749" cy="243194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B2EB120-EC01-3613-9E14-055632F110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0512" y="2078625"/>
            <a:ext cx="3271788" cy="25717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endParaRPr sz="3200" dirty="0"/>
          </a:p>
        </p:txBody>
      </p:sp>
      <p:sp>
        <p:nvSpPr>
          <p:cNvPr id="128" name="Google Shape;128;p22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graphicFrame>
        <p:nvGraphicFramePr>
          <p:cNvPr id="4" name="Таблиця 3">
            <a:extLst>
              <a:ext uri="{FF2B5EF4-FFF2-40B4-BE49-F238E27FC236}">
                <a16:creationId xmlns:a16="http://schemas.microsoft.com/office/drawing/2014/main" id="{1E722CC2-9C0F-CDEB-ABCD-F32F5D6F74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045541"/>
              </p:ext>
            </p:extLst>
          </p:nvPr>
        </p:nvGraphicFramePr>
        <p:xfrm>
          <a:off x="268925" y="760888"/>
          <a:ext cx="4236330" cy="3493392"/>
        </p:xfrm>
        <a:graphic>
          <a:graphicData uri="http://schemas.openxmlformats.org/drawingml/2006/table">
            <a:tbl>
              <a:tblPr firstRow="1" firstCol="1" bandRow="1"/>
              <a:tblGrid>
                <a:gridCol w="281893">
                  <a:extLst>
                    <a:ext uri="{9D8B030D-6E8A-4147-A177-3AD203B41FA5}">
                      <a16:colId xmlns:a16="http://schemas.microsoft.com/office/drawing/2014/main" val="2809025306"/>
                    </a:ext>
                  </a:extLst>
                </a:gridCol>
                <a:gridCol w="1421993">
                  <a:extLst>
                    <a:ext uri="{9D8B030D-6E8A-4147-A177-3AD203B41FA5}">
                      <a16:colId xmlns:a16="http://schemas.microsoft.com/office/drawing/2014/main" val="1160904828"/>
                    </a:ext>
                  </a:extLst>
                </a:gridCol>
                <a:gridCol w="1473361">
                  <a:extLst>
                    <a:ext uri="{9D8B030D-6E8A-4147-A177-3AD203B41FA5}">
                      <a16:colId xmlns:a16="http://schemas.microsoft.com/office/drawing/2014/main" val="2646038644"/>
                    </a:ext>
                  </a:extLst>
                </a:gridCol>
                <a:gridCol w="1059083">
                  <a:extLst>
                    <a:ext uri="{9D8B030D-6E8A-4147-A177-3AD203B41FA5}">
                      <a16:colId xmlns:a16="http://schemas.microsoft.com/office/drawing/2014/main" val="3061902238"/>
                    </a:ext>
                  </a:extLst>
                </a:gridCol>
              </a:tblGrid>
              <a:tr h="20021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uk-U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28" marR="503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Дія</a:t>
                      </a:r>
                      <a:endParaRPr lang="uk-U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28" marR="503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Очікуваний результат</a:t>
                      </a:r>
                      <a:endParaRPr lang="uk-U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28" marR="503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</a:t>
                      </a:r>
                      <a:endParaRPr lang="uk-U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28" marR="503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1380899"/>
                  </a:ext>
                </a:extLst>
              </a:tr>
              <a:tr h="4276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uk-U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28" marR="503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Змінити назву таблиці з NewTable на Users</a:t>
                      </a:r>
                      <a:endParaRPr lang="uk-U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28" marR="503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Назва оновлюється у списку та на полотні</a:t>
                      </a:r>
                      <a:endParaRPr lang="uk-U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28" marR="503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Позитивний</a:t>
                      </a:r>
                      <a:endParaRPr lang="uk-U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28" marR="503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3454443"/>
                  </a:ext>
                </a:extLst>
              </a:tr>
              <a:tr h="42764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uk-U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28" marR="503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Змінити назву колонки з column1 на email</a:t>
                      </a:r>
                      <a:endParaRPr lang="uk-U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28" marR="503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Поле змінюється у візуальному інтерфейсі</a:t>
                      </a:r>
                      <a:endParaRPr lang="uk-U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28" marR="503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Позитивний</a:t>
                      </a:r>
                      <a:endParaRPr lang="uk-U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28" marR="503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8228763"/>
                  </a:ext>
                </a:extLst>
              </a:tr>
              <a:tr h="105833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uk-U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28" marR="503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Створити дві таблиці з однаковими назвами (Orders)</a:t>
                      </a:r>
                      <a:endParaRPr lang="uk-U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28" marR="503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З'являється повідомлення про помилку, перехід на наступний крок заблоковано</a:t>
                      </a:r>
                      <a:endParaRPr lang="uk-U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28" marR="503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Позитивний</a:t>
                      </a:r>
                      <a:endParaRPr lang="uk-U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28" marR="503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763398"/>
                  </a:ext>
                </a:extLst>
              </a:tr>
              <a:tr h="6550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uk-U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28" marR="503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Додати у таблицю Products дві колонки з однаковою назвою (id)</a:t>
                      </a:r>
                      <a:endParaRPr lang="uk-U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28" marR="503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Валідація не дозволяє зберегти, з’являється підсвітка помилки</a:t>
                      </a:r>
                      <a:endParaRPr lang="uk-U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28" marR="503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Позитивний</a:t>
                      </a:r>
                      <a:endParaRPr lang="uk-U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28" marR="503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910490"/>
                  </a:ext>
                </a:extLst>
              </a:tr>
              <a:tr h="65507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uk-U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28" marR="503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Перейти до наступного кроку з діаграмою, де дублюються назви</a:t>
                      </a:r>
                      <a:endParaRPr lang="uk-U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28" marR="503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Після натискання "Move to next step" - з'являється попередження/помилка</a:t>
                      </a:r>
                      <a:endParaRPr lang="uk-U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28" marR="503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Позитивний</a:t>
                      </a:r>
                      <a:endParaRPr lang="uk-UA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328" marR="50328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0832573"/>
                  </a:ext>
                </a:extLst>
              </a:tr>
            </a:tbl>
          </a:graphicData>
        </a:graphic>
      </p:graphicFrame>
      <p:graphicFrame>
        <p:nvGraphicFramePr>
          <p:cNvPr id="6" name="Таблиця 5">
            <a:extLst>
              <a:ext uri="{FF2B5EF4-FFF2-40B4-BE49-F238E27FC236}">
                <a16:creationId xmlns:a16="http://schemas.microsoft.com/office/drawing/2014/main" id="{D80E3DB5-CF25-68ED-43A6-2B9DC3A40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401802"/>
              </p:ext>
            </p:extLst>
          </p:nvPr>
        </p:nvGraphicFramePr>
        <p:xfrm>
          <a:off x="4644478" y="760888"/>
          <a:ext cx="4145048" cy="3721992"/>
        </p:xfrm>
        <a:graphic>
          <a:graphicData uri="http://schemas.openxmlformats.org/drawingml/2006/table">
            <a:tbl>
              <a:tblPr firstRow="1" firstCol="1" bandRow="1"/>
              <a:tblGrid>
                <a:gridCol w="275819">
                  <a:extLst>
                    <a:ext uri="{9D8B030D-6E8A-4147-A177-3AD203B41FA5}">
                      <a16:colId xmlns:a16="http://schemas.microsoft.com/office/drawing/2014/main" val="1388523042"/>
                    </a:ext>
                  </a:extLst>
                </a:gridCol>
                <a:gridCol w="1391353">
                  <a:extLst>
                    <a:ext uri="{9D8B030D-6E8A-4147-A177-3AD203B41FA5}">
                      <a16:colId xmlns:a16="http://schemas.microsoft.com/office/drawing/2014/main" val="20723237"/>
                    </a:ext>
                  </a:extLst>
                </a:gridCol>
                <a:gridCol w="1441614">
                  <a:extLst>
                    <a:ext uri="{9D8B030D-6E8A-4147-A177-3AD203B41FA5}">
                      <a16:colId xmlns:a16="http://schemas.microsoft.com/office/drawing/2014/main" val="1040271474"/>
                    </a:ext>
                  </a:extLst>
                </a:gridCol>
                <a:gridCol w="1036262">
                  <a:extLst>
                    <a:ext uri="{9D8B030D-6E8A-4147-A177-3AD203B41FA5}">
                      <a16:colId xmlns:a16="http://schemas.microsoft.com/office/drawing/2014/main" val="1794931975"/>
                    </a:ext>
                  </a:extLst>
                </a:gridCol>
              </a:tblGrid>
              <a:tr h="185481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№</a:t>
                      </a:r>
                      <a:endParaRPr lang="uk-U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35" marR="470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Дія</a:t>
                      </a:r>
                      <a:endParaRPr lang="uk-U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35" marR="470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Очікуваний результат</a:t>
                      </a:r>
                      <a:endParaRPr lang="uk-U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35" marR="470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Результат</a:t>
                      </a:r>
                      <a:endParaRPr lang="uk-U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35" marR="470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3128755"/>
                  </a:ext>
                </a:extLst>
              </a:tr>
              <a:tr h="8176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uk-U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35" marR="470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Створити зв’язок типу "1 до N" між таблицями Users і Orders</a:t>
                      </a:r>
                      <a:endParaRPr lang="uk-U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35" marR="470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Стрілка з правильним напрямком з’являється між таблицями</a:t>
                      </a:r>
                      <a:endParaRPr lang="uk-U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35" marR="470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Позитивний</a:t>
                      </a:r>
                      <a:endParaRPr lang="uk-U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35" marR="47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9615380"/>
                  </a:ext>
                </a:extLst>
              </a:tr>
              <a:tr h="817603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uk-U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35" marR="470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Створити зв’язок між однією таблицею і собою (рекурсивний)</a:t>
                      </a:r>
                      <a:endParaRPr lang="uk-U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35" marR="470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Відображається, якщо дозволено (наприклад, для self-reference), або блокується</a:t>
                      </a:r>
                      <a:endParaRPr lang="uk-U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35" marR="470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Позитивний</a:t>
                      </a:r>
                      <a:endParaRPr lang="uk-U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35" marR="47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5537274"/>
                  </a:ext>
                </a:extLst>
              </a:tr>
              <a:tr h="60689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lang="uk-U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35" marR="470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Створити два однакові зв’язки між тими ж таблицями</a:t>
                      </a:r>
                      <a:endParaRPr lang="uk-U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35" marR="470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Система не дозволяє дублювання</a:t>
                      </a:r>
                      <a:endParaRPr lang="uk-U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35" marR="470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Позитивний</a:t>
                      </a:r>
                      <a:endParaRPr lang="uk-U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35" marR="47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245991"/>
                  </a:ext>
                </a:extLst>
              </a:tr>
              <a:tr h="396189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4</a:t>
                      </a:r>
                      <a:endParaRPr lang="uk-U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35" marR="470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Видалити зв’язок через інтерфейс</a:t>
                      </a:r>
                      <a:endParaRPr lang="uk-U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35" marR="470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Стрілка зникає, зв’язок видаляється зі схеми</a:t>
                      </a:r>
                      <a:endParaRPr lang="uk-U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35" marR="470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Позитивний</a:t>
                      </a:r>
                      <a:endParaRPr lang="uk-U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35" marR="47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9326644"/>
                  </a:ext>
                </a:extLst>
              </a:tr>
              <a:tr h="606896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00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5</a:t>
                      </a:r>
                      <a:endParaRPr lang="uk-UA" sz="8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35" marR="470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Зберегти діаграму після створення зв’язку</a:t>
                      </a:r>
                      <a:endParaRPr lang="uk-UA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35" marR="470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Зв’язок </a:t>
                      </a:r>
                      <a:r>
                        <a:rPr lang="uk-UA" sz="10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коректно</a:t>
                      </a:r>
                      <a:r>
                        <a:rPr lang="uk-UA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uk-UA" sz="10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серіалізується</a:t>
                      </a:r>
                      <a:r>
                        <a:rPr lang="uk-UA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у JSON і передається на сервер</a:t>
                      </a:r>
                      <a:endParaRPr lang="uk-UA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35" marR="47035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buNone/>
                      </a:pPr>
                      <a:r>
                        <a:rPr lang="uk-UA" sz="10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Позитивний</a:t>
                      </a:r>
                      <a:endParaRPr lang="uk-UA" sz="8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035" marR="47035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337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894750"/>
            <a:ext cx="5388282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>
              <a:buNone/>
            </a:pPr>
            <a:r>
              <a:rPr lang="uk-UA" sz="1000" dirty="0"/>
              <a:t>Розроблене програмне забезпечення є цілком реалістичним у впровадженні та може бути адаптоване під різні </a:t>
            </a:r>
            <a:r>
              <a:rPr lang="uk-UA" sz="1000" dirty="0" err="1"/>
              <a:t>проєкти</a:t>
            </a:r>
            <a:r>
              <a:rPr lang="uk-UA" sz="1000" dirty="0"/>
              <a:t> з урахуванням специфіки предметної області. Усі модулі протестовані, система підтримує збереження даних, роботу з користувачами та генерацію повноцінного застосунку.</a:t>
            </a:r>
          </a:p>
          <a:p>
            <a:pPr algn="just">
              <a:buNone/>
            </a:pPr>
            <a:r>
              <a:rPr lang="uk-UA" sz="1000" dirty="0" err="1"/>
              <a:t>Проєкт</a:t>
            </a:r>
            <a:r>
              <a:rPr lang="uk-UA" sz="1000" dirty="0"/>
              <a:t> дозволяє зменшити витрати на створення інформаційних систем на ранніх етапах </a:t>
            </a:r>
            <a:r>
              <a:rPr lang="uk-UA" sz="1000" dirty="0" err="1"/>
              <a:t>проєктування</a:t>
            </a:r>
            <a:r>
              <a:rPr lang="uk-UA" sz="1000" dirty="0"/>
              <a:t> та особливо корисний для: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1000" dirty="0"/>
              <a:t>студентів та викладачів під час навчання основ </a:t>
            </a:r>
            <a:r>
              <a:rPr lang="uk-UA" sz="1000" dirty="0" err="1"/>
              <a:t>проєктування</a:t>
            </a:r>
            <a:r>
              <a:rPr lang="uk-UA" sz="1000" dirty="0"/>
              <a:t> баз даних і архітектури ПЗ;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uk-UA" sz="1000" dirty="0"/>
              <a:t>стартапів, які потребують швидкого створення прототипу;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1000" dirty="0" err="1"/>
              <a:t>внутрішніх</a:t>
            </a:r>
            <a:r>
              <a:rPr lang="ru-RU" sz="1000" dirty="0"/>
              <a:t> задач у </a:t>
            </a:r>
            <a:r>
              <a:rPr lang="ru-RU" sz="1000" dirty="0" err="1"/>
              <a:t>малих</a:t>
            </a:r>
            <a:r>
              <a:rPr lang="ru-RU" sz="1000" dirty="0"/>
              <a:t> і </a:t>
            </a:r>
            <a:r>
              <a:rPr lang="ru-RU" sz="1000" dirty="0" err="1"/>
              <a:t>середніх</a:t>
            </a:r>
            <a:r>
              <a:rPr lang="ru-RU" sz="1000" dirty="0"/>
              <a:t> </a:t>
            </a:r>
            <a:r>
              <a:rPr lang="ru-RU" sz="1000" dirty="0" err="1"/>
              <a:t>компаніях</a:t>
            </a:r>
            <a:r>
              <a:rPr lang="ru-RU" sz="1000" dirty="0"/>
              <a:t> (</a:t>
            </a:r>
            <a:r>
              <a:rPr lang="ru-RU" sz="1000" dirty="0" err="1"/>
              <a:t>low-code</a:t>
            </a:r>
            <a:r>
              <a:rPr lang="ru-RU" sz="1000" dirty="0"/>
              <a:t> </a:t>
            </a:r>
            <a:r>
              <a:rPr lang="ru-RU" sz="1000" dirty="0" err="1"/>
              <a:t>автоматизація</a:t>
            </a:r>
            <a:r>
              <a:rPr lang="ru-RU" sz="1000" dirty="0"/>
              <a:t>).</a:t>
            </a:r>
            <a:endParaRPr lang="uk-UA" sz="1000" dirty="0"/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000" dirty="0"/>
              <a:t>Можливості використання:</a:t>
            </a:r>
            <a:endParaRPr lang="uk-UA" sz="1000" dirty="0">
              <a:latin typeface="Economica" panose="020B0604020202020204" charset="0"/>
            </a:endParaRP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000" dirty="0">
                <a:latin typeface="Economica" panose="020B0604020202020204" charset="0"/>
              </a:rPr>
              <a:t>У навчальному процесі — як інструмент для пояснення побудови </a:t>
            </a:r>
            <a:r>
              <a:rPr lang="en-US" sz="1000" dirty="0">
                <a:latin typeface="Economica" panose="020B0604020202020204" charset="0"/>
              </a:rPr>
              <a:t>ER-</a:t>
            </a:r>
            <a:r>
              <a:rPr lang="uk-UA" sz="1000" dirty="0">
                <a:latin typeface="Economica" panose="020B0604020202020204" charset="0"/>
              </a:rPr>
              <a:t>діаграм, генерації структури </a:t>
            </a:r>
            <a:r>
              <a:rPr lang="uk-UA" sz="1000" dirty="0" err="1">
                <a:latin typeface="Economica" panose="020B0604020202020204" charset="0"/>
              </a:rPr>
              <a:t>проєкту</a:t>
            </a:r>
            <a:r>
              <a:rPr lang="uk-UA" sz="1000" dirty="0">
                <a:latin typeface="Economica" panose="020B0604020202020204" charset="0"/>
              </a:rPr>
              <a:t> та взаємозв’язків.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000" dirty="0">
                <a:latin typeface="Economica" panose="020B0604020202020204" charset="0"/>
              </a:rPr>
              <a:t>У бізнесі — для швидкої побудови </a:t>
            </a:r>
            <a:r>
              <a:rPr lang="en-US" sz="1000" dirty="0">
                <a:latin typeface="Economica" panose="020B0604020202020204" charset="0"/>
              </a:rPr>
              <a:t>admin panel </a:t>
            </a:r>
            <a:r>
              <a:rPr lang="uk-UA" sz="1000" dirty="0">
                <a:latin typeface="Economica" panose="020B0604020202020204" charset="0"/>
              </a:rPr>
              <a:t>або облікових систем без залучення розробників.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uk-UA" sz="1000" dirty="0">
                <a:latin typeface="Economica" panose="020B0604020202020204" charset="0"/>
              </a:rPr>
              <a:t>У </a:t>
            </a:r>
            <a:r>
              <a:rPr lang="uk-UA" sz="1000" dirty="0" err="1">
                <a:latin typeface="Economica" panose="020B0604020202020204" charset="0"/>
              </a:rPr>
              <a:t>прототипуванні</a:t>
            </a:r>
            <a:r>
              <a:rPr lang="uk-UA" sz="1000" dirty="0">
                <a:latin typeface="Economica" panose="020B0604020202020204" charset="0"/>
              </a:rPr>
              <a:t> — як базовий інструмент для швидкої перевірки ідей перед повноцінною розробкою.</a:t>
            </a:r>
          </a:p>
          <a:p>
            <a:pPr marL="0" lvl="0" indent="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Economica" panose="020B0604020202020204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sp>
        <p:nvSpPr>
          <p:cNvPr id="4" name="Google Shape;142;p24">
            <a:extLst>
              <a:ext uri="{FF2B5EF4-FFF2-40B4-BE49-F238E27FC236}">
                <a16:creationId xmlns:a16="http://schemas.microsoft.com/office/drawing/2014/main" id="{CB03E252-0F20-9139-6F9D-E5A8D3ED30D7}"/>
              </a:ext>
            </a:extLst>
          </p:cNvPr>
          <p:cNvSpPr txBox="1">
            <a:spLocks/>
          </p:cNvSpPr>
          <p:nvPr/>
        </p:nvSpPr>
        <p:spPr>
          <a:xfrm>
            <a:off x="5766726" y="894750"/>
            <a:ext cx="3163691" cy="3256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None/>
            </a:pPr>
            <a:r>
              <a:rPr lang="uk-UA" sz="1000" dirty="0"/>
              <a:t>У майбутньому система може бути розширена за такими напрямками: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1000" dirty="0"/>
              <a:t> Генерація </a:t>
            </a:r>
            <a:r>
              <a:rPr lang="en-US" sz="1000" dirty="0"/>
              <a:t>backend-</a:t>
            </a:r>
            <a:r>
              <a:rPr lang="uk-UA" sz="1000" dirty="0"/>
              <a:t>коду для інших </a:t>
            </a:r>
            <a:r>
              <a:rPr lang="uk-UA" sz="1000" dirty="0" err="1"/>
              <a:t>стеків</a:t>
            </a:r>
            <a:r>
              <a:rPr lang="uk-UA" sz="1000" dirty="0"/>
              <a:t> (наприклад, </a:t>
            </a:r>
            <a:r>
              <a:rPr lang="en-US" sz="1000" dirty="0"/>
              <a:t>Node.js </a:t>
            </a:r>
            <a:r>
              <a:rPr lang="uk-UA" sz="1000" dirty="0"/>
              <a:t>або </a:t>
            </a:r>
            <a:r>
              <a:rPr lang="en-US" sz="1000" dirty="0"/>
              <a:t>Python Django);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1000" dirty="0"/>
              <a:t> Додавання ролей і прав доступу до згенерованих </a:t>
            </a:r>
            <a:r>
              <a:rPr lang="uk-UA" sz="1000" dirty="0" err="1"/>
              <a:t>проєктів</a:t>
            </a:r>
            <a:r>
              <a:rPr lang="uk-UA" sz="1000" dirty="0"/>
              <a:t>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1000" dirty="0"/>
              <a:t> Інтеграція з хмарними платформами (наприклад, для автоматичного розгортання);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1000" dirty="0"/>
              <a:t>Підтримка імпорту з існуючих баз даних (</a:t>
            </a:r>
            <a:r>
              <a:rPr lang="en-US" sz="1000" dirty="0"/>
              <a:t>reverse engineering);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1000" dirty="0"/>
              <a:t> Бібліотека шаблонів інтерфейсу користувача з налаштуванням стилю (темна тема, бренд тощо).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278552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-UA" dirty="0"/>
              <a:t>Автоматизувати процес створення інформаційних систем шляхом генерації клієнтської та серверної частин </a:t>
            </a:r>
            <a:r>
              <a:rPr lang="uk-UA" dirty="0" err="1"/>
              <a:t>вебзастосунку</a:t>
            </a:r>
            <a:r>
              <a:rPr lang="uk-UA" dirty="0"/>
              <a:t> на основі </a:t>
            </a:r>
            <a:r>
              <a:rPr lang="en-US" dirty="0"/>
              <a:t>ER-</a:t>
            </a:r>
            <a:r>
              <a:rPr lang="uk-UA" dirty="0"/>
              <a:t>діаграми. Розроблена система дозволяє користувачу збудувати модель бази даних і автоматично згенерувати повноцінний сайт на технології </a:t>
            </a:r>
            <a:r>
              <a:rPr lang="en-US" dirty="0"/>
              <a:t>ASP.NET, </a:t>
            </a:r>
            <a:r>
              <a:rPr lang="uk-UA" dirty="0"/>
              <a:t>що суттєво скорочує час розробки та спрощує початкове </a:t>
            </a:r>
            <a:r>
              <a:rPr lang="uk-UA" dirty="0" err="1"/>
              <a:t>проєктування</a:t>
            </a:r>
            <a:r>
              <a:rPr lang="uk-UA" dirty="0"/>
              <a:t>.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uk-UA" sz="1000" dirty="0"/>
              <a:t>Проблема:</a:t>
            </a:r>
            <a:endParaRPr lang="uk-UA" sz="10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uk-UA" sz="1000" dirty="0">
                <a:solidFill>
                  <a:srgbClr val="0D0D0D"/>
                </a:solidFill>
                <a:highlight>
                  <a:srgbClr val="FFFFFF"/>
                </a:highlight>
              </a:rPr>
              <a:t>• Більшість галузей потребують </a:t>
            </a:r>
            <a:r>
              <a:rPr lang="en-US" sz="1000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CRUD-</a:t>
            </a:r>
            <a:r>
              <a:rPr lang="uk-UA" sz="1000" dirty="0">
                <a:solidFill>
                  <a:srgbClr val="0D0D0D"/>
                </a:solidFill>
                <a:highlight>
                  <a:srgbClr val="FFFFFF"/>
                </a:highlight>
              </a:rPr>
              <a:t>систем (створення, перегляд, оновлення, видалення даних).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uk-UA" sz="1000" dirty="0">
                <a:solidFill>
                  <a:srgbClr val="0D0D0D"/>
                </a:solidFill>
                <a:highlight>
                  <a:srgbClr val="FFFFFF"/>
                </a:highlight>
              </a:rPr>
              <a:t>• Створення таких систем вимагає часу, ресурсів і знань у кількох технологіях одночасно.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uk-UA" sz="1000" dirty="0">
                <a:solidFill>
                  <a:srgbClr val="0D0D0D"/>
                </a:solidFill>
                <a:highlight>
                  <a:srgbClr val="FFFFFF"/>
                </a:highlight>
              </a:rPr>
              <a:t>• Нетехнічні користувачі не можуть реалізувати такі рішення самостійно.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uk-UA" sz="1000" dirty="0">
                <a:solidFill>
                  <a:srgbClr val="0D0D0D"/>
                </a:solidFill>
                <a:highlight>
                  <a:srgbClr val="FFFFFF"/>
                </a:highlight>
              </a:rPr>
              <a:t>Існуючі рішення: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uk-UA" sz="1000" dirty="0">
                <a:solidFill>
                  <a:srgbClr val="0D0D0D"/>
                </a:solidFill>
                <a:highlight>
                  <a:srgbClr val="FFFFFF"/>
                </a:highlight>
              </a:rPr>
              <a:t>• </a:t>
            </a:r>
            <a:r>
              <a:rPr lang="en-US" sz="1000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Bubble, Retool, </a:t>
            </a:r>
            <a:r>
              <a:rPr lang="en-US" sz="1000" dirty="0" err="1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AppGyver</a:t>
            </a:r>
            <a:r>
              <a:rPr lang="en-US" sz="1000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 — </a:t>
            </a:r>
            <a:r>
              <a:rPr lang="uk-UA" sz="1000" dirty="0">
                <a:solidFill>
                  <a:srgbClr val="0D0D0D"/>
                </a:solidFill>
                <a:highlight>
                  <a:srgbClr val="FFFFFF"/>
                </a:highlight>
              </a:rPr>
              <a:t>платформи для швидкої розробки.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uk-UA" sz="1000" dirty="0">
                <a:solidFill>
                  <a:srgbClr val="0D0D0D"/>
                </a:solidFill>
                <a:highlight>
                  <a:srgbClr val="FFFFFF"/>
                </a:highlight>
              </a:rPr>
              <a:t>• Забезпечують базову автоматизацію створення інтерфейсів і логіки.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uk-UA" sz="1000" dirty="0"/>
              <a:t>Обмеження:</a:t>
            </a:r>
            <a:br>
              <a:rPr lang="uk-UA" sz="1000" dirty="0"/>
            </a:br>
            <a:r>
              <a:rPr lang="uk-UA" sz="1000" dirty="0"/>
              <a:t>• Обмежена </a:t>
            </a:r>
            <a:r>
              <a:rPr lang="uk-UA" sz="1000" dirty="0" err="1"/>
              <a:t>кастомізація</a:t>
            </a:r>
            <a:r>
              <a:rPr lang="uk-UA" sz="1000" dirty="0"/>
              <a:t> бази даних.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uk-UA" sz="1000" dirty="0"/>
              <a:t>• Залежність від </a:t>
            </a:r>
            <a:r>
              <a:rPr lang="uk-UA" sz="1000" dirty="0" err="1"/>
              <a:t>пропрієтарного</a:t>
            </a:r>
            <a:r>
              <a:rPr lang="uk-UA" sz="1000" dirty="0"/>
              <a:t> стеку.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uk-UA" sz="1000" dirty="0"/>
              <a:t>• Ускладнене перенесення на інші платформи.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uk-UA" sz="1000" dirty="0"/>
              <a:t>• Відсутність повного контролю над бізнес-логікою.</a:t>
            </a:r>
            <a:endParaRPr lang="uk-UA" sz="1000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lang="uk-UA" sz="1000" dirty="0">
              <a:solidFill>
                <a:srgbClr val="0D0D0D"/>
              </a:solidFill>
              <a:highlight>
                <a:srgbClr val="FFFFFF"/>
              </a:highlight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 та опис системи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У сучасних умовах </a:t>
            </a:r>
            <a:r>
              <a:rPr lang="uk-UA" dirty="0" err="1">
                <a:solidFill>
                  <a:srgbClr val="0D0D0D"/>
                </a:solidFill>
                <a:highlight>
                  <a:srgbClr val="FFFFFF"/>
                </a:highlight>
              </a:rPr>
              <a:t>цифровізації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 бізнесу та освіти виникає потреба у швидкому створенні інформаційних систем, що включають повноцінну роботу з даними (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CRUD-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операції). Проте традиційний процес розробки вимагає технічних знань і значних часових витрат. Існуючі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Economica" panose="020B0604020202020204" charset="0"/>
              </a:rPr>
              <a:t>no-code/low-code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рішення мають обмеження щодо гнучкості, структурування бази даних або повного контролю над логікою. Це створює бар'єр для нетехнічних користувачів і обмежує можливості швидкого </a:t>
            </a:r>
            <a:r>
              <a:rPr lang="uk-UA" dirty="0" err="1">
                <a:solidFill>
                  <a:srgbClr val="0D0D0D"/>
                </a:solidFill>
                <a:highlight>
                  <a:srgbClr val="FFFFFF"/>
                </a:highlight>
              </a:rPr>
              <a:t>прототипування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941098"/>
            <a:ext cx="8520600" cy="363812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>
              <a:buNone/>
            </a:pPr>
            <a:r>
              <a:rPr lang="uk-UA" dirty="0"/>
              <a:t>Клієнтська частина (</a:t>
            </a:r>
            <a:r>
              <a:rPr lang="en-US" dirty="0">
                <a:latin typeface="Economica" panose="020B0604020202020204" charset="0"/>
              </a:rPr>
              <a:t>Frontend):</a:t>
            </a:r>
          </a:p>
          <a:p>
            <a:pPr>
              <a:buFontTx/>
              <a:buChar char="‒"/>
            </a:pPr>
            <a:r>
              <a:rPr lang="en-US" dirty="0">
                <a:latin typeface="Economica" panose="020B0604020202020204" charset="0"/>
              </a:rPr>
              <a:t>React.js — </a:t>
            </a:r>
            <a:r>
              <a:rPr lang="uk-UA" dirty="0"/>
              <a:t>основний фреймворк для побудови інтерфейсу.</a:t>
            </a:r>
          </a:p>
          <a:p>
            <a:pPr>
              <a:buFontTx/>
              <a:buChar char="‒"/>
            </a:pPr>
            <a:r>
              <a:rPr lang="en-US" dirty="0">
                <a:latin typeface="Economica" panose="020B0604020202020204" charset="0"/>
              </a:rPr>
              <a:t>TypeScript — </a:t>
            </a:r>
            <a:r>
              <a:rPr lang="uk-UA" dirty="0"/>
              <a:t>мова з підтримкою статичної типізації.</a:t>
            </a:r>
          </a:p>
          <a:p>
            <a:pPr>
              <a:buFontTx/>
              <a:buChar char="‒"/>
            </a:pPr>
            <a:r>
              <a:rPr lang="en-US" dirty="0">
                <a:latin typeface="Economica" panose="020B0604020202020204" charset="0"/>
              </a:rPr>
              <a:t>React Flow — </a:t>
            </a:r>
            <a:r>
              <a:rPr lang="uk-UA" dirty="0"/>
              <a:t>бібліотека для побудови графічних діаграм (</a:t>
            </a:r>
            <a:r>
              <a:rPr lang="en-US" dirty="0">
                <a:latin typeface="Economica" panose="020B0604020202020204" charset="0"/>
              </a:rPr>
              <a:t>ER/UML).</a:t>
            </a:r>
          </a:p>
          <a:p>
            <a:pPr>
              <a:buFontTx/>
              <a:buChar char="‒"/>
            </a:pPr>
            <a:r>
              <a:rPr lang="en-US" dirty="0">
                <a:latin typeface="Economica" panose="020B0604020202020204" charset="0"/>
              </a:rPr>
              <a:t>Axios — </a:t>
            </a:r>
            <a:r>
              <a:rPr lang="uk-UA" dirty="0"/>
              <a:t>бібліотека для </a:t>
            </a:r>
            <a:r>
              <a:rPr lang="en-US" dirty="0">
                <a:latin typeface="Economica" panose="020B0604020202020204" charset="0"/>
              </a:rPr>
              <a:t>HTTP-</a:t>
            </a:r>
            <a:r>
              <a:rPr lang="uk-UA" dirty="0"/>
              <a:t>запитів.</a:t>
            </a:r>
          </a:p>
          <a:p>
            <a:pPr>
              <a:buFontTx/>
              <a:buChar char="‒"/>
            </a:pPr>
            <a:r>
              <a:rPr lang="en-US" dirty="0">
                <a:latin typeface="Economica" panose="020B0604020202020204" charset="0"/>
              </a:rPr>
              <a:t>CSS Modules — </a:t>
            </a:r>
            <a:r>
              <a:rPr lang="uk-UA" dirty="0"/>
              <a:t>модульна стилізація інтерфейсу.</a:t>
            </a:r>
          </a:p>
          <a:p>
            <a:pPr>
              <a:buFontTx/>
              <a:buChar char="‒"/>
            </a:pPr>
            <a:r>
              <a:rPr lang="en-US" dirty="0">
                <a:latin typeface="Economica" panose="020B0604020202020204" charset="0"/>
              </a:rPr>
              <a:t>HTML5 / CSS3 — </a:t>
            </a:r>
            <a:r>
              <a:rPr lang="uk-UA" dirty="0"/>
              <a:t>верстка та стилізація базових елементів. </a:t>
            </a:r>
          </a:p>
          <a:p>
            <a:pPr marL="114300" indent="0">
              <a:buNone/>
            </a:pPr>
            <a:r>
              <a:rPr lang="uk-UA" dirty="0"/>
              <a:t>Серверна частина (</a:t>
            </a:r>
            <a:r>
              <a:rPr lang="en-US" dirty="0">
                <a:latin typeface="Economica" panose="020B0604020202020204" charset="0"/>
              </a:rPr>
              <a:t>Backend):</a:t>
            </a:r>
          </a:p>
          <a:p>
            <a:pPr>
              <a:buFontTx/>
              <a:buChar char="‒"/>
            </a:pPr>
            <a:r>
              <a:rPr lang="en-US" dirty="0">
                <a:latin typeface="Economica" panose="020B0604020202020204" charset="0"/>
              </a:rPr>
              <a:t>C# ASP.NET Core — </a:t>
            </a:r>
            <a:r>
              <a:rPr lang="uk-UA" dirty="0"/>
              <a:t>фреймворк для побудови </a:t>
            </a:r>
            <a:r>
              <a:rPr lang="en-US" dirty="0">
                <a:latin typeface="Economica" panose="020B0604020202020204" charset="0"/>
              </a:rPr>
              <a:t>REST API </a:t>
            </a:r>
            <a:r>
              <a:rPr lang="uk-UA" dirty="0"/>
              <a:t>та бізнес-логіки.</a:t>
            </a:r>
          </a:p>
          <a:p>
            <a:pPr>
              <a:buFontTx/>
              <a:buChar char="‒"/>
            </a:pPr>
            <a:r>
              <a:rPr lang="en-US" dirty="0">
                <a:latin typeface="Economica" panose="020B0604020202020204" charset="0"/>
              </a:rPr>
              <a:t>Entity Framework Core — ORM </a:t>
            </a:r>
            <a:r>
              <a:rPr lang="uk-UA" dirty="0"/>
              <a:t>для роботи з базою даних.</a:t>
            </a:r>
          </a:p>
          <a:p>
            <a:pPr>
              <a:buFontTx/>
              <a:buChar char="‒"/>
            </a:pPr>
            <a:r>
              <a:rPr lang="en-US" dirty="0" err="1">
                <a:latin typeface="Economica" panose="020B0604020202020204" charset="0"/>
              </a:rPr>
              <a:t>AutoMapper</a:t>
            </a:r>
            <a:r>
              <a:rPr lang="en-US" dirty="0">
                <a:latin typeface="Economica" panose="020B0604020202020204" charset="0"/>
              </a:rPr>
              <a:t> — </a:t>
            </a:r>
            <a:r>
              <a:rPr lang="uk-UA" dirty="0"/>
              <a:t>для трансформації моделей у </a:t>
            </a:r>
            <a:r>
              <a:rPr lang="en-US" dirty="0">
                <a:latin typeface="Economica" panose="020B0604020202020204" charset="0"/>
              </a:rPr>
              <a:t>DTO </a:t>
            </a:r>
            <a:r>
              <a:rPr lang="uk-UA" dirty="0"/>
              <a:t>та навпаки.</a:t>
            </a:r>
          </a:p>
          <a:p>
            <a:pPr>
              <a:buFontTx/>
              <a:buChar char="‒"/>
            </a:pPr>
            <a:r>
              <a:rPr lang="en-US" dirty="0">
                <a:latin typeface="Economica" panose="020B0604020202020204" charset="0"/>
              </a:rPr>
              <a:t>Identity — </a:t>
            </a:r>
            <a:r>
              <a:rPr lang="uk-UA" dirty="0"/>
              <a:t>система реєстрації, аутентифікації та авторизації користувачів.</a:t>
            </a:r>
          </a:p>
          <a:p>
            <a:pPr>
              <a:buNone/>
            </a:pPr>
            <a:r>
              <a:rPr lang="uk-UA" dirty="0"/>
              <a:t> База даних:</a:t>
            </a:r>
          </a:p>
          <a:p>
            <a:pPr>
              <a:buFontTx/>
              <a:buChar char="‒"/>
            </a:pPr>
            <a:r>
              <a:rPr lang="en-US" dirty="0">
                <a:latin typeface="Economica" panose="020B0604020202020204" charset="0"/>
              </a:rPr>
              <a:t>Microsoft SQL Server — </a:t>
            </a:r>
            <a:r>
              <a:rPr lang="uk-UA" dirty="0"/>
              <a:t>система управління реляційними базами даних.</a:t>
            </a:r>
          </a:p>
          <a:p>
            <a:pPr>
              <a:buFontTx/>
              <a:buChar char="‒"/>
            </a:pPr>
            <a:r>
              <a:rPr lang="en-US" dirty="0">
                <a:latin typeface="Economica" panose="020B0604020202020204" charset="0"/>
              </a:rPr>
              <a:t>Code First </a:t>
            </a:r>
            <a:r>
              <a:rPr lang="uk-UA" dirty="0"/>
              <a:t>міграції — підхід до створення структури БД з коду.</a:t>
            </a:r>
          </a:p>
          <a:p>
            <a:pPr>
              <a:buNone/>
            </a:pPr>
            <a:r>
              <a:rPr lang="uk-UA" dirty="0"/>
              <a:t> Інші інструменти та сервіси:</a:t>
            </a:r>
          </a:p>
          <a:p>
            <a:pPr>
              <a:buFontTx/>
              <a:buChar char="‒"/>
            </a:pPr>
            <a:r>
              <a:rPr lang="en-US" dirty="0">
                <a:latin typeface="Economica" panose="020B0604020202020204" charset="0"/>
              </a:rPr>
              <a:t>Postman — </a:t>
            </a:r>
            <a:r>
              <a:rPr lang="uk-UA" dirty="0"/>
              <a:t>для тестування </a:t>
            </a:r>
            <a:r>
              <a:rPr lang="en-US" dirty="0">
                <a:latin typeface="Economica" panose="020B0604020202020204" charset="0"/>
              </a:rPr>
              <a:t>API-</a:t>
            </a:r>
            <a:r>
              <a:rPr lang="uk-UA" dirty="0"/>
              <a:t>запитів.</a:t>
            </a:r>
          </a:p>
          <a:p>
            <a:pPr>
              <a:buFontTx/>
              <a:buChar char="‒"/>
            </a:pPr>
            <a:r>
              <a:rPr lang="en-US" dirty="0">
                <a:latin typeface="Economica" panose="020B0604020202020204" charset="0"/>
              </a:rPr>
              <a:t>Git / GitHub — </a:t>
            </a:r>
            <a:r>
              <a:rPr lang="uk-UA" dirty="0"/>
              <a:t>система контролю версій і хостинг коду.</a:t>
            </a:r>
          </a:p>
          <a:p>
            <a:pPr>
              <a:buFontTx/>
              <a:buChar char="‒"/>
            </a:pPr>
            <a:r>
              <a:rPr lang="en-US" dirty="0">
                <a:latin typeface="Economica" panose="020B0604020202020204" charset="0"/>
              </a:rPr>
              <a:t>Figma — </a:t>
            </a:r>
            <a:r>
              <a:rPr lang="uk-UA" dirty="0" err="1"/>
              <a:t>прототипування</a:t>
            </a:r>
            <a:r>
              <a:rPr lang="uk-UA" dirty="0"/>
              <a:t> дизайну та інтерфейсів.</a:t>
            </a:r>
          </a:p>
          <a:p>
            <a:pPr>
              <a:buFontTx/>
              <a:buChar char="‒"/>
            </a:pPr>
            <a:r>
              <a:rPr lang="en-US" dirty="0">
                <a:latin typeface="Economica" panose="020B0604020202020204" charset="0"/>
              </a:rPr>
              <a:t>Visual Studio / Visual Studio Code — </a:t>
            </a:r>
            <a:r>
              <a:rPr lang="uk-UA" dirty="0"/>
              <a:t>середовище розробки для </a:t>
            </a:r>
            <a:r>
              <a:rPr lang="uk-UA" dirty="0" err="1"/>
              <a:t>бекенду</a:t>
            </a:r>
            <a:r>
              <a:rPr lang="uk-UA" dirty="0"/>
              <a:t> та </a:t>
            </a:r>
            <a:r>
              <a:rPr lang="uk-UA" dirty="0" err="1"/>
              <a:t>фронтенду</a:t>
            </a:r>
            <a:r>
              <a:rPr lang="uk-UA" dirty="0"/>
              <a:t> відповідно.</a:t>
            </a: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311700" y="1453900"/>
            <a:ext cx="8520600" cy="312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3" name="Рисунок 2" descr="Изображение выглядит как диаграмма, круг, рисунок, шабло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AEBA419E-3F00-A58F-D3BE-B3C065D237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56951" y="1426851"/>
            <a:ext cx="4123942" cy="30440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Опис програмного забезпечення, що було використано у дослідженні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268146"/>
            <a:ext cx="8520600" cy="35629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Aft>
                <a:spcPts val="0"/>
              </a:spcAft>
              <a:buNone/>
            </a:pPr>
            <a:r>
              <a:rPr lang="uk-UA" sz="700" dirty="0">
                <a:solidFill>
                  <a:srgbClr val="0D0D0D"/>
                </a:solidFill>
                <a:highlight>
                  <a:srgbClr val="FFFFFF"/>
                </a:highlight>
              </a:rPr>
              <a:t>Розробка програмного забезпечення відбувалась поетапно з використанням сучасного стеку технологій для забезпечення масштабованості, зручності розробки та швидкої взаємодії між клієнтською і серверною частинами.</a:t>
            </a:r>
          </a:p>
          <a:p>
            <a:pPr>
              <a:buNone/>
            </a:pPr>
            <a:r>
              <a:rPr lang="uk-UA" sz="700" b="1" dirty="0"/>
              <a:t>Основні етапи розробки:</a:t>
            </a:r>
          </a:p>
          <a:p>
            <a:pPr marL="114300" indent="0">
              <a:buNone/>
            </a:pPr>
            <a:r>
              <a:rPr lang="uk-UA" sz="700" b="1" dirty="0"/>
              <a:t>Постановка задачі та проектування архітектури:</a:t>
            </a:r>
            <a:endParaRPr lang="uk-UA" sz="700" dirty="0"/>
          </a:p>
          <a:p>
            <a:pPr marL="457200" lvl="1" indent="0">
              <a:buNone/>
            </a:pPr>
            <a:r>
              <a:rPr lang="uk-UA" sz="700" dirty="0"/>
              <a:t>визначення функціональних вимог;</a:t>
            </a:r>
          </a:p>
          <a:p>
            <a:pPr marL="457200" lvl="1" indent="0">
              <a:buNone/>
            </a:pPr>
            <a:r>
              <a:rPr lang="uk-UA" sz="700" dirty="0"/>
              <a:t>побудова загальної структури системи;</a:t>
            </a:r>
          </a:p>
          <a:p>
            <a:pPr marL="457200" lvl="1" indent="0">
              <a:buNone/>
            </a:pPr>
            <a:r>
              <a:rPr lang="uk-UA" sz="700" dirty="0"/>
              <a:t>проектування взаємодії між модулями.</a:t>
            </a:r>
          </a:p>
          <a:p>
            <a:pPr marL="114300" indent="0">
              <a:buNone/>
            </a:pPr>
            <a:r>
              <a:rPr lang="uk-UA" sz="700" b="1" dirty="0"/>
              <a:t>Розробка клієнтської частини (</a:t>
            </a:r>
            <a:r>
              <a:rPr lang="en-US" sz="700" b="1" dirty="0"/>
              <a:t>Frontend):</a:t>
            </a:r>
            <a:endParaRPr lang="en-US" sz="700" dirty="0"/>
          </a:p>
          <a:p>
            <a:pPr marL="457200" lvl="1" indent="0">
              <a:buNone/>
            </a:pPr>
            <a:r>
              <a:rPr lang="uk-UA" sz="700" dirty="0"/>
              <a:t>створення інтерфейсу користувача за допомогою </a:t>
            </a:r>
            <a:r>
              <a:rPr lang="en-US" sz="700" dirty="0"/>
              <a:t>React;</a:t>
            </a:r>
          </a:p>
          <a:p>
            <a:pPr marL="457200" lvl="1" indent="0">
              <a:buNone/>
            </a:pPr>
            <a:r>
              <a:rPr lang="uk-UA" sz="700" dirty="0"/>
              <a:t>реалізація редактора </a:t>
            </a:r>
            <a:r>
              <a:rPr lang="en-US" sz="700" dirty="0"/>
              <a:t>ER-</a:t>
            </a:r>
            <a:r>
              <a:rPr lang="uk-UA" sz="700" dirty="0"/>
              <a:t>діаграм з використанням бібліотеки </a:t>
            </a:r>
            <a:r>
              <a:rPr lang="en-US" sz="700" dirty="0"/>
              <a:t>React Flow;</a:t>
            </a:r>
          </a:p>
          <a:p>
            <a:pPr marL="457200" lvl="1" indent="0">
              <a:buNone/>
            </a:pPr>
            <a:r>
              <a:rPr lang="uk-UA" sz="700" dirty="0"/>
              <a:t>додавання логіки перевірки, редагування, </a:t>
            </a:r>
            <a:r>
              <a:rPr lang="uk-UA" sz="700" dirty="0" err="1"/>
              <a:t>валідації</a:t>
            </a:r>
            <a:r>
              <a:rPr lang="uk-UA" sz="700" dirty="0"/>
              <a:t>;</a:t>
            </a:r>
          </a:p>
          <a:p>
            <a:pPr marL="457200" lvl="1" indent="0">
              <a:buNone/>
            </a:pPr>
            <a:r>
              <a:rPr lang="uk-UA" sz="700" dirty="0"/>
              <a:t>інтеграція з </a:t>
            </a:r>
            <a:r>
              <a:rPr lang="en-US" sz="700" dirty="0"/>
              <a:t>API </a:t>
            </a:r>
            <a:r>
              <a:rPr lang="uk-UA" sz="700" dirty="0"/>
              <a:t>для збереження діаграм.</a:t>
            </a:r>
          </a:p>
          <a:p>
            <a:pPr marL="114300" indent="0">
              <a:buNone/>
            </a:pPr>
            <a:r>
              <a:rPr lang="uk-UA" sz="700" b="1" dirty="0"/>
              <a:t>Розробка серверної частини (</a:t>
            </a:r>
            <a:r>
              <a:rPr lang="en-US" sz="700" b="1" dirty="0"/>
              <a:t>Backend):</a:t>
            </a:r>
            <a:endParaRPr lang="en-US" sz="700" dirty="0"/>
          </a:p>
          <a:p>
            <a:pPr marL="457200" lvl="1" indent="0">
              <a:buNone/>
            </a:pPr>
            <a:r>
              <a:rPr lang="uk-UA" sz="700" dirty="0"/>
              <a:t>створення </a:t>
            </a:r>
            <a:r>
              <a:rPr lang="en-US" sz="700" dirty="0"/>
              <a:t>REST API </a:t>
            </a:r>
            <a:r>
              <a:rPr lang="uk-UA" sz="700" dirty="0"/>
              <a:t>з використанням </a:t>
            </a:r>
            <a:r>
              <a:rPr lang="en-US" sz="700" dirty="0"/>
              <a:t>ASP.NET Core;</a:t>
            </a:r>
          </a:p>
          <a:p>
            <a:pPr marL="457200" lvl="1" indent="0">
              <a:buNone/>
            </a:pPr>
            <a:r>
              <a:rPr lang="uk-UA" sz="700" dirty="0"/>
              <a:t>реалізація логіки обробки </a:t>
            </a:r>
            <a:r>
              <a:rPr lang="uk-UA" sz="700" dirty="0" err="1"/>
              <a:t>проєктів</a:t>
            </a:r>
            <a:r>
              <a:rPr lang="uk-UA" sz="700" dirty="0"/>
              <a:t>, діаграм та користувачів;</a:t>
            </a:r>
          </a:p>
          <a:p>
            <a:pPr marL="457200" lvl="1" indent="0">
              <a:buNone/>
            </a:pPr>
            <a:r>
              <a:rPr lang="uk-UA" sz="700" dirty="0"/>
              <a:t>впровадження системи аутентифікації та авторизації;</a:t>
            </a:r>
          </a:p>
          <a:p>
            <a:pPr marL="457200" lvl="1" indent="0">
              <a:buNone/>
            </a:pPr>
            <a:r>
              <a:rPr lang="uk-UA" sz="700" dirty="0"/>
              <a:t>збереження даних через </a:t>
            </a:r>
            <a:r>
              <a:rPr lang="en-US" sz="700" dirty="0"/>
              <a:t>Entity Framework Core.</a:t>
            </a:r>
          </a:p>
          <a:p>
            <a:pPr marL="114300" indent="0">
              <a:buNone/>
            </a:pPr>
            <a:r>
              <a:rPr lang="uk-UA" sz="700" b="1" dirty="0"/>
              <a:t>Зв'язок між клієнтом і сервером:</a:t>
            </a:r>
            <a:endParaRPr lang="uk-UA" sz="700" dirty="0"/>
          </a:p>
          <a:p>
            <a:pPr marL="457200" lvl="1" indent="0">
              <a:buNone/>
            </a:pPr>
            <a:r>
              <a:rPr lang="uk-UA" sz="700" dirty="0"/>
              <a:t>реалізація обміну даними через </a:t>
            </a:r>
            <a:r>
              <a:rPr lang="en-US" sz="700" dirty="0"/>
              <a:t>HTTP-</a:t>
            </a:r>
            <a:r>
              <a:rPr lang="uk-UA" sz="700" dirty="0"/>
              <a:t>запити (</a:t>
            </a:r>
            <a:r>
              <a:rPr lang="en-US" sz="700" dirty="0"/>
              <a:t>Axios);</a:t>
            </a:r>
          </a:p>
          <a:p>
            <a:pPr marL="457200" lvl="1" indent="0">
              <a:buNone/>
            </a:pPr>
            <a:r>
              <a:rPr lang="uk-UA" sz="700" dirty="0"/>
              <a:t>передача та збереження </a:t>
            </a:r>
            <a:r>
              <a:rPr lang="en-US" sz="700" dirty="0"/>
              <a:t>UML-</a:t>
            </a:r>
            <a:r>
              <a:rPr lang="uk-UA" sz="700" dirty="0"/>
              <a:t>діаграм у вигляді </a:t>
            </a:r>
            <a:r>
              <a:rPr lang="en-US" sz="700" dirty="0"/>
              <a:t>JSON-</a:t>
            </a:r>
            <a:r>
              <a:rPr lang="uk-UA" sz="700" dirty="0"/>
              <a:t>структур.</a:t>
            </a:r>
          </a:p>
          <a:p>
            <a:pPr marL="114300" indent="0">
              <a:buNone/>
            </a:pPr>
            <a:r>
              <a:rPr lang="uk-UA" sz="700" b="1" dirty="0"/>
              <a:t>Генерація готового застосунку:</a:t>
            </a:r>
            <a:endParaRPr lang="uk-UA" sz="700" dirty="0"/>
          </a:p>
          <a:p>
            <a:pPr marL="457200" lvl="1" indent="0">
              <a:buNone/>
            </a:pPr>
            <a:r>
              <a:rPr lang="uk-UA" sz="700" dirty="0"/>
              <a:t>розробка механізму генерації повноцінного </a:t>
            </a:r>
            <a:r>
              <a:rPr lang="en-US" sz="700" dirty="0"/>
              <a:t>CRUD-</a:t>
            </a:r>
            <a:r>
              <a:rPr lang="uk-UA" sz="700" dirty="0"/>
              <a:t>застосунку;</a:t>
            </a:r>
          </a:p>
          <a:p>
            <a:pPr marL="457200" lvl="1" indent="0">
              <a:buNone/>
            </a:pPr>
            <a:r>
              <a:rPr lang="uk-UA" sz="700" dirty="0"/>
              <a:t>архівація результату для завантаження користувачем.</a:t>
            </a:r>
          </a:p>
          <a:p>
            <a:pPr marL="0" lvl="0" indent="0" algn="l" rtl="0">
              <a:spcAft>
                <a:spcPts val="1200"/>
              </a:spcAft>
              <a:buNone/>
            </a:pPr>
            <a:endParaRPr sz="700" dirty="0">
              <a:latin typeface="Economica" panose="020B0604020202020204" charset="0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283725" y="1225225"/>
            <a:ext cx="3320479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buNone/>
            </a:pPr>
            <a:r>
              <a:rPr lang="uk-UA" sz="1000" dirty="0"/>
              <a:t>Обрані методи </a:t>
            </a:r>
            <a:r>
              <a:rPr lang="uk-UA" sz="1000" dirty="0" err="1"/>
              <a:t>проєктування</a:t>
            </a:r>
            <a:endParaRPr lang="uk-UA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uk-UA" sz="1000" dirty="0" err="1"/>
              <a:t>Компонентно</a:t>
            </a:r>
            <a:r>
              <a:rPr lang="uk-UA" sz="1000" dirty="0"/>
              <a:t>-орієнтований підхід (</a:t>
            </a:r>
            <a:r>
              <a:rPr lang="en-US" sz="1000" dirty="0"/>
              <a:t>component-based design):</a:t>
            </a:r>
            <a:br>
              <a:rPr lang="en-US" sz="1000" dirty="0"/>
            </a:br>
            <a:r>
              <a:rPr lang="uk-UA" sz="1000" dirty="0"/>
              <a:t>Для побудови клієнтської частини застосовано розбиття інтерфейсу на ізольовані повторно використовувані компоненти (таблиця, колонка, зв’язок тощо).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uk-UA" sz="1000" dirty="0"/>
              <a:t>Розділення клієнта і сервера (</a:t>
            </a:r>
            <a:r>
              <a:rPr lang="en-US" sz="1000" dirty="0"/>
              <a:t>SPA + API):</a:t>
            </a:r>
            <a:br>
              <a:rPr lang="en-US" sz="1000" dirty="0"/>
            </a:br>
            <a:r>
              <a:rPr lang="uk-UA" sz="1000" dirty="0"/>
              <a:t>Використано архітектуру «</a:t>
            </a:r>
            <a:r>
              <a:rPr lang="en-US" sz="1000" dirty="0"/>
              <a:t>Single Page Application» (SPA) </a:t>
            </a:r>
            <a:r>
              <a:rPr lang="uk-UA" sz="1000" dirty="0"/>
              <a:t>з окремим </a:t>
            </a:r>
            <a:r>
              <a:rPr lang="en-US" sz="1000" dirty="0"/>
              <a:t>REST API </a:t>
            </a:r>
            <a:r>
              <a:rPr lang="uk-UA" sz="1000" dirty="0"/>
              <a:t>на </a:t>
            </a:r>
            <a:r>
              <a:rPr lang="uk-UA" sz="1000" dirty="0" err="1"/>
              <a:t>бекенді</a:t>
            </a:r>
            <a:r>
              <a:rPr lang="uk-UA" sz="1000" dirty="0"/>
              <a:t> для максимальної гнучкості та масштабованості.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00" dirty="0"/>
              <a:t>Code First (EF Core):</a:t>
            </a:r>
            <a:br>
              <a:rPr lang="en-US" sz="1000" dirty="0"/>
            </a:br>
            <a:r>
              <a:rPr lang="uk-UA" sz="1000" dirty="0"/>
              <a:t>Створення структури бази даних здійснюється з коду (класи моделей), що дозволяє легше контролювати міграції та структуру даних.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uk-UA" sz="1000"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sp>
        <p:nvSpPr>
          <p:cNvPr id="3" name="Google Shape;114;p20">
            <a:extLst>
              <a:ext uri="{FF2B5EF4-FFF2-40B4-BE49-F238E27FC236}">
                <a16:creationId xmlns:a16="http://schemas.microsoft.com/office/drawing/2014/main" id="{F80B5791-6F8F-21AD-E70D-7BE663BC45C3}"/>
              </a:ext>
            </a:extLst>
          </p:cNvPr>
          <p:cNvSpPr txBox="1">
            <a:spLocks/>
          </p:cNvSpPr>
          <p:nvPr/>
        </p:nvSpPr>
        <p:spPr>
          <a:xfrm>
            <a:off x="3385400" y="1242374"/>
            <a:ext cx="2955332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114300" indent="0">
              <a:buSzPct val="99000"/>
              <a:buNone/>
            </a:pPr>
            <a:r>
              <a:rPr lang="uk-UA" sz="1000" dirty="0"/>
              <a:t>Послідовність роботи користувача в системі</a:t>
            </a:r>
          </a:p>
          <a:p>
            <a:pPr marL="342900" indent="-228600">
              <a:buSzPct val="99000"/>
              <a:buFont typeface="+mj-lt"/>
              <a:buAutoNum type="arabicPeriod"/>
            </a:pPr>
            <a:r>
              <a:rPr lang="uk-UA" sz="1000" dirty="0"/>
              <a:t>Реєстрація та вхід у систему.</a:t>
            </a:r>
          </a:p>
          <a:p>
            <a:pPr marL="342900" indent="-228600">
              <a:buSzPct val="99000"/>
              <a:buFont typeface="+mj-lt"/>
              <a:buAutoNum type="arabicPeriod"/>
            </a:pPr>
            <a:r>
              <a:rPr lang="uk-UA" sz="1000" dirty="0"/>
              <a:t>Створення нового </a:t>
            </a:r>
            <a:r>
              <a:rPr lang="uk-UA" sz="1000" dirty="0" err="1"/>
              <a:t>проєкту</a:t>
            </a:r>
            <a:r>
              <a:rPr lang="uk-UA" sz="1000" dirty="0"/>
              <a:t>.</a:t>
            </a:r>
          </a:p>
          <a:p>
            <a:pPr marL="342900" indent="-228600">
              <a:buSzPct val="99000"/>
              <a:buFont typeface="+mj-lt"/>
              <a:buAutoNum type="arabicPeriod"/>
            </a:pPr>
            <a:r>
              <a:rPr lang="uk-UA" sz="1000" dirty="0"/>
              <a:t>Редагування </a:t>
            </a:r>
            <a:r>
              <a:rPr lang="en-US" sz="1000" dirty="0">
                <a:latin typeface="Economica" panose="020B0604020202020204" charset="0"/>
              </a:rPr>
              <a:t>ER-</a:t>
            </a:r>
            <a:r>
              <a:rPr lang="uk-UA" sz="1000" dirty="0"/>
              <a:t>діаграми:</a:t>
            </a:r>
          </a:p>
          <a:p>
            <a:pPr marL="685800" lvl="1" indent="-228600">
              <a:buSzPct val="99000"/>
              <a:buFont typeface="+mj-lt"/>
              <a:buAutoNum type="arabicPeriod"/>
            </a:pPr>
            <a:r>
              <a:rPr lang="uk-UA" sz="1000" dirty="0"/>
              <a:t>додавання таблиць, полів;</a:t>
            </a:r>
          </a:p>
          <a:p>
            <a:pPr marL="685800" lvl="1" indent="-228600">
              <a:buSzPct val="99000"/>
              <a:buFont typeface="+mj-lt"/>
              <a:buAutoNum type="arabicPeriod"/>
            </a:pPr>
            <a:r>
              <a:rPr lang="uk-UA" sz="1000" dirty="0"/>
              <a:t>налаштування типів даних;</a:t>
            </a:r>
          </a:p>
          <a:p>
            <a:pPr marL="685800" lvl="1" indent="-228600">
              <a:buSzPct val="99000"/>
              <a:buFont typeface="+mj-lt"/>
              <a:buAutoNum type="arabicPeriod"/>
            </a:pPr>
            <a:r>
              <a:rPr lang="uk-UA" sz="1000" dirty="0"/>
              <a:t>створення </a:t>
            </a:r>
            <a:r>
              <a:rPr lang="uk-UA" sz="1000" dirty="0" err="1"/>
              <a:t>зв’язків</a:t>
            </a:r>
            <a:r>
              <a:rPr lang="uk-UA" sz="1000" dirty="0"/>
              <a:t> між таблицями.</a:t>
            </a:r>
          </a:p>
          <a:p>
            <a:pPr marL="342900" indent="-228600">
              <a:buSzPct val="99000"/>
              <a:buFont typeface="+mj-lt"/>
              <a:buAutoNum type="arabicPeriod"/>
            </a:pPr>
            <a:r>
              <a:rPr lang="uk-UA" sz="1000" dirty="0"/>
              <a:t>Налаштування інтерфейсу:</a:t>
            </a:r>
          </a:p>
          <a:p>
            <a:pPr marL="685800" lvl="1" indent="-228600">
              <a:buSzPct val="99000"/>
              <a:buFont typeface="+mj-lt"/>
              <a:buAutoNum type="arabicPeriod"/>
            </a:pPr>
            <a:r>
              <a:rPr lang="uk-UA" sz="1000" dirty="0"/>
              <a:t>сортування, фільтрація, пошук;</a:t>
            </a:r>
          </a:p>
          <a:p>
            <a:pPr marL="685800" lvl="1" indent="-228600">
              <a:buSzPct val="99000"/>
              <a:buFont typeface="+mj-lt"/>
              <a:buAutoNum type="arabicPeriod"/>
            </a:pPr>
            <a:r>
              <a:rPr lang="uk-UA" sz="1000" dirty="0" err="1"/>
              <a:t>валідація</a:t>
            </a:r>
            <a:r>
              <a:rPr lang="uk-UA" sz="1000" dirty="0"/>
              <a:t> даних для кожного поля.</a:t>
            </a:r>
          </a:p>
          <a:p>
            <a:pPr marL="342900" indent="-228600">
              <a:buSzPct val="99000"/>
              <a:buFont typeface="+mj-lt"/>
              <a:buAutoNum type="arabicPeriod"/>
            </a:pPr>
            <a:r>
              <a:rPr lang="uk-UA" sz="1000" dirty="0"/>
              <a:t>Попередній перегляд інтерфейсу.</a:t>
            </a:r>
          </a:p>
          <a:p>
            <a:pPr marL="342900" indent="-228600">
              <a:buSzPct val="99000"/>
              <a:buFont typeface="+mj-lt"/>
              <a:buAutoNum type="arabicPeriod"/>
            </a:pPr>
            <a:r>
              <a:rPr lang="uk-UA" sz="1000" dirty="0"/>
              <a:t>Генерація </a:t>
            </a:r>
            <a:r>
              <a:rPr lang="en-US" sz="1000" dirty="0">
                <a:latin typeface="Economica" panose="020B0604020202020204" charset="0"/>
              </a:rPr>
              <a:t>CRUD-</a:t>
            </a:r>
            <a:r>
              <a:rPr lang="uk-UA" sz="1000" dirty="0"/>
              <a:t>застосунку та збереження результату у вигляді архіву.</a:t>
            </a:r>
          </a:p>
        </p:txBody>
      </p:sp>
      <p:sp>
        <p:nvSpPr>
          <p:cNvPr id="4" name="Google Shape;114;p20">
            <a:extLst>
              <a:ext uri="{FF2B5EF4-FFF2-40B4-BE49-F238E27FC236}">
                <a16:creationId xmlns:a16="http://schemas.microsoft.com/office/drawing/2014/main" id="{2430072C-A12E-5740-B535-F89ED0B0484E}"/>
              </a:ext>
            </a:extLst>
          </p:cNvPr>
          <p:cNvSpPr txBox="1">
            <a:spLocks/>
          </p:cNvSpPr>
          <p:nvPr/>
        </p:nvSpPr>
        <p:spPr>
          <a:xfrm>
            <a:off x="6106960" y="1258595"/>
            <a:ext cx="2955332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 eaLnBrk="1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>
              <a:buNone/>
            </a:pPr>
            <a:r>
              <a:rPr lang="uk-UA" sz="950" dirty="0"/>
              <a:t>Використані технології</a:t>
            </a:r>
          </a:p>
          <a:p>
            <a:pPr>
              <a:buNone/>
            </a:pPr>
            <a:r>
              <a:rPr lang="uk-UA" sz="950" dirty="0"/>
              <a:t>Клієнт: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50" dirty="0">
                <a:latin typeface="Economica" panose="020B0604020202020204" charset="0"/>
              </a:rPr>
              <a:t>React + TypeScript — </a:t>
            </a:r>
            <a:r>
              <a:rPr lang="uk-UA" sz="950" dirty="0"/>
              <a:t>побудова інтерфейсу.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50" dirty="0">
                <a:latin typeface="Economica" panose="020B0604020202020204" charset="0"/>
              </a:rPr>
              <a:t>React Flow — </a:t>
            </a:r>
            <a:r>
              <a:rPr lang="uk-UA" sz="950" dirty="0"/>
              <a:t>візуальний редактор діаграм.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50" dirty="0">
                <a:latin typeface="Economica" panose="020B0604020202020204" charset="0"/>
              </a:rPr>
              <a:t>Axios — HTTP-</a:t>
            </a:r>
            <a:r>
              <a:rPr lang="uk-UA" sz="950" dirty="0"/>
              <a:t>запити до сервера.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50" dirty="0">
                <a:latin typeface="Economica" panose="020B0604020202020204" charset="0"/>
              </a:rPr>
              <a:t>CSS Modules — </a:t>
            </a:r>
            <a:r>
              <a:rPr lang="uk-UA" sz="950" dirty="0"/>
              <a:t>стилізація компонентів.</a:t>
            </a:r>
          </a:p>
          <a:p>
            <a:pPr>
              <a:buNone/>
            </a:pPr>
            <a:r>
              <a:rPr lang="uk-UA" sz="950" dirty="0"/>
              <a:t>Сервер: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50" dirty="0">
                <a:latin typeface="Economica" panose="020B0604020202020204" charset="0"/>
              </a:rPr>
              <a:t>ASP.NET Core (C#) — REST API, </a:t>
            </a:r>
            <a:r>
              <a:rPr lang="uk-UA" sz="950" dirty="0"/>
              <a:t>бізнес-логіка.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50" dirty="0">
                <a:latin typeface="Economica" panose="020B0604020202020204" charset="0"/>
              </a:rPr>
              <a:t>Entity Framework Core — </a:t>
            </a:r>
            <a:r>
              <a:rPr lang="uk-UA" sz="950" dirty="0"/>
              <a:t>доступ до бази даних.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50" dirty="0" err="1">
                <a:latin typeface="Economica" panose="020B0604020202020204" charset="0"/>
              </a:rPr>
              <a:t>AutoMapper</a:t>
            </a:r>
            <a:r>
              <a:rPr lang="en-US" sz="950" dirty="0">
                <a:latin typeface="Economica" panose="020B0604020202020204" charset="0"/>
              </a:rPr>
              <a:t> — </a:t>
            </a:r>
            <a:r>
              <a:rPr lang="uk-UA" sz="950" dirty="0" err="1"/>
              <a:t>мапінг</a:t>
            </a:r>
            <a:r>
              <a:rPr lang="uk-UA" sz="950" dirty="0"/>
              <a:t> моделей.</a:t>
            </a:r>
          </a:p>
          <a:p>
            <a:pPr>
              <a:buNone/>
            </a:pPr>
            <a:r>
              <a:rPr lang="uk-UA" sz="950" dirty="0"/>
              <a:t>База даних: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50" dirty="0">
                <a:latin typeface="Economica" panose="020B0604020202020204" charset="0"/>
              </a:rPr>
              <a:t>SQL Server — </a:t>
            </a:r>
            <a:r>
              <a:rPr lang="uk-UA" sz="950" dirty="0"/>
              <a:t>зберігання </a:t>
            </a:r>
            <a:r>
              <a:rPr lang="uk-UA" sz="950" dirty="0" err="1"/>
              <a:t>проєктів</a:t>
            </a:r>
            <a:r>
              <a:rPr lang="uk-UA" sz="950" dirty="0"/>
              <a:t> та діаграм.</a:t>
            </a:r>
          </a:p>
          <a:p>
            <a:pPr>
              <a:buNone/>
            </a:pPr>
            <a:r>
              <a:rPr lang="uk-UA" sz="950" dirty="0"/>
              <a:t>Додатково: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50" dirty="0">
                <a:latin typeface="Economica" panose="020B0604020202020204" charset="0"/>
              </a:rPr>
              <a:t>Postman — </a:t>
            </a:r>
            <a:r>
              <a:rPr lang="uk-UA" sz="950" dirty="0"/>
              <a:t>тестування </a:t>
            </a:r>
            <a:r>
              <a:rPr lang="en-US" sz="950" dirty="0">
                <a:latin typeface="Economica" panose="020B0604020202020204" charset="0"/>
              </a:rPr>
              <a:t>API.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50" dirty="0">
                <a:latin typeface="Economica" panose="020B0604020202020204" charset="0"/>
              </a:rPr>
              <a:t>Git/GitHub — </a:t>
            </a:r>
            <a:r>
              <a:rPr lang="uk-UA" sz="950" dirty="0"/>
              <a:t>контроль версій.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950" dirty="0">
                <a:latin typeface="Economica" panose="020B0604020202020204" charset="0"/>
              </a:rPr>
              <a:t>Figma (</a:t>
            </a:r>
            <a:r>
              <a:rPr lang="uk-UA" sz="950" dirty="0"/>
              <a:t>опціонально) — дизайн інтерфейсу (якщо застосовувався).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</a:t>
            </a:r>
            <a:endParaRPr sz="3200" dirty="0"/>
          </a:p>
        </p:txBody>
      </p:sp>
      <p:sp>
        <p:nvSpPr>
          <p:cNvPr id="121" name="Google Shape;121;p2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3" name="Рисунок 2" descr="Изображение выглядит как текст, диаграмма, линия, План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48F42672-A906-862E-ABFE-A4BA865FD88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104"/>
          <a:stretch/>
        </p:blipFill>
        <p:spPr bwMode="auto">
          <a:xfrm>
            <a:off x="5633238" y="1225225"/>
            <a:ext cx="2876689" cy="2892148"/>
          </a:xfrm>
          <a:prstGeom prst="rect">
            <a:avLst/>
          </a:prstGeom>
          <a:ln>
            <a:solidFill>
              <a:schemeClr val="tx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9BC5E6-57E7-E7FD-59D1-F2C961D883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686" y="1225225"/>
            <a:ext cx="4437012" cy="297444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презентації до кв_р_бакалавра-2025</Template>
  <TotalTime>59</TotalTime>
  <Words>1302</Words>
  <Application>Microsoft Office PowerPoint</Application>
  <PresentationFormat>Екран (16:9)</PresentationFormat>
  <Paragraphs>179</Paragraphs>
  <Slides>12</Slides>
  <Notes>12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12</vt:i4>
      </vt:variant>
    </vt:vector>
  </HeadingPairs>
  <TitlesOfParts>
    <vt:vector size="17" baseType="lpstr">
      <vt:lpstr>Economica</vt:lpstr>
      <vt:lpstr>Times New Roman</vt:lpstr>
      <vt:lpstr>Arial</vt:lpstr>
      <vt:lpstr>Open Sans</vt:lpstr>
      <vt:lpstr>Шаблон презентації кваліфікаційної роботи магістрів</vt:lpstr>
      <vt:lpstr>Генерація інформаційної системи на основі ER діаграми. Генерація клієнтської частини на основі ER-діаграми</vt:lpstr>
      <vt:lpstr>Мета роботи</vt:lpstr>
      <vt:lpstr>Аналіз проблеми (аналіз існуючих рішень) </vt:lpstr>
      <vt:lpstr>Постановка задачі та опис системи</vt:lpstr>
      <vt:lpstr>Вибір технологій розробки </vt:lpstr>
      <vt:lpstr>Архітектура створенного програмного забезпечення</vt:lpstr>
      <vt:lpstr>Опис програмного забезпечення, що було використано у дослідженні</vt:lpstr>
      <vt:lpstr>Дизайн системи</vt:lpstr>
      <vt:lpstr>Приклад реалізації</vt:lpstr>
      <vt:lpstr>Інтерфейс користувача </vt:lpstr>
      <vt:lpstr>Тестування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18</cp:revision>
  <dcterms:created xsi:type="dcterms:W3CDTF">2025-05-21T07:50:11Z</dcterms:created>
  <dcterms:modified xsi:type="dcterms:W3CDTF">2025-05-21T08:50:03Z</dcterms:modified>
</cp:coreProperties>
</file>