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000000"/>
        </a:solidFill>
        <a:effectLst/>
        <a:uFillTx/>
        <a:latin typeface="Times New Roman"/>
        <a:ea typeface="Times New Roman"/>
        <a:cs typeface="Times New Roman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CDCC"/>
          </a:solidFill>
        </a:fill>
      </a:tcStyle>
    </a:wholeTbl>
    <a:band2H>
      <a:tcTxStyle b="def" i="def"/>
      <a:tcStyle>
        <a:tcBdr/>
        <a:fill>
          <a:solidFill>
            <a:srgbClr val="E9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E7D9"/>
          </a:solidFill>
        </a:fill>
      </a:tcStyle>
    </a:wholeTbl>
    <a:band2H>
      <a:tcTxStyle b="def" i="def"/>
      <a:tcStyle>
        <a:tcBdr/>
        <a:fill>
          <a:solidFill>
            <a:srgbClr val="E9F3ED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2F6D0"/>
          </a:solidFill>
        </a:fill>
      </a:tcStyle>
    </a:wholeTbl>
    <a:band2H>
      <a:tcTxStyle b="def" i="def"/>
      <a:tcStyle>
        <a:tcBdr/>
        <a:fill>
          <a:solidFill>
            <a:srgbClr val="F8FA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3" name="Shape 11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0;p2"/>
          <p:cNvSpPr/>
          <p:nvPr/>
        </p:nvSpPr>
        <p:spPr>
          <a:xfrm>
            <a:off x="2744012" y="756699"/>
            <a:ext cx="1081626" cy="112495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3" name="Google Shape;11;p2"/>
          <p:cNvSpPr/>
          <p:nvPr/>
        </p:nvSpPr>
        <p:spPr>
          <a:xfrm rot="10800000">
            <a:off x="5318350" y="32667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14" name="Текст заголовка"/>
          <p:cNvSpPr txBox="1"/>
          <p:nvPr>
            <p:ph type="title"/>
          </p:nvPr>
        </p:nvSpPr>
        <p:spPr>
          <a:xfrm>
            <a:off x="3044700" y="1444254"/>
            <a:ext cx="3054600" cy="1537201"/>
          </a:xfrm>
          <a:prstGeom prst="rect">
            <a:avLst/>
          </a:prstGeom>
        </p:spPr>
        <p:txBody>
          <a:bodyPr/>
          <a:lstStyle>
            <a:lvl1pPr algn="ctr">
              <a:defRPr sz="4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15" name="Уровень текста 1…"/>
          <p:cNvSpPr txBox="1"/>
          <p:nvPr>
            <p:ph type="body" sz="quarter" idx="1"/>
          </p:nvPr>
        </p:nvSpPr>
        <p:spPr>
          <a:xfrm>
            <a:off x="3044700" y="3116579"/>
            <a:ext cx="3054600" cy="701401"/>
          </a:xfrm>
          <a:prstGeom prst="rect">
            <a:avLst/>
          </a:prstGeom>
        </p:spPr>
        <p:txBody>
          <a:bodyPr/>
          <a:lstStyle>
            <a:lvl1pPr marL="342900" indent="-228600">
              <a:lnSpc>
                <a:spcPct val="10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342900" indent="254000">
              <a:lnSpc>
                <a:spcPct val="10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342900" indent="711200">
              <a:lnSpc>
                <a:spcPct val="10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342900" indent="1168400">
              <a:lnSpc>
                <a:spcPct val="10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342900" indent="1625600">
              <a:lnSpc>
                <a:spcPct val="10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xx%"/>
          <p:cNvSpPr txBox="1"/>
          <p:nvPr>
            <p:ph type="title" hasCustomPrompt="1"/>
          </p:nvPr>
        </p:nvSpPr>
        <p:spPr>
          <a:xfrm>
            <a:off x="311699" y="957125"/>
            <a:ext cx="8520602" cy="2128800"/>
          </a:xfrm>
          <a:prstGeom prst="rect">
            <a:avLst/>
          </a:prstGeom>
        </p:spPr>
        <p:txBody>
          <a:bodyPr anchor="ctr"/>
          <a:lstStyle>
            <a:lvl1pPr algn="ctr">
              <a:defRPr sz="16000">
                <a:solidFill>
                  <a:srgbClr val="CCA677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r>
              <a:t>xx%</a:t>
            </a:r>
          </a:p>
        </p:txBody>
      </p:sp>
      <p:sp>
        <p:nvSpPr>
          <p:cNvPr id="98" name="Уровень текста 1…"/>
          <p:cNvSpPr txBox="1"/>
          <p:nvPr>
            <p:ph type="body" sz="quarter" idx="1"/>
          </p:nvPr>
        </p:nvSpPr>
        <p:spPr>
          <a:xfrm>
            <a:off x="311699" y="3162000"/>
            <a:ext cx="8520602" cy="1071601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9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16;p3"/>
          <p:cNvSpPr/>
          <p:nvPr/>
        </p:nvSpPr>
        <p:spPr>
          <a:xfrm flipH="1">
            <a:off x="7595937" y="460225"/>
            <a:ext cx="1081626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4" name="Google Shape;17;p3"/>
          <p:cNvSpPr/>
          <p:nvPr/>
        </p:nvSpPr>
        <p:spPr>
          <a:xfrm flipH="1" rot="10800000">
            <a:off x="466424" y="3558325"/>
            <a:ext cx="1081627" cy="11249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0" y="21600"/>
                </a:moveTo>
                <a:lnTo>
                  <a:pt x="0" y="0"/>
                </a:lnTo>
                <a:lnTo>
                  <a:pt x="21600" y="0"/>
                </a:lnTo>
              </a:path>
            </a:pathLst>
          </a:custGeom>
          <a:ln w="28575">
            <a:solidFill>
              <a:srgbClr val="CCA677"/>
            </a:solidFill>
            <a:miter lim="8000"/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25" name="Текст заголовка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="ctr"/>
          <a:lstStyle>
            <a:lvl1pPr algn="ctr">
              <a:defRPr sz="42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26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34" name="Уровень текста 1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43" name="Уровень текста 1…"/>
          <p:cNvSpPr txBox="1"/>
          <p:nvPr>
            <p:ph type="body" sz="half" idx="1"/>
          </p:nvPr>
        </p:nvSpPr>
        <p:spPr>
          <a:xfrm>
            <a:off x="311699" y="1225225"/>
            <a:ext cx="3999902" cy="33540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4" name="Google Shape;28;p5"/>
          <p:cNvSpPr txBox="1"/>
          <p:nvPr>
            <p:ph type="body" sz="half" idx="21"/>
          </p:nvPr>
        </p:nvSpPr>
        <p:spPr>
          <a:xfrm>
            <a:off x="4832399" y="1225225"/>
            <a:ext cx="3999902" cy="33540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</a:p>
        </p:txBody>
      </p:sp>
      <p:sp>
        <p:nvSpPr>
          <p:cNvPr id="45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Текст заголовка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Текст заголовка</a:t>
            </a:r>
          </a:p>
        </p:txBody>
      </p:sp>
      <p:sp>
        <p:nvSpPr>
          <p:cNvPr id="53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/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/>
          <a:lstStyle>
            <a:lvl1pPr>
              <a:defRPr sz="30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61" name="Уровень текста 1…"/>
          <p:cNvSpPr txBox="1"/>
          <p:nvPr>
            <p:ph type="body" sz="quarter" idx="1"/>
          </p:nvPr>
        </p:nvSpPr>
        <p:spPr>
          <a:xfrm>
            <a:off x="311699" y="1399400"/>
            <a:ext cx="2808001" cy="27849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6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Текст заголовка"/>
          <p:cNvSpPr txBox="1"/>
          <p:nvPr>
            <p:ph type="title"/>
          </p:nvPr>
        </p:nvSpPr>
        <p:spPr>
          <a:xfrm>
            <a:off x="490250" y="450149"/>
            <a:ext cx="5878801" cy="4090801"/>
          </a:xfrm>
          <a:prstGeom prst="rect">
            <a:avLst/>
          </a:prstGeom>
        </p:spPr>
        <p:txBody>
          <a:bodyPr anchor="ctr"/>
          <a:lstStyle>
            <a:lvl1pPr>
              <a:defRPr sz="48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7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42;p9"/>
          <p:cNvSpPr/>
          <p:nvPr/>
        </p:nvSpPr>
        <p:spPr>
          <a:xfrm>
            <a:off x="4572000" y="-25"/>
            <a:ext cx="4572000" cy="51435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8" name="Google Shape;43;p9"/>
          <p:cNvSpPr/>
          <p:nvPr/>
        </p:nvSpPr>
        <p:spPr>
          <a:xfrm>
            <a:off x="5029675" y="4495500"/>
            <a:ext cx="468301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9" rIns="45719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79" name="Текст заголовка"/>
          <p:cNvSpPr txBox="1"/>
          <p:nvPr>
            <p:ph type="title"/>
          </p:nvPr>
        </p:nvSpPr>
        <p:spPr>
          <a:xfrm>
            <a:off x="265500" y="929274"/>
            <a:ext cx="4045200" cy="1786202"/>
          </a:xfrm>
          <a:prstGeom prst="rect">
            <a:avLst/>
          </a:prstGeom>
        </p:spPr>
        <p:txBody>
          <a:bodyPr/>
          <a:lstStyle>
            <a:lvl1pPr algn="ctr">
              <a:defRPr sz="4200">
                <a:solidFill>
                  <a:srgbClr val="CCA677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r>
              <a:t>Текст заголовка</a:t>
            </a:r>
          </a:p>
        </p:txBody>
      </p:sp>
      <p:sp>
        <p:nvSpPr>
          <p:cNvPr id="80" name="Уровень текста 1…"/>
          <p:cNvSpPr txBox="1"/>
          <p:nvPr>
            <p:ph type="body" sz="quarter" idx="1"/>
          </p:nvPr>
        </p:nvSpPr>
        <p:spPr>
          <a:xfrm>
            <a:off x="265500" y="2769000"/>
            <a:ext cx="4045200" cy="1574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1" name="Google Shape;4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>
              <a:buClr>
                <a:srgbClr val="FFFFFF"/>
              </a:buClr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82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Уровень текста 1…"/>
          <p:cNvSpPr txBox="1"/>
          <p:nvPr>
            <p:ph type="body" sz="quarter" idx="1"/>
          </p:nvPr>
        </p:nvSpPr>
        <p:spPr>
          <a:xfrm>
            <a:off x="319499" y="4218925"/>
            <a:ext cx="5998802" cy="5988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marL="11411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marL="15983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marL="20555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marL="2512785" indent="-544285">
              <a:lnSpc>
                <a:spcPct val="100000"/>
              </a:lnSpc>
              <a:buClrTx/>
              <a:buSzPts val="2400"/>
              <a:buFontTx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</a:lstStyle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0" name="Номер слайда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;p4"/>
          <p:cNvSpPr/>
          <p:nvPr/>
        </p:nvSpPr>
        <p:spPr>
          <a:xfrm>
            <a:off x="0" y="5045700"/>
            <a:ext cx="9144000" cy="97801"/>
          </a:xfrm>
          <a:prstGeom prst="rect">
            <a:avLst/>
          </a:prstGeom>
          <a:solidFill>
            <a:srgbClr val="CCA67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>
                <a:latin typeface="+mn-lt"/>
                <a:ea typeface="+mn-ea"/>
                <a:cs typeface="+mn-cs"/>
                <a:sym typeface="Arial"/>
              </a:defRPr>
            </a:pPr>
          </a:p>
        </p:txBody>
      </p:sp>
      <p:sp>
        <p:nvSpPr>
          <p:cNvPr id="3" name="Текст заголовка"/>
          <p:cNvSpPr txBox="1"/>
          <p:nvPr>
            <p:ph type="title"/>
          </p:nvPr>
        </p:nvSpPr>
        <p:spPr>
          <a:xfrm>
            <a:off x="311699" y="315924"/>
            <a:ext cx="8520602" cy="8313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 anchor="b">
            <a:normAutofit fontScale="100000" lnSpcReduction="0"/>
          </a:bodyPr>
          <a:lstStyle/>
          <a:p>
            <a:pPr/>
            <a:r>
              <a:t>Текст заголовка</a:t>
            </a:r>
          </a:p>
        </p:txBody>
      </p:sp>
      <p:sp>
        <p:nvSpPr>
          <p:cNvPr id="4" name="Уровень текста 1…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/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" name="Номер слайда"/>
          <p:cNvSpPr txBox="1"/>
          <p:nvPr>
            <p:ph type="sldNum" sz="quarter" idx="2"/>
          </p:nvPr>
        </p:nvSpPr>
        <p:spPr>
          <a:xfrm>
            <a:off x="8684345" y="4692391"/>
            <a:ext cx="336813" cy="3352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normAutofit fontScale="100000" lnSpcReduction="0"/>
          </a:bodyPr>
          <a:lstStyle>
            <a:lvl1pPr algn="r">
              <a:defRPr sz="10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" u="none">
          <a:solidFill>
            <a:srgbClr val="000000"/>
          </a:solidFill>
          <a:uFillTx/>
          <a:latin typeface="Times New Roman"/>
          <a:ea typeface="Times New Roman"/>
          <a:cs typeface="Times New Roman"/>
          <a:sym typeface="Times New Roman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Open Sans"/>
          <a:ea typeface="Open Sans"/>
          <a:cs typeface="Open Sans"/>
          <a:sym typeface="Open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Economica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62;p13"/>
          <p:cNvSpPr txBox="1"/>
          <p:nvPr>
            <p:ph type="ctrTitle"/>
          </p:nvPr>
        </p:nvSpPr>
        <p:spPr>
          <a:xfrm>
            <a:off x="2805450" y="821299"/>
            <a:ext cx="3533100" cy="1139239"/>
          </a:xfrm>
          <a:prstGeom prst="rect">
            <a:avLst/>
          </a:prstGeom>
        </p:spPr>
        <p:txBody>
          <a:bodyPr/>
          <a:lstStyle>
            <a:lvl1pPr algn="l" defTabSz="411479">
              <a:defRPr sz="2159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Програмна система ведення харчового щоденника (FoodDiary)</a:t>
            </a:r>
          </a:p>
        </p:txBody>
      </p:sp>
      <p:sp>
        <p:nvSpPr>
          <p:cNvPr id="116" name="Google Shape;63;p13"/>
          <p:cNvSpPr txBox="1"/>
          <p:nvPr>
            <p:ph type="subTitle" sz="quarter" idx="1"/>
          </p:nvPr>
        </p:nvSpPr>
        <p:spPr>
          <a:xfrm>
            <a:off x="1574517" y="3593599"/>
            <a:ext cx="5087401" cy="1532701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</a:pPr>
            <a:r>
              <a:t>Корецький Ігор Олександровича, ПЗПІ-22-1 </a:t>
            </a:r>
          </a:p>
          <a:p>
            <a:pPr marL="0" indent="0">
              <a:lnSpc>
                <a:spcPct val="80000"/>
              </a:lnSpc>
            </a:pPr>
            <a:r>
              <a:t>Керівник: доц. каф. ПІ Побіженко Ірина Олександрівна</a:t>
            </a:r>
          </a:p>
          <a:p>
            <a:pPr marL="0" indent="0">
              <a:lnSpc>
                <a:spcPct val="80000"/>
              </a:lnSpc>
            </a:pPr>
          </a:p>
          <a:p>
            <a:pPr marL="0" indent="0">
              <a:lnSpc>
                <a:spcPct val="80000"/>
              </a:lnSpc>
            </a:pPr>
          </a:p>
          <a:p>
            <a:pPr lvl="6" marL="0" indent="2882900">
              <a:lnSpc>
                <a:spcPct val="8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_</a:t>
            </a:r>
            <a:r>
              <a:rPr u="sng"/>
              <a:t>26</a:t>
            </a:r>
            <a:r>
              <a:t>_ серпня 2025</a:t>
            </a:r>
          </a:p>
        </p:txBody>
      </p:sp>
      <p:pic>
        <p:nvPicPr>
          <p:cNvPr id="117" name="Google Shape;64;p13" descr="Google Shape;64;p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65;p13" descr="Google Shape;65;p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66;p13" descr="Google Shape;66;p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068504" y="170825"/>
            <a:ext cx="1924922" cy="4391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27;p22"/>
          <p:cNvSpPr txBox="1"/>
          <p:nvPr>
            <p:ph type="title"/>
          </p:nvPr>
        </p:nvSpPr>
        <p:spPr>
          <a:xfrm>
            <a:off x="268924" y="-143620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Інтерфейс користувача </a:t>
            </a:r>
          </a:p>
        </p:txBody>
      </p:sp>
      <p:pic>
        <p:nvPicPr>
          <p:cNvPr id="166" name="Google Shape;129;p22" descr="Google Shape;12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8" name="Дашбоард"/>
          <p:cNvSpPr txBox="1"/>
          <p:nvPr/>
        </p:nvSpPr>
        <p:spPr>
          <a:xfrm>
            <a:off x="1988246" y="3664809"/>
            <a:ext cx="87654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Дашбоард</a:t>
            </a:r>
          </a:p>
        </p:txBody>
      </p:sp>
      <p:pic>
        <p:nvPicPr>
          <p:cNvPr id="169" name="Dashboard.png" descr="Dashboar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08905" y="1071341"/>
            <a:ext cx="4235227" cy="2425743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Аналітика"/>
          <p:cNvSpPr txBox="1"/>
          <p:nvPr/>
        </p:nvSpPr>
        <p:spPr>
          <a:xfrm>
            <a:off x="6458853" y="4123307"/>
            <a:ext cx="881756" cy="287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Аналітика</a:t>
            </a:r>
          </a:p>
        </p:txBody>
      </p:sp>
      <p:pic>
        <p:nvPicPr>
          <p:cNvPr id="171" name="Аналітика 1.png" descr="Аналітика 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64197" y="402747"/>
            <a:ext cx="3671069" cy="1384429"/>
          </a:xfrm>
          <a:prstGeom prst="rect">
            <a:avLst/>
          </a:prstGeom>
          <a:ln w="12700">
            <a:miter lim="400000"/>
          </a:ln>
        </p:spPr>
      </p:pic>
      <p:pic>
        <p:nvPicPr>
          <p:cNvPr id="172" name="Аналітика 2.png" descr="Аналітика 2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155719" y="1784541"/>
            <a:ext cx="3488024" cy="22476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27;p22"/>
          <p:cNvSpPr txBox="1"/>
          <p:nvPr>
            <p:ph type="title"/>
          </p:nvPr>
        </p:nvSpPr>
        <p:spPr>
          <a:xfrm>
            <a:off x="268924" y="-143620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Тестування</a:t>
            </a:r>
          </a:p>
        </p:txBody>
      </p:sp>
      <p:sp>
        <p:nvSpPr>
          <p:cNvPr id="175" name="Google Shape;128;p22"/>
          <p:cNvSpPr txBox="1"/>
          <p:nvPr>
            <p:ph type="body" sz="half" idx="1"/>
          </p:nvPr>
        </p:nvSpPr>
        <p:spPr>
          <a:xfrm>
            <a:off x="588528" y="1189690"/>
            <a:ext cx="3239802" cy="3354001"/>
          </a:xfrm>
          <a:prstGeom prst="rect">
            <a:avLst/>
          </a:prstGeom>
        </p:spPr>
        <p:txBody>
          <a:bodyPr/>
          <a:lstStyle/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Перевірено типові сценарії (пошук продуктів, додавання запису, денні підсумки).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Валідовано помилки введення та захист маршрутів.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Результати: стабільний час відгуку, відсутність критичних збоїв.</a:t>
            </a:r>
          </a:p>
        </p:txBody>
      </p:sp>
      <p:pic>
        <p:nvPicPr>
          <p:cNvPr id="176" name="Google Shape;129;p22" descr="Google Shape;129;p2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88712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graphicFrame>
        <p:nvGraphicFramePr>
          <p:cNvPr id="178" name="Tаблица 1"/>
          <p:cNvGraphicFramePr/>
          <p:nvPr/>
        </p:nvGraphicFramePr>
        <p:xfrm>
          <a:off x="4579496" y="599440"/>
          <a:ext cx="3581401" cy="2971801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412141"/>
                <a:gridCol w="1423732"/>
                <a:gridCol w="863383"/>
              </a:tblGrid>
              <a:tr h="393700"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Перевірка (бекенд / клієнти)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Очікувано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ctr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Статус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Автотести .NET (юніт+інтеграц.)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Усі проходять; зведення по прогону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200"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rPr b="1"/>
                        <a:t>455/0/0</a:t>
                      </a:r>
                      <a:r>
                        <a:t>, ~4.9 s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Автентифікація та доступ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200 з валідним JWT; 401/403 без/протермін.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OK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CRUD + JSON-контракти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200/201/204; коректні схеми відповіді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OK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Валідація/граничні кейси/ідемпотентність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400 з описом помилок; без дублювань дій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OK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Web-флоу: щоденник/аналітика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Миттєве оновлення підсумків, узгоджені графіки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OK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  <a:tr h="591820"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Android: офлайн → синхронізація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Записи у черзі; автосинк після мережі</a:t>
                      </a:r>
                    </a:p>
                  </a:txBody>
                  <a:tcPr marL="12700" marR="12700" marT="12700" marB="12700" anchor="ctr" anchorCtr="0" horzOverflow="overflow"/>
                </a:tc>
                <a:tc>
                  <a:txBody>
                    <a:bodyPr/>
                    <a:lstStyle/>
                    <a:p>
                      <a:pPr algn="l" defTabSz="457200">
                        <a:defRPr sz="1800"/>
                      </a:pPr>
                      <a:r>
                        <a:rPr b="1" sz="1200">
                          <a:latin typeface="Times Roman"/>
                          <a:ea typeface="Times Roman"/>
                          <a:cs typeface="Times Roman"/>
                          <a:sym typeface="Times Roman"/>
                        </a:rPr>
                        <a:t>OK</a:t>
                      </a:r>
                    </a:p>
                  </a:txBody>
                  <a:tcPr marL="12700" marR="12700" marT="12700" marB="12700" anchor="ctr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41;p24"/>
          <p:cNvSpPr txBox="1"/>
          <p:nvPr>
            <p:ph type="title"/>
          </p:nvPr>
        </p:nvSpPr>
        <p:spPr>
          <a:xfrm>
            <a:off x="311699" y="-35287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Підсумки </a:t>
            </a:r>
          </a:p>
        </p:txBody>
      </p:sp>
      <p:sp>
        <p:nvSpPr>
          <p:cNvPr id="181" name="Google Shape;142;p24"/>
          <p:cNvSpPr txBox="1"/>
          <p:nvPr>
            <p:ph type="body" sz="half" idx="1"/>
          </p:nvPr>
        </p:nvSpPr>
        <p:spPr>
          <a:xfrm>
            <a:off x="294398" y="885434"/>
            <a:ext cx="2855479" cy="3354001"/>
          </a:xfrm>
          <a:prstGeom prst="rect">
            <a:avLst/>
          </a:prstGeom>
        </p:spPr>
        <p:txBody>
          <a:bodyPr/>
          <a:lstStyle/>
          <a:p>
            <a:pPr marL="0" indent="0" defTabSz="758951">
              <a:lnSpc>
                <a:spcPts val="1900"/>
              </a:lnSpc>
              <a:buClrTx/>
              <a:buSzTx/>
              <a:buFontTx/>
              <a:buNone/>
              <a:defRPr b="1" sz="1494" u="sng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defRPr>
            </a:pPr>
            <a:r>
              <a:rPr u="none"/>
              <a:t>Досягнуті Результати</a:t>
            </a:r>
            <a:br/>
            <a:br/>
            <a:r>
              <a:rPr b="0" u="none"/>
              <a:t>Реалізовано ключовий функціонал: ведення щоденника, управління продуктами та рецептами, аналітика, сповіщення та безпека. Система демонструє високу якість: коректні розрахунки, інтуїтивна навігація та швидка робота без помітних затримок.</a:t>
            </a:r>
          </a:p>
        </p:txBody>
      </p:sp>
      <p:pic>
        <p:nvPicPr>
          <p:cNvPr id="182" name="Google Shape;143;p24" descr="Google Shape;143;p2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301908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84" name="Google Shape;142;p24"/>
          <p:cNvSpPr txBox="1"/>
          <p:nvPr/>
        </p:nvSpPr>
        <p:spPr>
          <a:xfrm>
            <a:off x="3184275" y="892948"/>
            <a:ext cx="2855479" cy="33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722376">
              <a:lnSpc>
                <a:spcPts val="1800"/>
              </a:lnSpc>
              <a:defRPr b="1" sz="1422" u="sng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defRPr>
            </a:pPr>
            <a:r>
              <a:rPr u="none"/>
              <a:t>Виявлені Обмеження</a:t>
            </a:r>
            <a:endParaRPr u="none"/>
          </a:p>
          <a:p>
            <a:pPr defTabSz="722376">
              <a:lnSpc>
                <a:spcPts val="1800"/>
              </a:lnSpc>
              <a:defRPr b="1" sz="1422" u="sng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defRPr>
            </a:pPr>
            <a:endParaRPr u="none"/>
          </a:p>
          <a:p>
            <a:pPr defTabSz="722376">
              <a:lnSpc>
                <a:spcPts val="2300"/>
              </a:lnSpc>
              <a:defRPr sz="1501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defRPr>
            </a:pPr>
            <a:r>
              <a:t>Ідентифіковано залежність від стабільного мережевого з'єднання для повноцінного функціонування, потенційні проблеми з якістю довідника продуктів та необхідність оптимізації зберігання зображень безпосередньо в базі даних.</a:t>
            </a:r>
          </a:p>
        </p:txBody>
      </p:sp>
      <p:sp>
        <p:nvSpPr>
          <p:cNvPr id="185" name="Google Shape;142;p24"/>
          <p:cNvSpPr txBox="1"/>
          <p:nvPr/>
        </p:nvSpPr>
        <p:spPr>
          <a:xfrm>
            <a:off x="6074152" y="900462"/>
            <a:ext cx="2855479" cy="3354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4" tIns="91424" rIns="91424" bIns="91424">
            <a:normAutofit fontScale="100000" lnSpcReduction="0"/>
          </a:bodyPr>
          <a:lstStyle/>
          <a:p>
            <a:pPr defTabSz="704087">
              <a:lnSpc>
                <a:spcPts val="1700"/>
              </a:lnSpc>
              <a:defRPr b="1" sz="1386" u="sng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defRPr>
            </a:pPr>
            <a:r>
              <a:rPr u="none"/>
              <a:t>Подальші Кроки</a:t>
            </a:r>
            <a:endParaRPr u="none"/>
          </a:p>
          <a:p>
            <a:pPr defTabSz="704087">
              <a:lnSpc>
                <a:spcPts val="1700"/>
              </a:lnSpc>
              <a:defRPr b="1" sz="1386" u="sng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defRPr>
            </a:pPr>
            <a:endParaRPr u="none"/>
          </a:p>
          <a:p>
            <a:pPr defTabSz="704087">
              <a:lnSpc>
                <a:spcPts val="2300"/>
              </a:lnSpc>
              <a:defRPr sz="1462">
                <a:solidFill>
                  <a:srgbClr val="383838"/>
                </a:solidFill>
                <a:latin typeface="Patrick Hand"/>
                <a:ea typeface="Patrick Hand"/>
                <a:cs typeface="Patrick Hand"/>
                <a:sym typeface="Patrick Hand"/>
              </a:defRPr>
            </a:pPr>
            <a:r>
              <a:t>Планується інтеграція із зовнішніми джерелами даних, винесення медіафайлів в об'єктне сховище, впровадження поглиблених рекомендацій, покращення метрик та спостережуваності, а також підготовка до масштабування системи.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71;p14"/>
          <p:cNvSpPr txBox="1"/>
          <p:nvPr>
            <p:ph type="title"/>
          </p:nvPr>
        </p:nvSpPr>
        <p:spPr>
          <a:xfrm>
            <a:off x="311699" y="0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Мета роботи</a:t>
            </a:r>
          </a:p>
        </p:txBody>
      </p:sp>
      <p:sp>
        <p:nvSpPr>
          <p:cNvPr id="122" name="Google Shape;72;p14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</p:spPr>
        <p:txBody>
          <a:bodyPr/>
          <a:lstStyle/>
          <a:p>
            <a:pPr marL="342900">
              <a:lnSpc>
                <a:spcPct val="10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Мета:</a:t>
            </a:r>
            <a:r>
              <a:t> створити систему для швидкого внесення харчових записів, розрахунку поживності та візуального аналізу раціону. </a:t>
            </a:r>
          </a:p>
          <a:p>
            <a:pPr marL="342900">
              <a:lnSpc>
                <a:spcPct val="100000"/>
              </a:lnSpc>
              <a:buClrTx/>
              <a:buSzTx/>
              <a:buFontTx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rPr b="1"/>
              <a:t>Актуальність:</a:t>
            </a:r>
            <a:r>
              <a:t> персоналізоване відстеження харчування й формування звичок на базі щоденних даних (веб + мобільний клієнт).</a:t>
            </a:r>
          </a:p>
        </p:txBody>
      </p:sp>
      <p:pic>
        <p:nvPicPr>
          <p:cNvPr id="123" name="Google Shape;73;p14" descr="Google Shape;73;p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24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78;p15"/>
          <p:cNvSpPr txBox="1"/>
          <p:nvPr>
            <p:ph type="title"/>
          </p:nvPr>
        </p:nvSpPr>
        <p:spPr>
          <a:xfrm>
            <a:off x="311699" y="-124863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Аналіз проблеми (аналіз існуючих рішень) </a:t>
            </a:r>
          </a:p>
        </p:txBody>
      </p:sp>
      <p:sp>
        <p:nvSpPr>
          <p:cNvPr id="127" name="Google Shape;79;p15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</p:spPr>
        <p:txBody>
          <a:bodyPr/>
          <a:lstStyle/>
          <a:p>
            <a:pPr marL="0" indent="0" defTabSz="429768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b="1"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Досліджені аналоги:</a:t>
            </a:r>
            <a:endParaRPr b="0"/>
          </a:p>
          <a:p>
            <a:pPr marL="429768" indent="-298450" defTabSz="429768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MyFitnessPal</a:t>
            </a:r>
            <a:r>
              <a:t> — велика база продуктів, інтеграції, персоналізація; недоліки: перевантажений інтерфейс, реклама/преміум-обмеження, дублікати продуктів, складність налаштувань.</a:t>
            </a:r>
          </a:p>
          <a:p>
            <a:pPr marL="429768" indent="-298450" defTabSz="429768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Samsung Health</a:t>
            </a:r>
            <a:r>
              <a:t> — комплексне рішення (активність, сон, стрес, харчування) з глибокою інтеграцією в екосистему; недоліки: харчовий модуль не ключовий, бракує деталізації поживності/кастомних рецептів, обмеження у безкоштовному режимі.</a:t>
            </a:r>
          </a:p>
          <a:p>
            <a:pPr marL="429768" indent="-298450" defTabSz="429768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Cronometer</a:t>
            </a:r>
            <a:r>
              <a:t> — дуже детальна нутріціологія (вітаміни/мікроелементи), висока точність; недоліки: інтерфейс складний для новачків, орієнтація радше на “просунутих” користувачів.</a:t>
            </a:r>
          </a:p>
          <a:p>
            <a:pPr marL="0" indent="0" defTabSz="429768">
              <a:lnSpc>
                <a:spcPct val="100000"/>
              </a:lnSpc>
              <a:spcBef>
                <a:spcPts val="1100"/>
              </a:spcBef>
              <a:buClrTx/>
              <a:buSzTx/>
              <a:buFontTx/>
              <a:buNone/>
              <a:defRPr b="1"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Виявлені прогалини ринку:</a:t>
            </a:r>
            <a:endParaRPr b="0"/>
          </a:p>
          <a:p>
            <a:pPr marL="429768" indent="-298450" defTabSz="429768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Потреба у спрощеному UI без зайвих соціальних функцій — швидке внесення записів.</a:t>
            </a:r>
          </a:p>
          <a:p>
            <a:pPr marL="429768" indent="-298450" defTabSz="429768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Достатня точність для базових сценаріїв без перевантаження мікронутрієнтами.</a:t>
            </a:r>
          </a:p>
          <a:p>
            <a:pPr marL="429768" indent="-298450" defTabSz="429768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b="1" sz="1128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0"/>
              <a:t>Прозорі денні підсумки й корисні нагадування для формування звичок.</a:t>
            </a:r>
            <a:endParaRPr b="0"/>
          </a:p>
        </p:txBody>
      </p:sp>
      <p:pic>
        <p:nvPicPr>
          <p:cNvPr id="128" name="Google Shape;80;p15" descr="Google Shape;80;p1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29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85;p16"/>
          <p:cNvSpPr txBox="1"/>
          <p:nvPr>
            <p:ph type="title"/>
          </p:nvPr>
        </p:nvSpPr>
        <p:spPr>
          <a:xfrm>
            <a:off x="311699" y="-186276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Постановка задачі та опис системи</a:t>
            </a:r>
          </a:p>
        </p:txBody>
      </p:sp>
      <p:sp>
        <p:nvSpPr>
          <p:cNvPr id="132" name="Google Shape;86;p16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Задача:</a:t>
            </a:r>
            <a:r>
              <a:t> реалізувати FoodDiary з модулями: щоденник, продукти, рецепти, аналітика, сповіщення, профіль.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Очікувані результати:</a:t>
            </a:r>
            <a:r>
              <a:t> зручний ввід, агрегація поживності, персональні поради, мотиваційні нагадування, масштабована архітектура. </a:t>
            </a:r>
          </a:p>
        </p:txBody>
      </p:sp>
      <p:pic>
        <p:nvPicPr>
          <p:cNvPr id="133" name="Google Shape;87;p16" descr="Google Shape;87;p1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4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92;p17"/>
          <p:cNvSpPr txBox="1"/>
          <p:nvPr>
            <p:ph type="title"/>
          </p:nvPr>
        </p:nvSpPr>
        <p:spPr>
          <a:xfrm>
            <a:off x="311699" y="-148309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Вибір технологій розробки </a:t>
            </a:r>
          </a:p>
        </p:txBody>
      </p:sp>
      <p:sp>
        <p:nvSpPr>
          <p:cNvPr id="137" name="Google Shape;93;p17"/>
          <p:cNvSpPr txBox="1"/>
          <p:nvPr>
            <p:ph type="body" idx="1"/>
          </p:nvPr>
        </p:nvSpPr>
        <p:spPr>
          <a:xfrm>
            <a:off x="311699" y="1225225"/>
            <a:ext cx="8520602" cy="3354000"/>
          </a:xfrm>
          <a:prstGeom prst="rect">
            <a:avLst/>
          </a:prstGeom>
        </p:spPr>
        <p:txBody>
          <a:bodyPr/>
          <a:lstStyle/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Backend:</a:t>
            </a:r>
            <a:r>
              <a:t> ASP.NET Core, PostgreSQL, EF Core (Code-First, міграції).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Frontend:</a:t>
            </a:r>
            <a:r>
              <a:t> React (веб), Capacitor (мобільний).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Інфраструктура: </a:t>
            </a:r>
            <a:r>
              <a:t>REST/HTTP, JSON</a:t>
            </a:r>
          </a:p>
        </p:txBody>
      </p:sp>
      <p:pic>
        <p:nvPicPr>
          <p:cNvPr id="138" name="Google Shape;94;p17" descr="Google Shape;94;p1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99;p18"/>
          <p:cNvSpPr txBox="1"/>
          <p:nvPr>
            <p:ph type="title"/>
          </p:nvPr>
        </p:nvSpPr>
        <p:spPr>
          <a:xfrm>
            <a:off x="268924" y="349659"/>
            <a:ext cx="8520602" cy="831300"/>
          </a:xfrm>
          <a:prstGeom prst="rect">
            <a:avLst/>
          </a:prstGeom>
        </p:spPr>
        <p:txBody>
          <a:bodyPr/>
          <a:lstStyle>
            <a:lvl1pPr defTabSz="841247">
              <a:defRPr sz="2944"/>
            </a:lvl1pPr>
          </a:lstStyle>
          <a:p>
            <a:pPr/>
            <a:r>
              <a:t>Архітектура створенного програмного забезпечення</a:t>
            </a:r>
          </a:p>
        </p:txBody>
      </p:sp>
      <p:sp>
        <p:nvSpPr>
          <p:cNvPr id="142" name="Google Shape;100;p18"/>
          <p:cNvSpPr txBox="1"/>
          <p:nvPr>
            <p:ph type="body" sz="half" idx="1"/>
          </p:nvPr>
        </p:nvSpPr>
        <p:spPr>
          <a:xfrm>
            <a:off x="311699" y="1453899"/>
            <a:ext cx="3089762" cy="3125402"/>
          </a:xfrm>
          <a:prstGeom prst="rect">
            <a:avLst/>
          </a:prstGeom>
        </p:spPr>
        <p:txBody>
          <a:bodyPr/>
          <a:lstStyle/>
          <a:p>
            <a:pPr marL="452627" indent="-314325" defTabSz="452627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782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Клієнт–серверна, шарова організація + принципи «чистої архітектури».</a:t>
            </a:r>
          </a:p>
          <a:p>
            <a:pPr marL="452627" indent="-314325" defTabSz="452627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782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Рівні: представлення → прикладний → бізнес-логіка → доступ до даних.</a:t>
            </a:r>
          </a:p>
          <a:p>
            <a:pPr marL="452627" indent="-314325" defTabSz="452627">
              <a:lnSpc>
                <a:spcPct val="100000"/>
              </a:lnSpc>
              <a:spcBef>
                <a:spcPts val="1100"/>
              </a:spcBef>
              <a:buClrTx/>
              <a:buSzPct val="100000"/>
              <a:buFont typeface="Times Roman"/>
              <a:buChar char="•"/>
              <a:defRPr sz="1782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Обмін через REST; автентифікація — JWT. </a:t>
            </a:r>
          </a:p>
        </p:txBody>
      </p:sp>
      <p:pic>
        <p:nvPicPr>
          <p:cNvPr id="143" name="Google Shape;101;p18" descr="Google Shape;101;p1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pic>
        <p:nvPicPr>
          <p:cNvPr id="145" name="Діаграма компонентів.png" descr="Діаграма компонентів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4682639" y="1460468"/>
            <a:ext cx="3432403" cy="28525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06;p19"/>
          <p:cNvSpPr txBox="1"/>
          <p:nvPr>
            <p:ph type="title"/>
          </p:nvPr>
        </p:nvSpPr>
        <p:spPr>
          <a:xfrm>
            <a:off x="311699" y="312400"/>
            <a:ext cx="8520602" cy="831300"/>
          </a:xfrm>
          <a:prstGeom prst="rect">
            <a:avLst/>
          </a:prstGeom>
        </p:spPr>
        <p:txBody>
          <a:bodyPr/>
          <a:lstStyle>
            <a:lvl1pPr defTabSz="630936">
              <a:defRPr sz="2208"/>
            </a:lvl1pPr>
          </a:lstStyle>
          <a:p>
            <a:pPr/>
            <a:r>
              <a:t>Опис програмного забезпечення, що було використано у дослідженні</a:t>
            </a:r>
          </a:p>
        </p:txBody>
      </p:sp>
      <p:sp>
        <p:nvSpPr>
          <p:cNvPr id="148" name="Google Shape;107;p19"/>
          <p:cNvSpPr txBox="1"/>
          <p:nvPr>
            <p:ph type="body" idx="1"/>
          </p:nvPr>
        </p:nvSpPr>
        <p:spPr>
          <a:xfrm>
            <a:off x="311699" y="1338685"/>
            <a:ext cx="8520602" cy="2916366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Процес розробки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Шарова побудова + “чиста архітектура”: подання / застосунок / домен / дані.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Практики: DI, Репозиторій, CQRS через посередник запитів/команд, DTO, валідація.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Дані: Code-First міграції, початкове наповнення, Fluent API (типи, точності, індекси).</a:t>
            </a:r>
          </a:p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Мови та фреймворки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Сервер:</a:t>
            </a:r>
            <a:r>
              <a:t> C# · ASP.NET Core · Entity Framework Core · MediatR (CQRS) · FastEndpoints · FluentValidation · AutoMapper · JWT · BCrypt · PostgreSQL.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Веб-клієнт:</a:t>
            </a:r>
            <a:r>
              <a:t> React (JavaScript) · axios · React Hook Form · Zod · Tailwind CSS.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Мобільний інтерфейс:</a:t>
            </a:r>
            <a:r>
              <a:t> Capacitor (Android).</a:t>
            </a:r>
          </a:p>
        </p:txBody>
      </p:sp>
      <p:pic>
        <p:nvPicPr>
          <p:cNvPr id="149" name="Google Shape;108;p19" descr="Google Shape;108;p1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0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13;p20"/>
          <p:cNvSpPr txBox="1"/>
          <p:nvPr>
            <p:ph type="title"/>
          </p:nvPr>
        </p:nvSpPr>
        <p:spPr>
          <a:xfrm>
            <a:off x="311699" y="-92038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Дизайн системи</a:t>
            </a:r>
          </a:p>
        </p:txBody>
      </p:sp>
      <p:sp>
        <p:nvSpPr>
          <p:cNvPr id="153" name="Google Shape;114;p20"/>
          <p:cNvSpPr txBox="1"/>
          <p:nvPr>
            <p:ph type="body" sz="quarter" idx="1"/>
          </p:nvPr>
        </p:nvSpPr>
        <p:spPr>
          <a:xfrm>
            <a:off x="341861" y="1338826"/>
            <a:ext cx="2495973" cy="3012441"/>
          </a:xfrm>
          <a:prstGeom prst="rect">
            <a:avLst/>
          </a:prstGeom>
        </p:spPr>
        <p:txBody>
          <a:bodyPr/>
          <a:lstStyle/>
          <a:p>
            <a:pPr marL="0" indent="0" defTabSz="457200">
              <a:lnSpc>
                <a:spcPct val="100000"/>
              </a:lnSpc>
              <a:spcBef>
                <a:spcPts val="1200"/>
              </a:spcBef>
              <a:buClrTx/>
              <a:buSzTx/>
              <a:buFontTx/>
              <a:buNone/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Методи</a:t>
            </a:r>
            <a:endParaRPr b="0"/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UX-фокус: персони/сценарії щоденного використання, критичні “болі” та помилки. 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Інформаційна архітектура: розділи «Дашборд / Щоденник / Рецепти / Продукти / Аналітика / Профіль / Налаштування». </a:t>
            </a:r>
          </a:p>
          <a:p>
            <a:pPr indent="-317500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Дизайн-система: токени (відступи, радіуси), доступність (WCAG). </a:t>
            </a:r>
          </a:p>
        </p:txBody>
      </p:sp>
      <p:pic>
        <p:nvPicPr>
          <p:cNvPr id="154" name="Google Shape;115;p20" descr="Google Shape;115;p2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56" name="Послідовність…"/>
          <p:cNvSpPr txBox="1"/>
          <p:nvPr/>
        </p:nvSpPr>
        <p:spPr>
          <a:xfrm>
            <a:off x="3324013" y="1421240"/>
            <a:ext cx="2495974" cy="28476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Послідовність</a:t>
            </a:r>
            <a:endParaRPr b="0"/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Збір вимог і ключових сценаріїв →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Побудова IA та юзер-флоу →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Вайрфрейми/макети →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Валідaція на сценаріях →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Handoff у розробку (React) →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AutoNum type="arabicPeriod" startAt="1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Підтримка дизайн-системи. </a:t>
            </a:r>
          </a:p>
        </p:txBody>
      </p:sp>
      <p:sp>
        <p:nvSpPr>
          <p:cNvPr id="157" name="Технології…"/>
          <p:cNvSpPr txBox="1"/>
          <p:nvPr/>
        </p:nvSpPr>
        <p:spPr>
          <a:xfrm>
            <a:off x="6306166" y="1427726"/>
            <a:ext cx="2495973" cy="2326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defTabSz="457200">
              <a:spcBef>
                <a:spcPts val="1200"/>
              </a:spcBef>
              <a:defRPr b="1"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Технології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rPr b="1"/>
              <a:t>React</a:t>
            </a:r>
            <a:r>
              <a:t> + </a:t>
            </a:r>
            <a:r>
              <a:rPr b="1"/>
              <a:t>Tailwind CSS</a:t>
            </a:r>
            <a:r>
              <a:t> — інтерфейс; </a:t>
            </a:r>
            <a:r>
              <a:rPr b="1"/>
              <a:t>Radix UI / Headless UI</a:t>
            </a:r>
            <a:r>
              <a:t> — доступні примітиви; </a:t>
            </a:r>
            <a:r>
              <a:rPr b="1"/>
              <a:t>Lucide</a:t>
            </a:r>
            <a:r>
              <a:t> — піктограми.</a:t>
            </a:r>
          </a:p>
          <a:p>
            <a:pPr marL="457200" indent="-317500" defTabSz="457200">
              <a:spcBef>
                <a:spcPts val="1200"/>
              </a:spcBef>
              <a:buSzPct val="100000"/>
              <a:buFont typeface="Times Roman"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Стани форм: </a:t>
            </a:r>
            <a:r>
              <a:rPr b="1"/>
              <a:t>React Hook Form</a:t>
            </a:r>
            <a:r>
              <a:t> + </a:t>
            </a:r>
            <a:r>
              <a:rPr b="1"/>
              <a:t>Zod</a:t>
            </a:r>
            <a:r>
              <a:t> (миттєва валідація, типобезпека).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20;p21"/>
          <p:cNvSpPr txBox="1"/>
          <p:nvPr>
            <p:ph type="title"/>
          </p:nvPr>
        </p:nvSpPr>
        <p:spPr>
          <a:xfrm>
            <a:off x="268924" y="-152998"/>
            <a:ext cx="8520602" cy="831300"/>
          </a:xfrm>
          <a:prstGeom prst="rect">
            <a:avLst/>
          </a:prstGeom>
        </p:spPr>
        <p:txBody>
          <a:bodyPr/>
          <a:lstStyle/>
          <a:p>
            <a:pPr/>
            <a:r>
              <a:t>Приклад реалізації</a:t>
            </a:r>
          </a:p>
        </p:txBody>
      </p:sp>
      <p:sp>
        <p:nvSpPr>
          <p:cNvPr id="160" name="Google Shape;121;p21"/>
          <p:cNvSpPr txBox="1"/>
          <p:nvPr>
            <p:ph type="body" sz="half" idx="1"/>
          </p:nvPr>
        </p:nvSpPr>
        <p:spPr>
          <a:xfrm>
            <a:off x="311699" y="1185001"/>
            <a:ext cx="3819579" cy="3070050"/>
          </a:xfrm>
          <a:prstGeom prst="rect">
            <a:avLst/>
          </a:prstGeom>
        </p:spPr>
        <p:txBody>
          <a:bodyPr/>
          <a:lstStyle/>
          <a:p>
            <a:pPr marL="120315" indent="-120315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ASP.NET Core конфігурує </a:t>
            </a:r>
            <a:r>
              <a:rPr b="1"/>
              <a:t>JWT-автентифікацію</a:t>
            </a:r>
            <a:r>
              <a:t>: перевіряються емітент, аудиторія, підпис і строк дії токена.</a:t>
            </a:r>
          </a:p>
          <a:p>
            <a:pPr marL="120315" indent="-120315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Увімкнено </a:t>
            </a:r>
            <a:r>
              <a:rPr b="1"/>
              <a:t>CORS-політику</a:t>
            </a:r>
            <a:r>
              <a:t> для клієнтів розробки з методами/заголовками та куками.</a:t>
            </a:r>
          </a:p>
          <a:p>
            <a:pPr marL="120315" indent="-120315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Порядок проміжного ПЗ: </a:t>
            </a:r>
            <a:r>
              <a:rPr b="1"/>
              <a:t>UseCors → UseAuthentication → UseAuthorization</a:t>
            </a:r>
            <a:r>
              <a:t> — спершу дозволяємо походження, потім перевіряємо токен і вже після цього застосовуємо правила доступу до API.</a:t>
            </a:r>
          </a:p>
          <a:p>
            <a:pPr marL="120315" indent="-120315" defTabSz="457200">
              <a:lnSpc>
                <a:spcPct val="100000"/>
              </a:lnSpc>
              <a:spcBef>
                <a:spcPts val="1200"/>
              </a:spcBef>
              <a:buClrTx/>
              <a:buSzPct val="100000"/>
              <a:buFontTx/>
              <a:buChar char="•"/>
              <a:defRPr sz="1200">
                <a:latin typeface="Times Roman"/>
                <a:ea typeface="Times Roman"/>
                <a:cs typeface="Times Roman"/>
                <a:sym typeface="Times Roman"/>
              </a:defRPr>
            </a:pPr>
            <a:r>
              <a:t>Результат: </a:t>
            </a:r>
            <a:r>
              <a:rPr b="1"/>
              <a:t>єдина точка входу</a:t>
            </a:r>
            <a:r>
              <a:t> й </a:t>
            </a:r>
            <a:r>
              <a:rPr b="1"/>
              <a:t>захищений доступ</a:t>
            </a:r>
            <a:r>
              <a:t> до ресурсів API для веб/мобільних клієнтів.</a:t>
            </a:r>
          </a:p>
        </p:txBody>
      </p:sp>
      <p:pic>
        <p:nvPicPr>
          <p:cNvPr id="161" name="Google Shape;122;p21" descr="Google Shape;122;p2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68925" y="4359500"/>
            <a:ext cx="862250" cy="581751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TextBox 1"/>
          <p:cNvSpPr txBox="1"/>
          <p:nvPr>
            <p:ph type="sldNum" sz="quarter" idx="4294967295"/>
          </p:nvPr>
        </p:nvSpPr>
        <p:spPr>
          <a:xfrm>
            <a:off x="8778240" y="4606349"/>
            <a:ext cx="203025" cy="2888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tIns="45719" rIns="45719" bIns="45719" anchor="t">
            <a:spAutoFit/>
          </a:bodyPr>
          <a:lstStyle>
            <a:lvl1pPr algn="l">
              <a:defRPr sz="140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163" name="builder.Services.AddAuthentication()…"/>
          <p:cNvSpPr txBox="1"/>
          <p:nvPr/>
        </p:nvSpPr>
        <p:spPr>
          <a:xfrm>
            <a:off x="4193535" y="697230"/>
            <a:ext cx="4695591" cy="3749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builder.Services.AddAuthentication()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.AddJwtBearer(o =&gt; o.TokenValidationParameters = new TokenValidationParameters {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ValidateIssuer = true, ValidateAudience = true, ValidateLifetime = true,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ValidateIssuerSigningKey = true,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ValidIssuer = jwtIssuer, ValidAudience = jwtAudience,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IssuerSigningKey = new SymmetricSecurityKey(Encoding.UTF8.GetBytes(jwtSecret))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});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builder.Services.AddCors(o =&gt; o.AddPolicy("AllowAll", p =&gt;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p.WithOrigins("http://localhost:3000","http://localhost:5173")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   .AllowAnyMethod().AllowAnyHeader().AllowCredentials()));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app.UseCors("AllowAll");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app.UseAuthentication();</a:t>
            </a:r>
          </a:p>
          <a:p>
            <a:pPr>
              <a:defRPr sz="1100">
                <a:latin typeface="Courier New"/>
                <a:ea typeface="Courier New"/>
                <a:cs typeface="Courier New"/>
                <a:sym typeface="Courier New"/>
              </a:defRPr>
            </a:pPr>
            <a:r>
              <a:t>app.UseAuthorization();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Шаблон презентації кваліфікаційної роботи магістрів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0000FF"/>
      </a:hlink>
      <a:folHlink>
        <a:srgbClr val="FF00FF"/>
      </a:folHlink>
    </a:clrScheme>
    <a:fontScheme name="Шаблон презентації кваліфікаційної роботи магістрів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Шаблон презентації кваліфікаційної роботи магістрів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Шаблон презентації кваліфікаційної роботи магістрів">
  <a:themeElements>
    <a:clrScheme name="Шаблон презентації кваліфікаційної роботи магістрів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0000FF"/>
      </a:hlink>
      <a:folHlink>
        <a:srgbClr val="FF00FF"/>
      </a:folHlink>
    </a:clrScheme>
    <a:fontScheme name="Шаблон презентації кваліфікаційної роботи магістрів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Шаблон презентації кваліфікаційної роботи магістрів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Times New Roman"/>
            <a:ea typeface="Times New Roman"/>
            <a:cs typeface="Times New Roman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