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951402-8B7D-408E-8B72-F34C57F06F1A}">
  <a:tblStyle styleId="{EE951402-8B7D-408E-8B72-F34C57F06F1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a63e7c59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a63e7c59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a63e7c59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a63e7c59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a63e7c59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a63e7c59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a63e7c59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a63e7c59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a63e7c59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a63e7c59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a63e7c59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a63e7c59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a63e7c59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a63e7c59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a63e7c59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a63e7c59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a63e7c596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a63e7c596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a63e7c59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a63e7c59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a63e7c59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a63e7c59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60025" y="1663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1820">
                <a:latin typeface="Times New Roman"/>
                <a:ea typeface="Times New Roman"/>
                <a:cs typeface="Times New Roman"/>
                <a:sym typeface="Times New Roman"/>
              </a:rPr>
              <a:t>Міністерство освіти і науки України</a:t>
            </a:r>
            <a:endParaRPr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1820">
                <a:latin typeface="Times New Roman"/>
                <a:ea typeface="Times New Roman"/>
                <a:cs typeface="Times New Roman"/>
                <a:sym typeface="Times New Roman"/>
              </a:rPr>
              <a:t>Харківський національний університет радіоелектроніки </a:t>
            </a:r>
            <a:endParaRPr sz="1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460950" y="14808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КОМПЛЕКСНИЙ КУРСОВИЙ ПРОЄКТ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83450" y="257175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Розробка серверної частини вебзастосунку «Quiz Party Hub»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414375" y="3606325"/>
            <a:ext cx="25611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Виконав: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ст. гр. ПЗПІ-22-9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Ковалевич Д. І.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3"/>
          <p:cNvSpPr txBox="1"/>
          <p:nvPr>
            <p:ph idx="1" type="subTitle"/>
          </p:nvPr>
        </p:nvSpPr>
        <p:spPr>
          <a:xfrm>
            <a:off x="5513250" y="3606325"/>
            <a:ext cx="25611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Науковий керівник</a:t>
            </a: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доцент кафедри ПІ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Вечур О. В.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6095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Фрагмент коду програми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0" y="702775"/>
            <a:ext cx="9144000" cy="1713300"/>
          </a:xfrm>
          <a:prstGeom prst="rect">
            <a:avLst/>
          </a:prstGeom>
          <a:solidFill>
            <a:srgbClr val="FAFAFA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слайді представлено ключову функцію </a:t>
            </a:r>
            <a:r>
              <a:rPr lang="uk" sz="11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callGeminiAPI</a:t>
            </a:r>
            <a:r>
              <a:rPr lang="uk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яка відповідає за взаємодію з сервісом Gemini. Вона формує запит на основі заданого prompt, надсилає його до моделі, обробляє відповідь, очищує її та перетворює у формат JSON.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0" y="1422450"/>
            <a:ext cx="327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Код (скорочено й адаптовано для слайду):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218025" y="1203925"/>
            <a:ext cx="57207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geminiService.js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const callGeminiAPI = async (prompt) =&gt; {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  const url = `https://.../generateContent?key=${GEMINI_API_KEY}`;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  const body = {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    contents: [{ parts: [{ text: prompt }] }],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  };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  try {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    const response = await axios.post(url, body, {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      headers: { 'Content-Type': 'application/json' },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    });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    let text = response.data.candidates[0]?.content?.parts[0]?.text;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    text = text.replace(/^```json\s*/i, '').replace(/\s*```$/i, '');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    return JSON.parse(text);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  } catch (error) {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    console.error('Error:', error);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    throw new Error('Помилка виклику Gemini API');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0" y="32056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Функція повертає список згенерованих запитань у форматі JSON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10075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Аналіз отриманих результатів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0" y="767700"/>
            <a:ext cx="4572000" cy="1947300"/>
          </a:xfrm>
          <a:prstGeom prst="rect">
            <a:avLst/>
          </a:prstGeom>
          <a:solidFill>
            <a:srgbClr val="FAFAFA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688"/>
              <a:buNone/>
            </a:pPr>
            <a:r>
              <a:rPr b="1" lang="uk" sz="1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Основні досягнення:</a:t>
            </a:r>
            <a:endParaRPr b="1" sz="107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68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Times New Roman"/>
              <a:buChar char="●"/>
            </a:pPr>
            <a:r>
              <a:rPr lang="uk" sz="1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Розроблено серверну частину на Node.js з використанням Express</a:t>
            </a:r>
            <a:br>
              <a:rPr lang="uk" sz="1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7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68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Times New Roman"/>
              <a:buChar char="●"/>
            </a:pPr>
            <a:r>
              <a:rPr lang="uk" sz="1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Реалізовано автентифікацію через Firebase Authentication</a:t>
            </a:r>
            <a:br>
              <a:rPr lang="uk" sz="1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7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68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Times New Roman"/>
              <a:buChar char="●"/>
            </a:pPr>
            <a:r>
              <a:rPr lang="uk" sz="1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Інтегровано Google Gemini API для генерації питань вікторини</a:t>
            </a:r>
            <a:br>
              <a:rPr lang="uk" sz="1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7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68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Times New Roman"/>
              <a:buChar char="●"/>
            </a:pPr>
            <a:r>
              <a:rPr lang="uk" sz="1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Створено API для генерації запитань, оновлення балів, перегляду лідерборду, авторизації користувачів</a:t>
            </a:r>
            <a:br>
              <a:rPr lang="uk" sz="1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7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68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Times New Roman"/>
              <a:buChar char="●"/>
            </a:pPr>
            <a:r>
              <a:rPr lang="uk" sz="1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Забезпечено підтримку формату JSON для передачі та обробки даних</a:t>
            </a:r>
            <a:endParaRPr sz="107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7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516800" y="767700"/>
            <a:ext cx="4627200" cy="1947300"/>
          </a:xfrm>
          <a:prstGeom prst="rect">
            <a:avLst/>
          </a:prstGeom>
          <a:solidFill>
            <a:srgbClr val="FAFAFA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uk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Результати тестування:</a:t>
            </a:r>
            <a:endParaRPr b="1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uk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Ендпоінти протестовано через Postman</a:t>
            </a:r>
            <a:br>
              <a:rPr lang="uk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uk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Gemini API стабільно генерує запитання</a:t>
            </a:r>
            <a:br>
              <a:rPr lang="uk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uk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 забезпечує надійну авторизацію</a:t>
            </a:r>
            <a:br>
              <a:rPr lang="uk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Char char="●"/>
            </a:pPr>
            <a:r>
              <a:rPr lang="uk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Використано змінні середовища через </a:t>
            </a:r>
            <a:r>
              <a:rPr lang="uk" sz="105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.env</a:t>
            </a:r>
            <a:endParaRPr sz="105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10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10075" y="3700425"/>
            <a:ext cx="631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Результати реалізації свідчать про відповідність розробленого програмного забезпечення функціональним вимогам. Система є модульною, розширюваною і готовою до впровадження.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6095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Висновки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0" y="767700"/>
            <a:ext cx="4572000" cy="2710200"/>
          </a:xfrm>
          <a:prstGeom prst="rect">
            <a:avLst/>
          </a:prstGeom>
          <a:solidFill>
            <a:srgbClr val="FAFAFA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Підсумки розробки: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Сформовано технічне завдання та вимоги до системи</a:t>
            </a:r>
            <a:b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Реалізовано серверну частину застосунку з REST API</a:t>
            </a:r>
            <a:b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Здійснено інтеграцію з Firebase та Google Gemini API</a:t>
            </a:r>
            <a:b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Проведено тестування функціональності за допомогою Postman</a:t>
            </a:r>
            <a:b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Застосовано принципи модульного та масштабованого проєктування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4500250" y="767700"/>
            <a:ext cx="4643700" cy="2710200"/>
          </a:xfrm>
          <a:prstGeom prst="rect">
            <a:avLst/>
          </a:prstGeom>
          <a:solidFill>
            <a:srgbClr val="FAFAFA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Практичне значення:</a:t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може бути використана для інтерактивних вікторин, онлайн-змагань або освітніх платформ</a:t>
            </a:r>
            <a:b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Завдяки використанню генеративного ШІ відкриваються можливості динамічного оновлення контенту</a:t>
            </a:r>
            <a:b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500250" y="2659375"/>
            <a:ext cx="41829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uk" sz="1300">
                <a:latin typeface="Times New Roman"/>
                <a:ea typeface="Times New Roman"/>
                <a:cs typeface="Times New Roman"/>
                <a:sym typeface="Times New Roman"/>
              </a:rPr>
              <a:t>Перспективи розвитку: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  <a:t>Додавання багатокористувацького режиму в реальному часі</a:t>
            </a:r>
            <a:b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  <a:t>Розширення бази запитань та тем</a:t>
            </a:r>
            <a:b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uk" sz="1300">
                <a:latin typeface="Times New Roman"/>
                <a:ea typeface="Times New Roman"/>
                <a:cs typeface="Times New Roman"/>
                <a:sym typeface="Times New Roman"/>
              </a:rPr>
              <a:t>Розробка мобільного клієнта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Аналіз предметної області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71900" y="1801275"/>
            <a:ext cx="8222100" cy="28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0" marR="3810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uk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Актуальність:</a:t>
            </a:r>
            <a:endParaRPr b="1" sz="12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911" lvl="0" marL="838200" marR="3810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●"/>
            </a:pPr>
            <a:r>
              <a:rPr lang="uk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Зростає популярність інтерактивних освітніх ігор.</a:t>
            </a:r>
            <a:br>
              <a:rPr lang="uk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911" lvl="0" marL="838200" marR="381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●"/>
            </a:pPr>
            <a:r>
              <a:rPr lang="uk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Квіз-платформи — ефективний інструмент навчання та розваг.</a:t>
            </a:r>
            <a:br>
              <a:rPr lang="uk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911" lvl="0" marL="838200" marR="381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●"/>
            </a:pPr>
            <a:r>
              <a:rPr lang="uk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Інтеграція штучного інтелекту дозволяє автоматизувати створення завдань.</a:t>
            </a:r>
            <a:br>
              <a:rPr lang="uk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0" marR="3810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uk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Проблематика:</a:t>
            </a:r>
            <a:endParaRPr b="1" sz="12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911" lvl="0" marL="838200" marR="3810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●"/>
            </a:pPr>
            <a:r>
              <a:rPr lang="uk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Відсутність кастомізованого бекенду, який дозволяє інтеграцію AI.</a:t>
            </a:r>
            <a:br>
              <a:rPr lang="uk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911" lvl="0" marL="838200" marR="381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Times New Roman"/>
              <a:buChar char="●"/>
            </a:pPr>
            <a:r>
              <a:rPr lang="uk" sz="121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Більшість рішень вимагають ручного введення питань або складної CMS.</a:t>
            </a:r>
            <a:endParaRPr sz="121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Аналіз предметної області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133700" y="1716850"/>
            <a:ext cx="4861800" cy="29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0" marR="3810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uk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Існуючі рішення:</a:t>
            </a:r>
            <a:endParaRPr b="1" sz="11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894" lvl="0" marL="838200" marR="3810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Times New Roman"/>
              <a:buChar char="●"/>
            </a:pPr>
            <a:r>
              <a:rPr lang="uk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Kahoot, Quizizz, Mentimeter – орієнтовані на вебінтерфейси.</a:t>
            </a:r>
            <a:br>
              <a:rPr lang="uk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894" lvl="0" marL="838200" marR="381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Times New Roman"/>
              <a:buChar char="●"/>
            </a:pPr>
            <a:r>
              <a:rPr lang="uk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Відсутність відкритого доступу до бекенду.</a:t>
            </a:r>
            <a:br>
              <a:rPr lang="uk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894" lvl="0" marL="838200" marR="381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Times New Roman"/>
              <a:buChar char="●"/>
            </a:pPr>
            <a:r>
              <a:rPr lang="uk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Неможливість кастомізації логіки гри або інтеграції AI.</a:t>
            </a:r>
            <a:endParaRPr sz="11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0" marR="3810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uk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Потреба в рішенні:</a:t>
            </a:r>
            <a:endParaRPr b="1" sz="11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894" lvl="0" marL="838200" marR="3810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Times New Roman"/>
              <a:buChar char="●"/>
            </a:pPr>
            <a:r>
              <a:rPr lang="uk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Гнучкий бекенд з відкритими API.</a:t>
            </a:r>
            <a:br>
              <a:rPr lang="uk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894" lvl="0" marL="838200" marR="381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Times New Roman"/>
              <a:buChar char="●"/>
            </a:pPr>
            <a:r>
              <a:rPr lang="uk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Генерація квізів на основі AI (Google Gemini).</a:t>
            </a:r>
            <a:br>
              <a:rPr lang="uk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2894" lvl="0" marL="838200" marR="381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Times New Roman"/>
              <a:buChar char="●"/>
            </a:pPr>
            <a:r>
              <a:rPr lang="uk" sz="11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Підтримка режимів гри та збереження балів.</a:t>
            </a:r>
            <a:endParaRPr sz="117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6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graphicFrame>
        <p:nvGraphicFramePr>
          <p:cNvPr id="87" name="Google Shape;87;p15"/>
          <p:cNvGraphicFramePr/>
          <p:nvPr/>
        </p:nvGraphicFramePr>
        <p:xfrm>
          <a:off x="4995550" y="19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{EE951402-8B7D-408E-8B72-F34C57F06F1A}</a:tableStyleId>
              </a:tblPr>
              <a:tblGrid>
                <a:gridCol w="971550"/>
                <a:gridCol w="952500"/>
                <a:gridCol w="962025"/>
                <a:gridCol w="11906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00"/>
                        <a:t>Платформа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00"/>
                        <a:t>Відкрита API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00"/>
                        <a:t>AI-підтримка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uk" sz="1100"/>
                        <a:t>Свої режими гри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Kahoot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Quizizz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Quiz Party Hub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+</a:t>
                      </a:r>
                      <a:r>
                        <a:rPr lang="uk"/>
                        <a:t> </a:t>
                      </a:r>
                      <a:r>
                        <a:rPr lang="uk"/>
                        <a:t>(Gemini)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+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60950" y="421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задачі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0" y="866125"/>
            <a:ext cx="3996600" cy="2926500"/>
          </a:xfrm>
          <a:prstGeom prst="rect">
            <a:avLst/>
          </a:prstGeom>
          <a:solidFill>
            <a:srgbClr val="FAFAFA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 проєкту:</a:t>
            </a:r>
            <a:endParaRPr b="1" sz="1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Розробити серверну частину вебзастосунку для проведення інтерактивних квізів, що дозволяє:</a:t>
            </a:r>
            <a:endParaRPr sz="1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838200" marR="3810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uk" sz="1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генерувати питання за допомогою ШІ,</a:t>
            </a:r>
            <a:br>
              <a:rPr lang="uk" sz="1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838200" marR="381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uk" sz="1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управляти гравцями, їх балами та прогресом,</a:t>
            </a:r>
            <a:br>
              <a:rPr lang="uk" sz="1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838200" marR="381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Times New Roman"/>
              <a:buChar char="●"/>
            </a:pPr>
            <a:r>
              <a:rPr lang="uk" sz="12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реалізувати режими гри з різною логікою завершення.</a:t>
            </a:r>
            <a:endParaRPr sz="12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3623700" y="866125"/>
            <a:ext cx="5520300" cy="38499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250">
                <a:latin typeface="Times New Roman"/>
                <a:ea typeface="Times New Roman"/>
                <a:cs typeface="Times New Roman"/>
                <a:sym typeface="Times New Roman"/>
              </a:rPr>
              <a:t>Основні задачі:</a:t>
            </a:r>
            <a:endParaRPr b="1"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50"/>
              <a:buFont typeface="Times New Roman"/>
              <a:buChar char="●"/>
            </a:pPr>
            <a:r>
              <a:rPr lang="uk" sz="1250">
                <a:latin typeface="Times New Roman"/>
                <a:ea typeface="Times New Roman"/>
                <a:cs typeface="Times New Roman"/>
                <a:sym typeface="Times New Roman"/>
              </a:rPr>
              <a:t>Розробити REST API з ендпоінтами для гри, профілю, лідерборду.</a:t>
            </a:r>
            <a:br>
              <a:rPr lang="uk" sz="12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●"/>
            </a:pPr>
            <a:r>
              <a:rPr lang="uk" sz="1250">
                <a:latin typeface="Times New Roman"/>
                <a:ea typeface="Times New Roman"/>
                <a:cs typeface="Times New Roman"/>
                <a:sym typeface="Times New Roman"/>
              </a:rPr>
              <a:t>Підключити авторизацію через Firebase Authentication.</a:t>
            </a:r>
            <a:br>
              <a:rPr lang="uk" sz="12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●"/>
            </a:pPr>
            <a:r>
              <a:rPr lang="uk" sz="1250">
                <a:latin typeface="Times New Roman"/>
                <a:ea typeface="Times New Roman"/>
                <a:cs typeface="Times New Roman"/>
                <a:sym typeface="Times New Roman"/>
              </a:rPr>
              <a:t>Реалізувати генерацію питань через Google Gemini API.</a:t>
            </a:r>
            <a:br>
              <a:rPr lang="uk" sz="12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●"/>
            </a:pPr>
            <a:r>
              <a:rPr lang="uk" sz="1250">
                <a:latin typeface="Times New Roman"/>
                <a:ea typeface="Times New Roman"/>
                <a:cs typeface="Times New Roman"/>
                <a:sym typeface="Times New Roman"/>
              </a:rPr>
              <a:t>Налаштувати збереження результатів у Firestore.</a:t>
            </a:r>
            <a:br>
              <a:rPr lang="uk" sz="12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●"/>
            </a:pPr>
            <a:r>
              <a:rPr lang="uk" sz="1250">
                <a:latin typeface="Times New Roman"/>
                <a:ea typeface="Times New Roman"/>
                <a:cs typeface="Times New Roman"/>
                <a:sym typeface="Times New Roman"/>
              </a:rPr>
              <a:t>Забезпечити підтримку кількох ігрових режимів:</a:t>
            </a:r>
            <a:br>
              <a:rPr lang="uk" sz="12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○"/>
            </a:pPr>
            <a:r>
              <a:rPr lang="uk" sz="1250">
                <a:latin typeface="Times New Roman"/>
                <a:ea typeface="Times New Roman"/>
                <a:cs typeface="Times New Roman"/>
                <a:sym typeface="Times New Roman"/>
              </a:rPr>
              <a:t>Стандартний (до 10 питань)</a:t>
            </a:r>
            <a:br>
              <a:rPr lang="uk" sz="12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○"/>
            </a:pPr>
            <a:r>
              <a:rPr lang="uk" sz="1250">
                <a:latin typeface="Times New Roman"/>
                <a:ea typeface="Times New Roman"/>
                <a:cs typeface="Times New Roman"/>
                <a:sym typeface="Times New Roman"/>
              </a:rPr>
              <a:t>На час (таймер)</a:t>
            </a:r>
            <a:br>
              <a:rPr lang="uk" sz="12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○"/>
            </a:pPr>
            <a:r>
              <a:rPr lang="uk" sz="1250">
                <a:latin typeface="Times New Roman"/>
                <a:ea typeface="Times New Roman"/>
                <a:cs typeface="Times New Roman"/>
                <a:sym typeface="Times New Roman"/>
              </a:rPr>
              <a:t>На помилку (гра завершується після 1 помилки)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Архітектура програмного забезпечення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71900" y="1919075"/>
            <a:ext cx="3916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Програмне забезпечення реалізовано за принципом клієнт–серверної архітектури.</a:t>
            </a:r>
            <a:b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Основні компоненти: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Клієнт</a:t>
            </a:r>
            <a: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фронтенд (React або Web App)</a:t>
            </a:r>
            <a:b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</a:t>
            </a:r>
            <a: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Node.js + Express</a:t>
            </a:r>
            <a:b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Сервіси</a:t>
            </a:r>
            <a:r>
              <a:rPr lang="uk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Firebase Auth, Firestore DB, Google Gemini API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4572000" y="1919075"/>
            <a:ext cx="3916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Компоненти серверної частини: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uk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server.js</a:t>
            </a: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точка входу до застосунку</a:t>
            </a:r>
            <a:b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uk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routes/</a:t>
            </a: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маршрути до API</a:t>
            </a:r>
            <a:b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uk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controllers/</a:t>
            </a: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обробка логіки запитів</a:t>
            </a:r>
            <a:b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uk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middleware/</a:t>
            </a: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перевірка токенів Firebase</a:t>
            </a:r>
            <a:b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uk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services/GeminiService.js</a:t>
            </a: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інтеграція з Google Gemini API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6095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UML: Діаграма прецедентів (Use Case)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0" y="767700"/>
            <a:ext cx="9144000" cy="1983600"/>
          </a:xfrm>
          <a:prstGeom prst="rect">
            <a:avLst/>
          </a:prstGeom>
          <a:solidFill>
            <a:srgbClr val="FAFAFA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uk" sz="13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Діаграма відображає взаємодію користувача з системою:</a:t>
            </a:r>
            <a:endParaRPr sz="132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9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88"/>
              <a:buFont typeface="Arial"/>
              <a:buChar char="●"/>
            </a:pPr>
            <a:r>
              <a:rPr lang="uk" sz="13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Вхід у систему (реєстрація, логін)</a:t>
            </a:r>
            <a:br>
              <a:rPr lang="uk" sz="13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2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9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8"/>
              <a:buFont typeface="Arial"/>
              <a:buChar char="●"/>
            </a:pPr>
            <a:r>
              <a:rPr lang="uk" sz="13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Створення або приєднання до гри</a:t>
            </a:r>
            <a:br>
              <a:rPr lang="uk" sz="13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2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9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8"/>
              <a:buFont typeface="Arial"/>
              <a:buChar char="●"/>
            </a:pPr>
            <a:r>
              <a:rPr lang="uk" sz="13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Отримання та надсилання відповідей</a:t>
            </a:r>
            <a:br>
              <a:rPr lang="uk" sz="13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2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49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8"/>
              <a:buFont typeface="Arial"/>
              <a:buChar char="●"/>
            </a:pPr>
            <a:r>
              <a:rPr lang="uk" sz="13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Перегляд результатів</a:t>
            </a:r>
            <a:endParaRPr sz="132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325" y="2819000"/>
            <a:ext cx="6363350" cy="21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5221150" y="767700"/>
            <a:ext cx="30000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325">
                <a:latin typeface="Times New Roman"/>
                <a:ea typeface="Times New Roman"/>
                <a:cs typeface="Times New Roman"/>
                <a:sym typeface="Times New Roman"/>
              </a:rPr>
              <a:t>Також показано взаємодію із зовнішніми сервісами:</a:t>
            </a:r>
            <a:br>
              <a:rPr lang="uk" sz="1325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uk" sz="1325">
                <a:latin typeface="Times New Roman"/>
                <a:ea typeface="Times New Roman"/>
                <a:cs typeface="Times New Roman"/>
                <a:sym typeface="Times New Roman"/>
              </a:rPr>
              <a:t>Firebase (автентифікація), Gemini API (генерація питань)</a:t>
            </a:r>
            <a:endParaRPr sz="13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2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6095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UML: Діаграма послідовності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0" y="715425"/>
            <a:ext cx="4388400" cy="4373700"/>
          </a:xfrm>
          <a:prstGeom prst="rect">
            <a:avLst/>
          </a:prstGeom>
          <a:solidFill>
            <a:srgbClr val="FAFAFA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Діаграма демонструє послідовність взаємодії між: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Times New Roman"/>
              <a:buChar char="●"/>
            </a:pPr>
            <a: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Користувачем</a:t>
            </a:r>
            <a:b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Times New Roman"/>
              <a:buChar char="●"/>
            </a:pPr>
            <a: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Клієнтом</a:t>
            </a:r>
            <a:b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Times New Roman"/>
              <a:buChar char="●"/>
            </a:pPr>
            <a: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Сервером</a:t>
            </a:r>
            <a:b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Times New Roman"/>
              <a:buChar char="●"/>
            </a:pPr>
            <a: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</a:t>
            </a:r>
            <a:b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Times New Roman"/>
              <a:buChar char="●"/>
            </a:pPr>
            <a: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Gemini API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Показано типовий сценарій гри: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автентифікація, запуск сесії, генерація питань, надсилання відповідей, підрахунок балів.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475" y="715425"/>
            <a:ext cx="4825526" cy="404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460950" y="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UML: Діаграма компонентів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0" y="1051900"/>
            <a:ext cx="3992100" cy="4091700"/>
          </a:xfrm>
          <a:prstGeom prst="rect">
            <a:avLst/>
          </a:prstGeom>
          <a:solidFill>
            <a:srgbClr val="FAFAFA"/>
          </a:solidFill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Ілюструє основні частини серверної частини: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Times New Roman"/>
              <a:buChar char="●"/>
            </a:pPr>
            <a: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Контролери</a:t>
            </a:r>
            <a:b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Times New Roman"/>
              <a:buChar char="●"/>
            </a:pPr>
            <a: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Роути</a:t>
            </a:r>
            <a:b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Times New Roman"/>
              <a:buChar char="●"/>
            </a:pPr>
            <a: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Сервіси</a:t>
            </a:r>
            <a:b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Times New Roman"/>
              <a:buChar char="●"/>
            </a:pPr>
            <a: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Модуль авторизації</a:t>
            </a:r>
            <a:b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Times New Roman"/>
              <a:buChar char="●"/>
            </a:pPr>
            <a: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Генерація запитань</a:t>
            </a:r>
            <a:b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Показано взаємозв’язок між модулями та сторонніми сервісами (Firebase, Gemini).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549" y="1051904"/>
            <a:ext cx="5208450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60950" y="0"/>
            <a:ext cx="53337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Засоби та технології розробки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0" y="1073500"/>
            <a:ext cx="2636400" cy="2710200"/>
          </a:xfrm>
          <a:prstGeom prst="rect">
            <a:avLst/>
          </a:prstGeom>
          <a:solidFill>
            <a:srgbClr val="FAFAFA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Основні технології: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Node.js + Express</a:t>
            </a: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основа серверної частини</a:t>
            </a:r>
            <a:b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 Authentication</a:t>
            </a: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авторизація користувачів</a:t>
            </a:r>
            <a:b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Firestore</a:t>
            </a: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зберігання даних про гравців і сесії</a:t>
            </a:r>
            <a:b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Gemini API</a:t>
            </a: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генерація запитань вікторини на основі штучного інтелекту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2578975" y="1073500"/>
            <a:ext cx="3215700" cy="2710200"/>
          </a:xfrm>
          <a:prstGeom prst="rect">
            <a:avLst/>
          </a:prstGeom>
          <a:solidFill>
            <a:srgbClr val="FAFAFA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uk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Інструменти розробки: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Studio Code</a:t>
            </a: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середовище розробки</a:t>
            </a:r>
            <a:b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Postman</a:t>
            </a: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тестування API</a:t>
            </a:r>
            <a:b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+ GitHub</a:t>
            </a: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контроль версій</a:t>
            </a:r>
            <a:b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npm</a:t>
            </a:r>
            <a:r>
              <a:rPr lang="uk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менеджер пакетів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675" y="0"/>
            <a:ext cx="3349325" cy="476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