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1" r:id="rId6"/>
    <p:sldId id="268" r:id="rId7"/>
    <p:sldId id="262" r:id="rId8"/>
    <p:sldId id="265" r:id="rId9"/>
    <p:sldId id="271" r:id="rId10"/>
    <p:sldId id="272" r:id="rId11"/>
    <p:sldId id="270" r:id="rId12"/>
    <p:sldId id="269" r:id="rId13"/>
    <p:sldId id="267" r:id="rId14"/>
  </p:sldIdLst>
  <p:sldSz cx="9144000" cy="5143500" type="screen16x9"/>
  <p:notesSz cx="6858000" cy="9144000"/>
  <p:embeddedFontLst>
    <p:embeddedFont>
      <p:font typeface="Economica"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8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0137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E04009BB-09FD-1C2D-3BB4-C09E5EC5CC99}"/>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C3FFA8D8-22E4-4CBD-99D5-9E1A0EDE1F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DE040E65-6261-83F3-D789-B4BD205603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945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B30FD7EE-CDAE-4258-7ECA-528255A2D910}"/>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704106C2-473B-5E57-53C2-6C7D36738E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C82BD154-7197-DC6D-7DF4-DDBDE477E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34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9F771453-26A6-87AE-C6FC-1412C4FD3FFC}"/>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5B56DBD2-0B36-4FD3-73C2-D408103A97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F0E57226-9146-7781-B23A-8B86924706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36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B501E30E-5D23-9D66-1FAB-20581F03B108}"/>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9C34360E-0F40-505D-DD0A-47819D282E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75E9395F-C0CB-7692-C987-048DD692AA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7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B1831690-1BBB-1E9F-8DAA-55F276295BBC}"/>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85486ABB-5CF7-C671-BBE2-46AEB7DC43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5020939F-03C1-5343-0E35-548AEA65BC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94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ru-RU"/>
              <a:t>Образец заголовка</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ru-RU"/>
              <a:t>Образец подзаголовка</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ru-RU"/>
              <a:t>Образец текста</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Пустой слайд">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ru-RU"/>
              <a:t>Образец заголовка</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ru-RU"/>
              <a:t>Образец текста</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ru-RU"/>
              <a:t>Образец заголовка</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ru-RU"/>
              <a:t>Образец заголовка</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ru-RU"/>
              <a:t>Образец заголовка</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ru-RU"/>
              <a:t>Образец подзаголовка</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ru-RU"/>
              <a:t>Образец текста</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ru-RU"/>
              <a:t>Образец текста</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97955" y="824459"/>
            <a:ext cx="4869750" cy="8863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latin typeface="Times New Roman" panose="02020603050405020304" pitchFamily="18" charset="0"/>
                <a:cs typeface="Times New Roman" panose="02020603050405020304" pitchFamily="18" charset="0"/>
              </a:rPr>
              <a:t>Програмна система для контролю споживання води у приміщенні</a:t>
            </a:r>
            <a:endParaRPr sz="2400" dirty="0">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1692001" y="3254400"/>
            <a:ext cx="4678820" cy="1913425"/>
          </a:xfrm>
          <a:prstGeom prst="rect">
            <a:avLst/>
          </a:prstGeom>
        </p:spPr>
        <p:txBody>
          <a:bodyPr spcFirstLastPara="1" wrap="square" lIns="91425" tIns="91425" rIns="91425" bIns="91425" anchor="t" anchorCtr="0">
            <a:normAutofit fontScale="92500" lnSpcReduction="20000"/>
          </a:bodyPr>
          <a:lstStyle/>
          <a:p>
            <a:pPr marL="0" lvl="0" indent="0" algn="r" rtl="0">
              <a:spcBef>
                <a:spcPts val="0"/>
              </a:spcBef>
              <a:spcAft>
                <a:spcPts val="0"/>
              </a:spcAft>
              <a:buNone/>
            </a:pPr>
            <a:endParaRPr dirty="0"/>
          </a:p>
          <a:p>
            <a:pPr marL="0" lvl="0" indent="0" algn="r" rtl="0">
              <a:spcBef>
                <a:spcPts val="0"/>
              </a:spcBef>
              <a:spcAft>
                <a:spcPts val="0"/>
              </a:spcAft>
              <a:buNone/>
            </a:pPr>
            <a:r>
              <a:rPr lang="uk" sz="1900" dirty="0">
                <a:latin typeface="Times New Roman" panose="02020603050405020304" pitchFamily="18" charset="0"/>
                <a:cs typeface="Times New Roman" panose="02020603050405020304" pitchFamily="18" charset="0"/>
              </a:rPr>
              <a:t>Кравченко Вікторія Андріївна ПЗПІ-22-7</a:t>
            </a:r>
            <a:endParaRPr sz="19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uk" sz="1900" dirty="0">
                <a:latin typeface="Times New Roman" panose="02020603050405020304" pitchFamily="18" charset="0"/>
                <a:cs typeface="Times New Roman" panose="02020603050405020304" pitchFamily="18" charset="0"/>
              </a:rPr>
              <a:t>Керівник: </a:t>
            </a:r>
            <a:r>
              <a:rPr lang="uk-UA" sz="1900" dirty="0">
                <a:latin typeface="Times New Roman" panose="02020603050405020304" pitchFamily="18" charset="0"/>
                <a:cs typeface="Times New Roman" panose="02020603050405020304" pitchFamily="18" charset="0"/>
              </a:rPr>
              <a:t>доц. кафедри ПІ </a:t>
            </a:r>
            <a:r>
              <a:rPr lang="uk-UA" sz="1900" dirty="0" err="1">
                <a:latin typeface="Times New Roman" panose="02020603050405020304" pitchFamily="18" charset="0"/>
                <a:cs typeface="Times New Roman" panose="02020603050405020304" pitchFamily="18" charset="0"/>
              </a:rPr>
              <a:t>Лещинська</a:t>
            </a:r>
            <a:r>
              <a:rPr lang="uk-UA" sz="1900" dirty="0">
                <a:latin typeface="Times New Roman" panose="02020603050405020304" pitchFamily="18" charset="0"/>
                <a:cs typeface="Times New Roman" panose="02020603050405020304" pitchFamily="18" charset="0"/>
              </a:rPr>
              <a:t> Ірина Олександрівна</a:t>
            </a:r>
            <a:endParaRPr sz="1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900" dirty="0"/>
          </a:p>
          <a:p>
            <a:pPr marL="0" lvl="0" indent="0" algn="ctr" rtl="0">
              <a:spcBef>
                <a:spcPts val="0"/>
              </a:spcBef>
              <a:spcAft>
                <a:spcPts val="0"/>
              </a:spcAft>
              <a:buNone/>
            </a:pPr>
            <a:endParaRPr dirty="0"/>
          </a:p>
          <a:p>
            <a:pPr marL="0" lvl="0" indent="0" algn="ctr" rtl="0">
              <a:spcBef>
                <a:spcPts val="0"/>
              </a:spcBef>
              <a:spcAft>
                <a:spcPts val="0"/>
              </a:spcAft>
              <a:buNone/>
            </a:pPr>
            <a:r>
              <a:rPr lang="uk" dirty="0">
                <a:latin typeface="Times New Roman" panose="02020603050405020304" pitchFamily="18" charset="0"/>
                <a:cs typeface="Times New Roman" panose="02020603050405020304" pitchFamily="18" charset="0"/>
              </a:rPr>
              <a:t>10 червня 2025</a:t>
            </a:r>
            <a:endParaRPr dirty="0">
              <a:latin typeface="Times New Roman" panose="02020603050405020304" pitchFamily="18" charset="0"/>
              <a:cs typeface="Times New Roman" panose="02020603050405020304" pitchFamily="18" charset="0"/>
            </a:endParaRPr>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55680193-FDA2-125D-20D0-3E26D69D26D8}"/>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1685F091-4014-A1E1-6582-7522296F9D9D}"/>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Інтерфейс користувача </a:t>
            </a:r>
            <a:endParaRPr sz="3200" dirty="0"/>
          </a:p>
        </p:txBody>
      </p:sp>
      <p:sp>
        <p:nvSpPr>
          <p:cNvPr id="128" name="Google Shape;128;p22">
            <a:extLst>
              <a:ext uri="{FF2B5EF4-FFF2-40B4-BE49-F238E27FC236}">
                <a16:creationId xmlns:a16="http://schemas.microsoft.com/office/drawing/2014/main" id="{C9D9F915-5A47-F0EF-0AD3-23077502931C}"/>
              </a:ext>
            </a:extLst>
          </p:cNvPr>
          <p:cNvSpPr txBox="1">
            <a:spLocks noGrp="1"/>
          </p:cNvSpPr>
          <p:nvPr>
            <p:ph type="body" idx="1"/>
          </p:nvPr>
        </p:nvSpPr>
        <p:spPr>
          <a:xfrm>
            <a:off x="311700" y="597739"/>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dirty="0">
                <a:solidFill>
                  <a:srgbClr val="0D0D0D"/>
                </a:solidFill>
                <a:highlight>
                  <a:srgbClr val="FFFFFF"/>
                </a:highlight>
                <a:latin typeface="Times New Roman" panose="02020603050405020304" pitchFamily="18" charset="0"/>
                <a:cs typeface="Times New Roman" panose="02020603050405020304" pitchFamily="18" charset="0"/>
              </a:rPr>
              <a:t>Скріншоти основних вікон інтерфейсу створеного програмного забезпечення у веб клієнті</a:t>
            </a:r>
            <a:endParaRPr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dirty="0"/>
          </a:p>
        </p:txBody>
      </p:sp>
      <p:pic>
        <p:nvPicPr>
          <p:cNvPr id="129" name="Google Shape;129;p22">
            <a:extLst>
              <a:ext uri="{FF2B5EF4-FFF2-40B4-BE49-F238E27FC236}">
                <a16:creationId xmlns:a16="http://schemas.microsoft.com/office/drawing/2014/main" id="{A533EA35-ECA0-F119-5E54-AC2A16B5A03B}"/>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0B476AE7-6DA3-1411-08F4-7450FB234B4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10</a:t>
            </a:fld>
            <a:endParaRPr lang="uk-UA" dirty="0"/>
          </a:p>
        </p:txBody>
      </p:sp>
      <p:pic>
        <p:nvPicPr>
          <p:cNvPr id="4" name="Рисунок 3" descr="Изображение выглядит как текст, снимок экрана, число, Шрифт&#10;&#10;Контент, сгенерированный ИИ, может содержать ошибки.">
            <a:extLst>
              <a:ext uri="{FF2B5EF4-FFF2-40B4-BE49-F238E27FC236}">
                <a16:creationId xmlns:a16="http://schemas.microsoft.com/office/drawing/2014/main" id="{4CCCA4E6-7BD0-AB7F-4148-84A5EE3B31DC}"/>
              </a:ext>
            </a:extLst>
          </p:cNvPr>
          <p:cNvPicPr>
            <a:picLocks noChangeAspect="1"/>
          </p:cNvPicPr>
          <p:nvPr/>
        </p:nvPicPr>
        <p:blipFill>
          <a:blip r:embed="rId4"/>
          <a:stretch>
            <a:fillRect/>
          </a:stretch>
        </p:blipFill>
        <p:spPr>
          <a:xfrm>
            <a:off x="485021" y="1555609"/>
            <a:ext cx="3942787" cy="2626979"/>
          </a:xfrm>
          <a:prstGeom prst="rect">
            <a:avLst/>
          </a:prstGeom>
        </p:spPr>
      </p:pic>
      <p:pic>
        <p:nvPicPr>
          <p:cNvPr id="5" name="Рисунок 4" descr="Изображение выглядит как текст, снимок экрана, программное обеспечение, число&#10;&#10;Контент, сгенерированный ИИ, может содержать ошибки.">
            <a:extLst>
              <a:ext uri="{FF2B5EF4-FFF2-40B4-BE49-F238E27FC236}">
                <a16:creationId xmlns:a16="http://schemas.microsoft.com/office/drawing/2014/main" id="{38E37E4E-07B3-3E10-5252-369DC6A66927}"/>
              </a:ext>
            </a:extLst>
          </p:cNvPr>
          <p:cNvPicPr>
            <a:picLocks noChangeAspect="1"/>
          </p:cNvPicPr>
          <p:nvPr/>
        </p:nvPicPr>
        <p:blipFill rotWithShape="1">
          <a:blip r:embed="rId5"/>
          <a:srcRect b="7655"/>
          <a:stretch/>
        </p:blipFill>
        <p:spPr bwMode="auto">
          <a:xfrm>
            <a:off x="4572000" y="1916698"/>
            <a:ext cx="4341901" cy="20350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926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F5700B1A-1657-7806-798B-F44D6FDA941B}"/>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5FAA6194-9B79-C5CE-B928-8EE5CA9BBA54}"/>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Інтерфейс адміністратора </a:t>
            </a:r>
            <a:endParaRPr sz="3200" dirty="0"/>
          </a:p>
        </p:txBody>
      </p:sp>
      <p:sp>
        <p:nvSpPr>
          <p:cNvPr id="128" name="Google Shape;128;p22">
            <a:extLst>
              <a:ext uri="{FF2B5EF4-FFF2-40B4-BE49-F238E27FC236}">
                <a16:creationId xmlns:a16="http://schemas.microsoft.com/office/drawing/2014/main" id="{2AC50C19-8D9E-47FF-4095-531F534A7E67}"/>
              </a:ext>
            </a:extLst>
          </p:cNvPr>
          <p:cNvSpPr txBox="1">
            <a:spLocks noGrp="1"/>
          </p:cNvSpPr>
          <p:nvPr>
            <p:ph type="body" idx="1"/>
          </p:nvPr>
        </p:nvSpPr>
        <p:spPr>
          <a:xfrm>
            <a:off x="311700" y="597739"/>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dirty="0">
                <a:solidFill>
                  <a:srgbClr val="0D0D0D"/>
                </a:solidFill>
                <a:highlight>
                  <a:srgbClr val="FFFFFF"/>
                </a:highlight>
                <a:latin typeface="Times New Roman" panose="02020603050405020304" pitchFamily="18" charset="0"/>
                <a:cs typeface="Times New Roman" panose="02020603050405020304" pitchFamily="18" charset="0"/>
              </a:rPr>
              <a:t>Скріншоти інтерфейсу створеного програмного забезпечення у веб клієнті.</a:t>
            </a:r>
            <a:endParaRPr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dirty="0"/>
          </a:p>
        </p:txBody>
      </p:sp>
      <p:pic>
        <p:nvPicPr>
          <p:cNvPr id="129" name="Google Shape;129;p22">
            <a:extLst>
              <a:ext uri="{FF2B5EF4-FFF2-40B4-BE49-F238E27FC236}">
                <a16:creationId xmlns:a16="http://schemas.microsoft.com/office/drawing/2014/main" id="{BF6843EE-C621-EE9B-1896-B97DA825A9FA}"/>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018CB7F-D180-D9BD-901D-86DE09A2F4FC}"/>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11</a:t>
            </a:fld>
            <a:endParaRPr lang="uk-UA" dirty="0"/>
          </a:p>
        </p:txBody>
      </p:sp>
      <p:pic>
        <p:nvPicPr>
          <p:cNvPr id="7" name="Рисунок 6" descr="Изображение выглядит как текст, снимок экрана, число, Шрифт&#10;&#10;Контент, сгенерированный ИИ, может содержать ошибки.">
            <a:extLst>
              <a:ext uri="{FF2B5EF4-FFF2-40B4-BE49-F238E27FC236}">
                <a16:creationId xmlns:a16="http://schemas.microsoft.com/office/drawing/2014/main" id="{E6FE7F31-9EB5-0B39-A1BA-A20D5F53C93A}"/>
              </a:ext>
            </a:extLst>
          </p:cNvPr>
          <p:cNvPicPr>
            <a:picLocks noChangeAspect="1"/>
          </p:cNvPicPr>
          <p:nvPr/>
        </p:nvPicPr>
        <p:blipFill>
          <a:blip r:embed="rId4"/>
          <a:stretch>
            <a:fillRect/>
          </a:stretch>
        </p:blipFill>
        <p:spPr>
          <a:xfrm>
            <a:off x="381010" y="1264147"/>
            <a:ext cx="5232807" cy="2302947"/>
          </a:xfrm>
          <a:prstGeom prst="rect">
            <a:avLst/>
          </a:prstGeom>
        </p:spPr>
      </p:pic>
      <p:pic>
        <p:nvPicPr>
          <p:cNvPr id="9" name="Рисунок 8" descr="Изображение выглядит как текст, число, Шрифт, линия&#10;&#10;Контент, сгенерированный ИИ, может содержать ошибки.">
            <a:extLst>
              <a:ext uri="{FF2B5EF4-FFF2-40B4-BE49-F238E27FC236}">
                <a16:creationId xmlns:a16="http://schemas.microsoft.com/office/drawing/2014/main" id="{FAC360F9-5918-B1F1-D159-640C5C1C20E5}"/>
              </a:ext>
            </a:extLst>
          </p:cNvPr>
          <p:cNvPicPr>
            <a:picLocks noChangeAspect="1"/>
          </p:cNvPicPr>
          <p:nvPr/>
        </p:nvPicPr>
        <p:blipFill rotWithShape="1">
          <a:blip r:embed="rId5"/>
          <a:srcRect b="13340"/>
          <a:stretch/>
        </p:blipFill>
        <p:spPr bwMode="auto">
          <a:xfrm>
            <a:off x="2579469" y="2981005"/>
            <a:ext cx="6068695" cy="19602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106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737C82FF-1040-5D22-BE05-B5BC428C2AE4}"/>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611E7EAA-EC3B-7449-ADBE-2D9791430613}"/>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результатів</a:t>
            </a:r>
            <a:endParaRPr sz="3200" dirty="0"/>
          </a:p>
        </p:txBody>
      </p:sp>
      <p:sp>
        <p:nvSpPr>
          <p:cNvPr id="128" name="Google Shape;128;p22">
            <a:extLst>
              <a:ext uri="{FF2B5EF4-FFF2-40B4-BE49-F238E27FC236}">
                <a16:creationId xmlns:a16="http://schemas.microsoft.com/office/drawing/2014/main" id="{3765BCAC-578D-702B-A5D7-6E382546F895}"/>
              </a:ext>
            </a:extLst>
          </p:cNvPr>
          <p:cNvSpPr txBox="1">
            <a:spLocks noGrp="1"/>
          </p:cNvSpPr>
          <p:nvPr>
            <p:ph type="body" idx="1"/>
          </p:nvPr>
        </p:nvSpPr>
        <p:spPr>
          <a:xfrm>
            <a:off x="311700" y="921895"/>
            <a:ext cx="8520600" cy="3657330"/>
          </a:xfrm>
          <a:prstGeom prst="rect">
            <a:avLst/>
          </a:prstGeom>
        </p:spPr>
        <p:txBody>
          <a:bodyPr spcFirstLastPara="1" wrap="square" lIns="91425" tIns="91425" rIns="91425" bIns="91425" anchor="t" anchorCtr="0">
            <a:normAutofit/>
          </a:bodyPr>
          <a:lstStyle/>
          <a:p>
            <a:pPr marL="0" lvl="0" indent="449263" algn="l" rtl="0">
              <a:spcBef>
                <a:spcPts val="1500"/>
              </a:spcBef>
              <a:spcAft>
                <a:spcPts val="1200"/>
              </a:spcAft>
              <a:buNone/>
            </a:pPr>
            <a:r>
              <a:rPr lang="uk-UA" sz="1800" kern="0" dirty="0">
                <a:solidFill>
                  <a:srgbClr val="000000"/>
                </a:solidFill>
                <a:effectLst/>
                <a:latin typeface="Times New Roman" panose="02020603050405020304" pitchFamily="18" charset="0"/>
                <a:ea typeface="Times New Roman" panose="02020603050405020304" pitchFamily="18" charset="0"/>
              </a:rPr>
              <a:t>Порівнюючи реалізовану систему з початковими вимогами, можна стверджувати, що більшість функціональних та нефункціональних вимог були задоволені. Основні задачі, сформульовані на етапі технічного завдання, включали розробку засобів реєстрації та авторизації користувачів, реалізацію інтерфейсу моніторингу водоспоживання, можливість встановлення та редагування лімітів, перегляд історії використання води за певний період, а також створення адміністративного інтерфейсу для управління системою. Усі ці компоненти були реалізовані згідно з функціональними специфікаціями. </a:t>
            </a:r>
            <a:endParaRPr dirty="0"/>
          </a:p>
        </p:txBody>
      </p:sp>
      <p:pic>
        <p:nvPicPr>
          <p:cNvPr id="129" name="Google Shape;129;p22">
            <a:extLst>
              <a:ext uri="{FF2B5EF4-FFF2-40B4-BE49-F238E27FC236}">
                <a16:creationId xmlns:a16="http://schemas.microsoft.com/office/drawing/2014/main" id="{2058061A-8711-5EE1-E3B2-26231B52F63E}"/>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CC79762-76FB-DDC2-DC57-53FFED420DC3}"/>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12</a:t>
            </a:fld>
            <a:endParaRPr lang="uk-UA" dirty="0"/>
          </a:p>
        </p:txBody>
      </p:sp>
    </p:spTree>
    <p:extLst>
      <p:ext uri="{BB962C8B-B14F-4D97-AF65-F5344CB8AC3E}">
        <p14:creationId xmlns:p14="http://schemas.microsoft.com/office/powerpoint/2010/main" val="394417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Підсумки </a:t>
            </a:r>
            <a:endParaRPr sz="3200" dirty="0"/>
          </a:p>
        </p:txBody>
      </p:sp>
      <p:sp>
        <p:nvSpPr>
          <p:cNvPr id="142" name="Google Shape;142;p24"/>
          <p:cNvSpPr txBox="1">
            <a:spLocks noGrp="1"/>
          </p:cNvSpPr>
          <p:nvPr>
            <p:ph type="body" idx="1"/>
          </p:nvPr>
        </p:nvSpPr>
        <p:spPr>
          <a:xfrm>
            <a:off x="311700" y="796014"/>
            <a:ext cx="8520600" cy="3783212"/>
          </a:xfrm>
          <a:prstGeom prst="rect">
            <a:avLst/>
          </a:prstGeom>
        </p:spPr>
        <p:txBody>
          <a:bodyPr spcFirstLastPara="1" wrap="square" lIns="91425" tIns="91425" rIns="91425" bIns="91425" anchor="t" anchorCtr="0">
            <a:normAutofit/>
          </a:bodyPr>
          <a:lstStyle/>
          <a:p>
            <a:pPr marL="0" indent="449263" algn="just">
              <a:lnSpc>
                <a:spcPct val="150000"/>
              </a:lnSpc>
              <a:spcAft>
                <a:spcPts val="1000"/>
              </a:spcAft>
              <a:buNone/>
            </a:pPr>
            <a:r>
              <a:rPr lang="uk-UA" sz="1800" dirty="0">
                <a:effectLst/>
                <a:latin typeface="Times New Roman" panose="02020603050405020304" pitchFamily="18" charset="0"/>
                <a:ea typeface="Aptos" panose="020B0004020202020204" pitchFamily="34" charset="0"/>
                <a:cs typeface="Times New Roman" panose="02020603050405020304" pitchFamily="18" charset="0"/>
              </a:rPr>
              <a:t>У результаті виконання комплексного курсового </a:t>
            </a:r>
            <a:r>
              <a:rPr lang="uk-UA" sz="1800" dirty="0" err="1">
                <a:effectLst/>
                <a:latin typeface="Times New Roman" panose="02020603050405020304" pitchFamily="18" charset="0"/>
                <a:ea typeface="Aptos" panose="020B0004020202020204" pitchFamily="34" charset="0"/>
                <a:cs typeface="Times New Roman" panose="02020603050405020304" pitchFamily="18" charset="0"/>
              </a:rPr>
              <a:t>проєкту</a:t>
            </a:r>
            <a:r>
              <a:rPr lang="uk-UA" sz="1800" dirty="0">
                <a:effectLst/>
                <a:latin typeface="Times New Roman" panose="02020603050405020304" pitchFamily="18" charset="0"/>
                <a:ea typeface="Aptos" panose="020B0004020202020204" pitchFamily="34" charset="0"/>
                <a:cs typeface="Times New Roman" panose="02020603050405020304" pitchFamily="18" charset="0"/>
              </a:rPr>
              <a:t> було реалізовано програмну систему «</a:t>
            </a:r>
            <a:r>
              <a:rPr lang="uk-UA" sz="1800" dirty="0" err="1">
                <a:effectLst/>
                <a:latin typeface="Times New Roman" panose="02020603050405020304" pitchFamily="18" charset="0"/>
                <a:ea typeface="Aptos" panose="020B0004020202020204" pitchFamily="34" charset="0"/>
                <a:cs typeface="Times New Roman" panose="02020603050405020304" pitchFamily="18" charset="0"/>
              </a:rPr>
              <a:t>AquaTrack</a:t>
            </a:r>
            <a:r>
              <a:rPr lang="uk-UA" sz="1800" dirty="0">
                <a:effectLst/>
                <a:latin typeface="Times New Roman" panose="02020603050405020304" pitchFamily="18" charset="0"/>
                <a:ea typeface="Aptos" panose="020B0004020202020204" pitchFamily="34" charset="0"/>
                <a:cs typeface="Times New Roman" panose="02020603050405020304" pitchFamily="18" charset="0"/>
              </a:rPr>
              <a:t>», яка призначена для контролю та моніторингу споживання води у приміщеннях. Основною метою розробки було створення інструменту, що дозволяє користувачам відстежувати поточні та історичні дані про водоспоживання, встановлювати індивідуальні ліміти, а також реагувати на можливі перевищення обмежень. В рамках </a:t>
            </a:r>
            <a:r>
              <a:rPr lang="uk-UA" sz="1800" dirty="0" err="1">
                <a:effectLst/>
                <a:latin typeface="Times New Roman" panose="02020603050405020304" pitchFamily="18" charset="0"/>
                <a:ea typeface="Aptos" panose="020B0004020202020204" pitchFamily="34" charset="0"/>
                <a:cs typeface="Times New Roman" panose="02020603050405020304" pitchFamily="18" charset="0"/>
              </a:rPr>
              <a:t>проєкту</a:t>
            </a:r>
            <a:r>
              <a:rPr lang="uk-UA" sz="1800" dirty="0">
                <a:effectLst/>
                <a:latin typeface="Times New Roman" panose="02020603050405020304" pitchFamily="18" charset="0"/>
                <a:ea typeface="Aptos" panose="020B0004020202020204" pitchFamily="34" charset="0"/>
                <a:cs typeface="Times New Roman" panose="02020603050405020304" pitchFamily="18" charset="0"/>
              </a:rPr>
              <a:t> було виконано повний цикл розробки: від аналізу вимог до реалізації інтерфейсів, серверної логіки і впровадження функцій адміністрування.</a:t>
            </a:r>
            <a:endParaRPr lang="ru-UA"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13</a:t>
            </a:fld>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Times New Roman" panose="02020603050405020304" pitchFamily="18" charset="0"/>
                <a:cs typeface="Times New Roman" panose="02020603050405020304" pitchFamily="18" charset="0"/>
              </a:rPr>
              <a:t>Мета роботи</a:t>
            </a:r>
            <a:endParaRPr sz="3200" dirty="0">
              <a:latin typeface="Times New Roman" panose="02020603050405020304" pitchFamily="18" charset="0"/>
              <a:cs typeface="Times New Roman" panose="02020603050405020304" pitchFamily="18" charset="0"/>
            </a:endParaRPr>
          </a:p>
        </p:txBody>
      </p:sp>
      <p:sp>
        <p:nvSpPr>
          <p:cNvPr id="72" name="Google Shape;72;p14"/>
          <p:cNvSpPr txBox="1">
            <a:spLocks noGrp="1"/>
          </p:cNvSpPr>
          <p:nvPr>
            <p:ph type="body" idx="1"/>
          </p:nvPr>
        </p:nvSpPr>
        <p:spPr>
          <a:xfrm>
            <a:off x="311700" y="934518"/>
            <a:ext cx="8520600" cy="3424982"/>
          </a:xfrm>
          <a:prstGeom prst="rect">
            <a:avLst/>
          </a:prstGeom>
        </p:spPr>
        <p:txBody>
          <a:bodyPr spcFirstLastPara="1" wrap="square" lIns="91425" tIns="91425" rIns="91425" bIns="91425" anchor="t" anchorCtr="0">
            <a:normAutofit/>
          </a:bodyPr>
          <a:lstStyle/>
          <a:p>
            <a:pPr marL="7938" indent="441325" algn="just">
              <a:lnSpc>
                <a:spcPct val="150000"/>
              </a:lnSpc>
              <a:spcAft>
                <a:spcPts val="1000"/>
              </a:spcAft>
              <a:buNone/>
            </a:pPr>
            <a:r>
              <a:rPr lang="uk-UA" dirty="0">
                <a:latin typeface="Times New Roman" panose="02020603050405020304" pitchFamily="18" charset="0"/>
                <a:ea typeface="Calibri" panose="020F0502020204030204" pitchFamily="34" charset="0"/>
                <a:cs typeface="Times New Roman" panose="02020603050405020304" pitchFamily="18" charset="0"/>
              </a:rPr>
              <a:t>М</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етою курсової роботи є створення програмної системи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AquaTrack</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яка надає можливість в автоматизованому режимі здійснювати:</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809625" lvl="0"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моніторинг обсягів використаної води в реальному часі;</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809625" lvl="0"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аналіз даних споживання;</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809625" lvl="0"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встановлення лімітів та сповіщення про їх перевищення;</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809625" lvl="0"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ведення обліку за періодами;</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809625" lvl="0" algn="just">
              <a:lnSpc>
                <a:spcPct val="150000"/>
              </a:lnSpc>
              <a:spcAft>
                <a:spcPts val="1000"/>
              </a:spcAft>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забезпечення багатокористувацького доступу з розмежуванням прав.</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200"/>
              </a:spcBef>
              <a:spcAft>
                <a:spcPts val="1200"/>
              </a:spcAft>
              <a:buNone/>
            </a:pPr>
            <a:endParaRPr dirty="0">
              <a:latin typeface="Economica" panose="020B0604020202020204"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2</a:t>
            </a:fld>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Times New Roman" panose="02020603050405020304" pitchFamily="18" charset="0"/>
                <a:cs typeface="Times New Roman" panose="02020603050405020304" pitchFamily="18" charset="0"/>
              </a:rPr>
              <a:t>Аналіз проблеми (аналіз існуючих рішень) </a:t>
            </a:r>
            <a:endParaRPr sz="3200" dirty="0">
              <a:latin typeface="Times New Roman" panose="02020603050405020304" pitchFamily="18" charset="0"/>
              <a:cs typeface="Times New Roman" panose="02020603050405020304" pitchFamily="18" charset="0"/>
            </a:endParaRPr>
          </a:p>
        </p:txBody>
      </p:sp>
      <p:sp>
        <p:nvSpPr>
          <p:cNvPr id="79" name="Google Shape;79;p15"/>
          <p:cNvSpPr txBox="1">
            <a:spLocks noGrp="1"/>
          </p:cNvSpPr>
          <p:nvPr>
            <p:ph type="body" idx="1"/>
          </p:nvPr>
        </p:nvSpPr>
        <p:spPr>
          <a:xfrm>
            <a:off x="311700" y="537151"/>
            <a:ext cx="8520600" cy="1711374"/>
          </a:xfrm>
          <a:prstGeom prst="rect">
            <a:avLst/>
          </a:prstGeom>
        </p:spPr>
        <p:txBody>
          <a:bodyPr spcFirstLastPara="1" wrap="square" lIns="91425" tIns="91425" rIns="91425" bIns="91425" anchor="t" anchorCtr="0">
            <a:normAutofit/>
          </a:bodyPr>
          <a:lstStyle/>
          <a:p>
            <a:pPr marL="0" indent="449263">
              <a:spcBef>
                <a:spcPts val="1500"/>
              </a:spcBef>
              <a:buNone/>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Серед наявних комерційних і відкритих рішень особливої уваги заслуговує система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Flume</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Water</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яка є прикладом інтегрованого апаратно-програмного комплексу для моніторингу водоспоживання в режимі реального часу.</a:t>
            </a:r>
            <a:endParaRPr lang="ru-U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dirty="0"/>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3</a:t>
            </a:fld>
            <a:endParaRPr lang="uk-UA" dirty="0"/>
          </a:p>
        </p:txBody>
      </p:sp>
      <p:sp>
        <p:nvSpPr>
          <p:cNvPr id="7" name="Rectangle 8">
            <a:extLst>
              <a:ext uri="{FF2B5EF4-FFF2-40B4-BE49-F238E27FC236}">
                <a16:creationId xmlns:a16="http://schemas.microsoft.com/office/drawing/2014/main" id="{50E55373-6A29-09F5-09B8-5F5B89D71EEB}"/>
              </a:ext>
            </a:extLst>
          </p:cNvPr>
          <p:cNvSpPr>
            <a:spLocks noChangeArrowheads="1"/>
          </p:cNvSpPr>
          <p:nvPr/>
        </p:nvSpPr>
        <p:spPr bwMode="auto">
          <a:xfrm>
            <a:off x="1982162" y="900330"/>
            <a:ext cx="7080130" cy="33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UA"/>
          </a:p>
        </p:txBody>
      </p:sp>
      <p:pic>
        <p:nvPicPr>
          <p:cNvPr id="1031" name="Рисунок 1" descr="Изображение выглядит как текст, снимок экрана, одежда, Человеческое лицо&#10;&#10;Контент, сгенерированный ИИ, может содержать ошибки.">
            <a:extLst>
              <a:ext uri="{FF2B5EF4-FFF2-40B4-BE49-F238E27FC236}">
                <a16:creationId xmlns:a16="http://schemas.microsoft.com/office/drawing/2014/main" id="{544CA81D-7A69-BE24-A76B-A35C76415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162" y="1998010"/>
            <a:ext cx="4879881" cy="26083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1321DE55-6A75-AD36-9D30-7FFC6063A25E}"/>
              </a:ext>
            </a:extLst>
          </p:cNvPr>
          <p:cNvSpPr>
            <a:spLocks noChangeArrowheads="1"/>
          </p:cNvSpPr>
          <p:nvPr/>
        </p:nvSpPr>
        <p:spPr bwMode="auto">
          <a:xfrm flipV="1">
            <a:off x="1982162" y="4606348"/>
            <a:ext cx="7080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Times New Roman" panose="02020603050405020304" pitchFamily="18" charset="0"/>
                <a:cs typeface="Times New Roman" panose="02020603050405020304" pitchFamily="18" charset="0"/>
              </a:rPr>
              <a:t>Постановка задачі та опис системи</a:t>
            </a:r>
            <a:endParaRPr sz="3200" dirty="0">
              <a:latin typeface="Times New Roman" panose="02020603050405020304" pitchFamily="18" charset="0"/>
              <a:cs typeface="Times New Roman" panose="02020603050405020304" pitchFamily="18" charset="0"/>
            </a:endParaRPr>
          </a:p>
        </p:txBody>
      </p:sp>
      <p:sp>
        <p:nvSpPr>
          <p:cNvPr id="86" name="Google Shape;86;p16"/>
          <p:cNvSpPr txBox="1">
            <a:spLocks noGrp="1"/>
          </p:cNvSpPr>
          <p:nvPr>
            <p:ph type="body" idx="1"/>
          </p:nvPr>
        </p:nvSpPr>
        <p:spPr>
          <a:xfrm>
            <a:off x="311700" y="517162"/>
            <a:ext cx="8563375" cy="4212236"/>
          </a:xfrm>
          <a:prstGeom prst="rect">
            <a:avLst/>
          </a:prstGeom>
        </p:spPr>
        <p:txBody>
          <a:bodyPr spcFirstLastPara="1" wrap="square" lIns="91425" tIns="91425" rIns="91425" bIns="91425" anchor="t" anchorCtr="0">
            <a:normAutofit fontScale="70000" lnSpcReduction="20000"/>
          </a:bodyPr>
          <a:lstStyle/>
          <a:p>
            <a:pPr marL="0" indent="449263" algn="just">
              <a:lnSpc>
                <a:spcPct val="150000"/>
              </a:lnSpc>
              <a:spcAft>
                <a:spcPts val="1000"/>
              </a:spcAft>
              <a:buNone/>
            </a:pPr>
            <a:r>
              <a:rPr lang="uk-UA" sz="1800" dirty="0">
                <a:effectLst/>
                <a:latin typeface="Times New Roman" panose="02020603050405020304" pitchFamily="18" charset="0"/>
                <a:ea typeface="Aptos" panose="020B0004020202020204" pitchFamily="34" charset="0"/>
                <a:cs typeface="Times New Roman" panose="02020603050405020304" pitchFamily="18" charset="0"/>
              </a:rPr>
              <a:t>Метою створення програмної системи для контролю споживання води у приміщенні «</a:t>
            </a:r>
            <a:r>
              <a:rPr lang="uk-UA" sz="1800" dirty="0" err="1">
                <a:effectLst/>
                <a:latin typeface="Times New Roman" panose="02020603050405020304" pitchFamily="18" charset="0"/>
                <a:ea typeface="Aptos" panose="020B0004020202020204" pitchFamily="34" charset="0"/>
                <a:cs typeface="Times New Roman" panose="02020603050405020304" pitchFamily="18" charset="0"/>
              </a:rPr>
              <a:t>AquaTrack</a:t>
            </a:r>
            <a:r>
              <a:rPr lang="uk-UA" sz="1800" dirty="0">
                <a:effectLst/>
                <a:latin typeface="Times New Roman" panose="02020603050405020304" pitchFamily="18" charset="0"/>
                <a:ea typeface="Aptos" panose="020B0004020202020204" pitchFamily="34" charset="0"/>
                <a:cs typeface="Times New Roman" panose="02020603050405020304" pitchFamily="18" charset="0"/>
              </a:rPr>
              <a:t>» є розробка інформаційно-аналітичного інструменту для:</a:t>
            </a:r>
            <a:endParaRPr lang="ru-UA"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449263"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автоматизованого моніторингу споживання води у приміщеннях;</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lvl="0" indent="449263"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збору та обробки даних з лічильників води;</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lvl="0" indent="449263"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виявлення перевищення лімітів споживання;</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lvl="0" indent="449263"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формування звітів і візуалізації статистичних даних;</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lvl="0" indent="449263" algn="just">
              <a:lnSpc>
                <a:spcPct val="150000"/>
              </a:lnSpc>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здійснення адміністрування та налаштування параметрів обліку;</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lvl="0" indent="449263" algn="just">
              <a:lnSpc>
                <a:spcPct val="150000"/>
              </a:lnSpc>
              <a:spcAft>
                <a:spcPts val="1000"/>
              </a:spcAft>
              <a:buFont typeface="Symbol" panose="05050102010706020507" pitchFamily="18" charset="2"/>
              <a:buChar char=""/>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забезпечення доступу до системи з різних клієнтських платформ.</a:t>
            </a:r>
            <a:endParaRPr lang="ru-UA" sz="1800" dirty="0">
              <a:effectLst/>
              <a:latin typeface="Aptos" panose="020B0004020202020204" pitchFamily="34" charset="0"/>
              <a:ea typeface="Calibri" panose="020F0502020204030204" pitchFamily="34" charset="0"/>
              <a:cs typeface="Times New Roman" panose="02020603050405020304" pitchFamily="18" charset="0"/>
            </a:endParaRPr>
          </a:p>
          <a:p>
            <a:pPr marL="0" indent="449263" algn="just">
              <a:lnSpc>
                <a:spcPct val="150000"/>
              </a:lnSpc>
              <a:spcAft>
                <a:spcPts val="1000"/>
              </a:spcAft>
              <a:buNone/>
            </a:pPr>
            <a:r>
              <a:rPr lang="uk-UA" sz="1800" dirty="0">
                <a:effectLst/>
                <a:latin typeface="Times New Roman" panose="02020603050405020304" pitchFamily="18" charset="0"/>
                <a:ea typeface="Aptos" panose="020B0004020202020204" pitchFamily="34" charset="0"/>
                <a:cs typeface="Times New Roman" panose="02020603050405020304" pitchFamily="18" charset="0"/>
              </a:rPr>
              <a:t>Для досягнення поставленої мети необхідно реалізувати такі завдання:</a:t>
            </a:r>
            <a:endParaRPr lang="ru-UA" sz="1800" dirty="0">
              <a:effectLst/>
              <a:latin typeface="Aptos" panose="020B0004020202020204" pitchFamily="34" charset="0"/>
              <a:ea typeface="Aptos" panose="020B0004020202020204" pitchFamily="34" charset="0"/>
              <a:cs typeface="Times New Roman" panose="02020603050405020304" pitchFamily="18" charset="0"/>
            </a:endParaRPr>
          </a:p>
          <a:p>
            <a:pPr marL="0" indent="449263" algn="just">
              <a:lnSpc>
                <a:spcPct val="150000"/>
              </a:lnSpc>
              <a:spcAft>
                <a:spcPts val="1000"/>
              </a:spcAft>
              <a:buFont typeface="Symbol" panose="05050102010706020507" pitchFamily="18" charset="2"/>
              <a:buChar char=""/>
            </a:pPr>
            <a:r>
              <a:rPr lang="uk-UA" sz="1900" dirty="0">
                <a:latin typeface="Times New Roman" panose="02020603050405020304" pitchFamily="18" charset="0"/>
                <a:cs typeface="Times New Roman" panose="02020603050405020304" pitchFamily="18" charset="0"/>
              </a:rPr>
              <a:t>користувацький рівень (функціональність </a:t>
            </a:r>
            <a:r>
              <a:rPr lang="uk-UA" sz="1900" dirty="0" err="1">
                <a:latin typeface="Times New Roman" panose="02020603050405020304" pitchFamily="18" charset="0"/>
                <a:cs typeface="Times New Roman" panose="02020603050405020304" pitchFamily="18" charset="0"/>
              </a:rPr>
              <a:t>WinForms</a:t>
            </a:r>
            <a:r>
              <a:rPr lang="uk-UA" sz="1900" dirty="0">
                <a:latin typeface="Times New Roman" panose="02020603050405020304" pitchFamily="18" charset="0"/>
                <a:cs typeface="Times New Roman" panose="02020603050405020304" pitchFamily="18" charset="0"/>
              </a:rPr>
              <a:t>-клієнта та веб-клієнта):</a:t>
            </a:r>
          </a:p>
          <a:p>
            <a:pPr marL="0" indent="449263" algn="just">
              <a:lnSpc>
                <a:spcPct val="150000"/>
              </a:lnSpc>
              <a:spcAft>
                <a:spcPts val="1000"/>
              </a:spcAft>
              <a:buFont typeface="Symbol" panose="05050102010706020507" pitchFamily="18" charset="2"/>
              <a:buChar char=""/>
            </a:pPr>
            <a:r>
              <a:rPr lang="uk-UA" sz="1900" dirty="0">
                <a:latin typeface="Times New Roman" panose="02020603050405020304" pitchFamily="18" charset="0"/>
                <a:cs typeface="Times New Roman" panose="02020603050405020304" pitchFamily="18" charset="0"/>
              </a:rPr>
              <a:t>адміністрування системи (функціональність </a:t>
            </a:r>
            <a:r>
              <a:rPr lang="uk-UA" sz="1900" dirty="0" err="1">
                <a:latin typeface="Times New Roman" panose="02020603050405020304" pitchFamily="18" charset="0"/>
                <a:cs typeface="Times New Roman" panose="02020603050405020304" pitchFamily="18" charset="0"/>
              </a:rPr>
              <a:t>WinForms</a:t>
            </a:r>
            <a:r>
              <a:rPr lang="uk-UA" sz="1900" dirty="0">
                <a:latin typeface="Times New Roman" panose="02020603050405020304" pitchFamily="18" charset="0"/>
                <a:cs typeface="Times New Roman" panose="02020603050405020304" pitchFamily="18" charset="0"/>
              </a:rPr>
              <a:t>-клієнта та веб-клієнта):</a:t>
            </a:r>
          </a:p>
          <a:p>
            <a:pPr marL="0" indent="449263" algn="just">
              <a:lnSpc>
                <a:spcPct val="150000"/>
              </a:lnSpc>
              <a:spcAft>
                <a:spcPts val="1000"/>
              </a:spcAft>
              <a:buFont typeface="Symbol" panose="05050102010706020507" pitchFamily="18" charset="2"/>
              <a:buChar char=""/>
            </a:pPr>
            <a:r>
              <a:rPr lang="uk-UA" sz="1900" dirty="0">
                <a:latin typeface="Times New Roman" panose="02020603050405020304" pitchFamily="18" charset="0"/>
                <a:cs typeface="Times New Roman" panose="02020603050405020304" pitchFamily="18" charset="0"/>
              </a:rPr>
              <a:t>серверна частина (API + база даних): </a:t>
            </a:r>
            <a:endParaRPr lang="ru-UA" sz="1900" dirty="0">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dirty="0">
              <a:latin typeface="Economica" panose="020B0604020202020204" charset="0"/>
            </a:endParaRP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4</a:t>
            </a:fld>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Архітектура створенного програмного забезпечення</a:t>
            </a:r>
            <a:endParaRPr sz="3200" dirty="0"/>
          </a:p>
        </p:txBody>
      </p:sp>
      <p:sp>
        <p:nvSpPr>
          <p:cNvPr id="100" name="Google Shape;100;p18"/>
          <p:cNvSpPr txBox="1">
            <a:spLocks noGrp="1"/>
          </p:cNvSpPr>
          <p:nvPr>
            <p:ph type="body" idx="1"/>
          </p:nvPr>
        </p:nvSpPr>
        <p:spPr>
          <a:xfrm>
            <a:off x="311701" y="1596452"/>
            <a:ext cx="4177854" cy="2982848"/>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sz="1800" dirty="0">
                <a:effectLst/>
                <a:latin typeface="Times New Roman" panose="02020603050405020304" pitchFamily="18" charset="0"/>
                <a:ea typeface="Calibri" panose="020F0502020204030204" pitchFamily="34" charset="0"/>
              </a:rPr>
              <a:t>Для наочного відображення архітектурної структури програмної системи «</a:t>
            </a:r>
            <a:r>
              <a:rPr lang="uk-UA" sz="1800" dirty="0" err="1">
                <a:effectLst/>
                <a:latin typeface="Times New Roman" panose="02020603050405020304" pitchFamily="18" charset="0"/>
                <a:ea typeface="Calibri" panose="020F0502020204030204" pitchFamily="34" charset="0"/>
              </a:rPr>
              <a:t>AquaTrack</a:t>
            </a:r>
            <a:r>
              <a:rPr lang="uk-UA" sz="1800" dirty="0">
                <a:effectLst/>
                <a:latin typeface="Times New Roman" panose="02020603050405020304" pitchFamily="18" charset="0"/>
                <a:ea typeface="Calibri" panose="020F0502020204030204" pitchFamily="34" charset="0"/>
              </a:rPr>
              <a:t>» було побудовано UML-діаграму розгортання:</a:t>
            </a:r>
            <a:endParaRPr dirty="0">
              <a:latin typeface="Economica" panose="020B0604020202020204"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5</a:t>
            </a:fld>
            <a:endParaRPr lang="uk-UA" dirty="0"/>
          </a:p>
        </p:txBody>
      </p:sp>
      <p:pic>
        <p:nvPicPr>
          <p:cNvPr id="3" name="Рисунок 2">
            <a:extLst>
              <a:ext uri="{FF2B5EF4-FFF2-40B4-BE49-F238E27FC236}">
                <a16:creationId xmlns:a16="http://schemas.microsoft.com/office/drawing/2014/main" id="{3AE8CF3E-2A07-A3E4-5FE1-FFF633A7D0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555" y="560898"/>
            <a:ext cx="4017363" cy="43532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A0F447EC-28D4-B215-9D64-34AC55BF44A8}"/>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44BD2119-04CD-DA5D-7113-9C904893B717}"/>
              </a:ext>
            </a:extLst>
          </p:cNvPr>
          <p:cNvSpPr txBox="1">
            <a:spLocks noGrp="1"/>
          </p:cNvSpPr>
          <p:nvPr>
            <p:ph type="title"/>
          </p:nvPr>
        </p:nvSpPr>
        <p:spPr>
          <a:xfrm>
            <a:off x="268925" y="-135876"/>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Проектування програмного забезпечення</a:t>
            </a:r>
            <a:endParaRPr sz="3200" dirty="0"/>
          </a:p>
        </p:txBody>
      </p:sp>
      <p:sp>
        <p:nvSpPr>
          <p:cNvPr id="100" name="Google Shape;100;p18">
            <a:extLst>
              <a:ext uri="{FF2B5EF4-FFF2-40B4-BE49-F238E27FC236}">
                <a16:creationId xmlns:a16="http://schemas.microsoft.com/office/drawing/2014/main" id="{BB106B86-0D4B-1FC1-FC2C-0C0DC3F0F709}"/>
              </a:ext>
            </a:extLst>
          </p:cNvPr>
          <p:cNvSpPr txBox="1">
            <a:spLocks noGrp="1"/>
          </p:cNvSpPr>
          <p:nvPr>
            <p:ph type="body" idx="1"/>
          </p:nvPr>
        </p:nvSpPr>
        <p:spPr>
          <a:xfrm>
            <a:off x="311700" y="695424"/>
            <a:ext cx="8520600" cy="3883876"/>
          </a:xfrm>
          <a:prstGeom prst="rect">
            <a:avLst/>
          </a:prstGeom>
        </p:spPr>
        <p:txBody>
          <a:bodyPr spcFirstLastPara="1" wrap="square" lIns="91425" tIns="91425" rIns="91425" bIns="91425" anchor="t" anchorCtr="0">
            <a:normAutofit fontScale="62500" lnSpcReduction="20000"/>
          </a:bodyPr>
          <a:lstStyle/>
          <a:p>
            <a:pPr marL="0" indent="449263" algn="just">
              <a:lnSpc>
                <a:spcPct val="150000"/>
              </a:lnSpc>
              <a:spcAft>
                <a:spcPts val="1000"/>
              </a:spcAft>
              <a:buNone/>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Система реалізована на основі клієнт-серверної архітектури з використанням централізованого серверного компонента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бекенда</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до якого підключаються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WinForms</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-додаток та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вебклієнт</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Серверна частина реалізована за допомогою C# (.NET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з використанням ORM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Entity</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для доступу до бази даних Microsoft SQL Server.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Вебінтерфейс</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розроблений з використанням React.js і взаємодіє із сервером через REST API.</a:t>
            </a:r>
            <a:endParaRPr lang="ru-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49263" algn="just">
              <a:lnSpc>
                <a:spcPct val="150000"/>
              </a:lnSpc>
              <a:spcAft>
                <a:spcPts val="1000"/>
              </a:spcAft>
              <a:buNone/>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Компоненти системи: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WinForms</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-додаток і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вебклієнт</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що забезпечують взаємодію з користувачем. API-сервер обробляє запити клієнтів, виконує бізнес-логіку та взаємодіє з БД. База даних зберігає данні про користувачів, ліміти, пристрої та споживання води.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IoT</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-клієнт який передає дані про споживання води на сервер.</a:t>
            </a:r>
            <a:endParaRPr lang="ru-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49263" algn="just">
              <a:lnSpc>
                <a:spcPct val="150000"/>
              </a:lnSpc>
              <a:spcAft>
                <a:spcPts val="1000"/>
              </a:spcAft>
              <a:buNone/>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Механізм взаємодії побудований на основі протоколу HTTP(S) з використанням REST API. Для взаємодії клієнтів із сервером використовуються формати JSON.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IoT</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-пристрої передають дані через MQTT або HTTP.</a:t>
            </a:r>
            <a:endParaRPr lang="ru-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49263" algn="just">
              <a:lnSpc>
                <a:spcPct val="150000"/>
              </a:lnSpc>
              <a:spcAft>
                <a:spcPts val="1000"/>
              </a:spcAft>
              <a:buNone/>
            </a:pP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У розробці архітектури застосовано такі принципи: принцип розділення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відповідальностей</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(SRP) (кожен компонент виконує чітко визначену функцію), інверсія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залежностей</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(клієнтські частини не залежать безпосередньо від конкретної реалізації серверу),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патерн</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MVC у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WinForms</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-додатку для відокремлення логіки від інтерфейсу,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патерн</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Repository</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для ізоляції логіки доступу до даних у серверній частині. Ці підходи забезпечують легкість супроводу, модифікації та тестування системи.</a:t>
            </a:r>
            <a:endParaRPr lang="ru-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lang="ru-UA" dirty="0">
              <a:latin typeface="Economica" panose="020B0604020202020204" charset="0"/>
            </a:endParaRPr>
          </a:p>
        </p:txBody>
      </p:sp>
      <p:pic>
        <p:nvPicPr>
          <p:cNvPr id="101" name="Google Shape;101;p18">
            <a:extLst>
              <a:ext uri="{FF2B5EF4-FFF2-40B4-BE49-F238E27FC236}">
                <a16:creationId xmlns:a16="http://schemas.microsoft.com/office/drawing/2014/main" id="{25A840B9-D52B-52DA-927D-FFA3CE6F6F55}"/>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B8C0C7D-20A3-E027-B18E-D507E311E9D1}"/>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6</a:t>
            </a:fld>
            <a:endParaRPr lang="uk-UA" dirty="0"/>
          </a:p>
        </p:txBody>
      </p:sp>
    </p:spTree>
    <p:extLst>
      <p:ext uri="{BB962C8B-B14F-4D97-AF65-F5344CB8AC3E}">
        <p14:creationId xmlns:p14="http://schemas.microsoft.com/office/powerpoint/2010/main" val="248920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Опис програмного забезпечення, що було використано у дослідженні</a:t>
            </a:r>
            <a:endParaRPr sz="3200" dirty="0"/>
          </a:p>
        </p:txBody>
      </p:sp>
      <p:sp>
        <p:nvSpPr>
          <p:cNvPr id="107" name="Google Shape;107;p19"/>
          <p:cNvSpPr txBox="1">
            <a:spLocks noGrp="1"/>
          </p:cNvSpPr>
          <p:nvPr>
            <p:ph type="body" idx="1"/>
          </p:nvPr>
        </p:nvSpPr>
        <p:spPr>
          <a:xfrm>
            <a:off x="311700" y="1143700"/>
            <a:ext cx="8520600" cy="2573861"/>
          </a:xfrm>
          <a:prstGeom prst="rect">
            <a:avLst/>
          </a:prstGeom>
        </p:spPr>
        <p:txBody>
          <a:bodyPr spcFirstLastPara="1" wrap="square" lIns="91425" tIns="91425" rIns="91425" bIns="91425" anchor="t" anchorCtr="0">
            <a:normAutofit lnSpcReduction="10000"/>
          </a:bodyPr>
          <a:lstStyle/>
          <a:p>
            <a:pPr marL="0" indent="449263" algn="just">
              <a:lnSpc>
                <a:spcPct val="150000"/>
              </a:lnSpc>
              <a:spcAft>
                <a:spcPts val="1000"/>
              </a:spcAft>
              <a:buNone/>
            </a:pP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Програмна система написана на мові програмування C#. Програмне середовище: Microsoft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Visual</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Studio</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Графічний інтерфейс: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WinForms</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База даних: SQL Server (Microsoft SQL Server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Management</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Studio</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19). Фреймворки та бібліотеки: .NET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для підтримки Windows-додатків,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Entity</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для зручної роботи з базою даних, що спрощує маніпуляцію даними та управління запитами. </a:t>
            </a:r>
            <a:endParaRPr lang="ru-UA"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449263" algn="just">
              <a:lnSpc>
                <a:spcPct val="150000"/>
              </a:lnSpc>
              <a:spcAft>
                <a:spcPts val="1000"/>
              </a:spcAft>
              <a:buNone/>
            </a:pP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Для реалізації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вебінтерфейсу</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використано фреймворк React.js, який дозволить створити сучасний, адаптивний та динамічний інтерфейс користувача для доступу до функціоналу «</a:t>
            </a:r>
            <a:r>
              <a:rPr lang="uk-UA" sz="1400" dirty="0" err="1">
                <a:effectLst/>
                <a:latin typeface="Times New Roman" panose="02020603050405020304" pitchFamily="18" charset="0"/>
                <a:ea typeface="Calibri" panose="020F0502020204030204" pitchFamily="34" charset="0"/>
                <a:cs typeface="Times New Roman" panose="02020603050405020304" pitchFamily="18" charset="0"/>
              </a:rPr>
              <a:t>AquaTrack</a:t>
            </a:r>
            <a:r>
              <a:rPr lang="uk-UA" sz="1400" dirty="0">
                <a:effectLst/>
                <a:latin typeface="Times New Roman" panose="02020603050405020304" pitchFamily="18" charset="0"/>
                <a:ea typeface="Calibri" panose="020F0502020204030204" pitchFamily="34" charset="0"/>
                <a:cs typeface="Times New Roman" panose="02020603050405020304" pitchFamily="18" charset="0"/>
              </a:rPr>
              <a:t>» через браузер. Комунікація з серверною частиною буде забезпечена через REST API.</a:t>
            </a:r>
            <a:endParaRPr lang="ru-UA" sz="1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dirty="0">
              <a:latin typeface="Economica" panose="020B0604020202020204" charset="0"/>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7</a:t>
            </a:fld>
            <a:endParaRPr lang="uk-UA" dirty="0"/>
          </a:p>
        </p:txBody>
      </p:sp>
      <p:pic>
        <p:nvPicPr>
          <p:cNvPr id="1026" name="Picture 2" descr="C# | Викии Вики | Fandom">
            <a:extLst>
              <a:ext uri="{FF2B5EF4-FFF2-40B4-BE49-F238E27FC236}">
                <a16:creationId xmlns:a16="http://schemas.microsoft.com/office/drawing/2014/main" id="{BD7A41EE-92E5-F0A9-1EE7-984D5C869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630" y="3728028"/>
            <a:ext cx="706156" cy="706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Visual Studio — Википедия">
            <a:extLst>
              <a:ext uri="{FF2B5EF4-FFF2-40B4-BE49-F238E27FC236}">
                <a16:creationId xmlns:a16="http://schemas.microsoft.com/office/drawing/2014/main" id="{A9F33222-C455-82CC-0C21-5531D49D6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0830" y="3728028"/>
            <a:ext cx="692741" cy="6927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 Studio Code — Википедия">
            <a:extLst>
              <a:ext uri="{FF2B5EF4-FFF2-40B4-BE49-F238E27FC236}">
                <a16:creationId xmlns:a16="http://schemas.microsoft.com/office/drawing/2014/main" id="{17C40DE4-E49A-EED9-EA1E-B1E6EE891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614" y="3728029"/>
            <a:ext cx="692740" cy="692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sql server: преимущества и недостатки - Новости Южно Сахалинска -  astv.ru">
            <a:extLst>
              <a:ext uri="{FF2B5EF4-FFF2-40B4-BE49-F238E27FC236}">
                <a16:creationId xmlns:a16="http://schemas.microsoft.com/office/drawing/2014/main" id="{0BFDFDA8-4216-E581-9E59-19A45F081D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3658" y="3728027"/>
            <a:ext cx="853527" cy="692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act — Википедия">
            <a:extLst>
              <a:ext uri="{FF2B5EF4-FFF2-40B4-BE49-F238E27FC236}">
                <a16:creationId xmlns:a16="http://schemas.microsoft.com/office/drawing/2014/main" id="{A66931F8-2906-F1C4-5BF5-443CA5C21C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364" y="3717561"/>
            <a:ext cx="833284" cy="7680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Інтерфейс користувача </a:t>
            </a:r>
            <a:endParaRPr sz="3200" dirty="0"/>
          </a:p>
        </p:txBody>
      </p:sp>
      <p:sp>
        <p:nvSpPr>
          <p:cNvPr id="128" name="Google Shape;128;p22"/>
          <p:cNvSpPr txBox="1">
            <a:spLocks noGrp="1"/>
          </p:cNvSpPr>
          <p:nvPr>
            <p:ph type="body" idx="1"/>
          </p:nvPr>
        </p:nvSpPr>
        <p:spPr>
          <a:xfrm>
            <a:off x="311700" y="597739"/>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dirty="0">
                <a:solidFill>
                  <a:srgbClr val="0D0D0D"/>
                </a:solidFill>
                <a:highlight>
                  <a:srgbClr val="FFFFFF"/>
                </a:highlight>
                <a:latin typeface="Times New Roman" panose="02020603050405020304" pitchFamily="18" charset="0"/>
                <a:cs typeface="Times New Roman" panose="02020603050405020304" pitchFamily="18" charset="0"/>
              </a:rPr>
              <a:t>Скріншоти основних вікон інтерфейсу створеного програмного забезпечення у додатку </a:t>
            </a:r>
            <a:r>
              <a:rPr lang="en-US" dirty="0">
                <a:solidFill>
                  <a:srgbClr val="0D0D0D"/>
                </a:solidFill>
                <a:highlight>
                  <a:srgbClr val="FFFFFF"/>
                </a:highlight>
                <a:latin typeface="Times New Roman" panose="02020603050405020304" pitchFamily="18" charset="0"/>
                <a:cs typeface="Times New Roman" panose="02020603050405020304" pitchFamily="18" charset="0"/>
              </a:rPr>
              <a:t>WinForms</a:t>
            </a:r>
            <a:r>
              <a:rPr lang="uk-UA" dirty="0">
                <a:solidFill>
                  <a:srgbClr val="0D0D0D"/>
                </a:solidFill>
                <a:highlight>
                  <a:srgbClr val="FFFFFF"/>
                </a:highlight>
                <a:latin typeface="Times New Roman" panose="02020603050405020304" pitchFamily="18" charset="0"/>
                <a:cs typeface="Times New Roman" panose="02020603050405020304" pitchFamily="18" charset="0"/>
              </a:rPr>
              <a:t>.</a:t>
            </a:r>
            <a:endParaRPr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8</a:t>
            </a:fld>
            <a:endParaRPr lang="uk-UA" dirty="0"/>
          </a:p>
        </p:txBody>
      </p:sp>
      <p:pic>
        <p:nvPicPr>
          <p:cNvPr id="3" name="Рисунок 2" descr="Изображение выглядит как текст, снимок экрана, дисплей, программное обеспечение&#10;&#10;Контент, сгенерированный ИИ, может содержать ошибки.">
            <a:extLst>
              <a:ext uri="{FF2B5EF4-FFF2-40B4-BE49-F238E27FC236}">
                <a16:creationId xmlns:a16="http://schemas.microsoft.com/office/drawing/2014/main" id="{AE9EBF5F-AA46-A23D-C202-9942D4424A6B}"/>
              </a:ext>
            </a:extLst>
          </p:cNvPr>
          <p:cNvPicPr>
            <a:picLocks noChangeAspect="1"/>
          </p:cNvPicPr>
          <p:nvPr/>
        </p:nvPicPr>
        <p:blipFill>
          <a:blip r:embed="rId4" cstate="print"/>
          <a:srcRect/>
          <a:stretch>
            <a:fillRect/>
          </a:stretch>
        </p:blipFill>
        <p:spPr bwMode="auto">
          <a:xfrm>
            <a:off x="4452079" y="1624820"/>
            <a:ext cx="3837481" cy="2654224"/>
          </a:xfrm>
          <a:prstGeom prst="rect">
            <a:avLst/>
          </a:prstGeom>
          <a:noFill/>
          <a:ln w="9525">
            <a:noFill/>
            <a:miter lim="800000"/>
            <a:headEnd/>
            <a:tailEnd/>
          </a:ln>
        </p:spPr>
      </p:pic>
      <p:pic>
        <p:nvPicPr>
          <p:cNvPr id="6" name="Рисунок 5" descr="Изображение выглядит как текст, снимок экрана, число, дисплей&#10;&#10;Контент, сгенерированный ИИ, может содержать ошибки.">
            <a:extLst>
              <a:ext uri="{FF2B5EF4-FFF2-40B4-BE49-F238E27FC236}">
                <a16:creationId xmlns:a16="http://schemas.microsoft.com/office/drawing/2014/main" id="{DCB79BF0-6ED2-80AE-AFEF-AE7788A9D5DC}"/>
              </a:ext>
            </a:extLst>
          </p:cNvPr>
          <p:cNvPicPr>
            <a:picLocks noChangeAspect="1"/>
          </p:cNvPicPr>
          <p:nvPr/>
        </p:nvPicPr>
        <p:blipFill>
          <a:blip r:embed="rId5" cstate="print"/>
          <a:srcRect/>
          <a:stretch>
            <a:fillRect/>
          </a:stretch>
        </p:blipFill>
        <p:spPr bwMode="auto">
          <a:xfrm>
            <a:off x="555290" y="1679667"/>
            <a:ext cx="3773120" cy="259937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1C901C7A-BD17-8164-6EA0-244F7F057748}"/>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170B32FE-007E-CD2E-3DDD-087632D9BA9C}"/>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Інтерфейс адміністратора </a:t>
            </a:r>
            <a:endParaRPr sz="3200" dirty="0"/>
          </a:p>
        </p:txBody>
      </p:sp>
      <p:sp>
        <p:nvSpPr>
          <p:cNvPr id="128" name="Google Shape;128;p22">
            <a:extLst>
              <a:ext uri="{FF2B5EF4-FFF2-40B4-BE49-F238E27FC236}">
                <a16:creationId xmlns:a16="http://schemas.microsoft.com/office/drawing/2014/main" id="{C0A07B9A-55A3-D963-081D-FAF1B7423E7A}"/>
              </a:ext>
            </a:extLst>
          </p:cNvPr>
          <p:cNvSpPr txBox="1">
            <a:spLocks noGrp="1"/>
          </p:cNvSpPr>
          <p:nvPr>
            <p:ph type="body" idx="1"/>
          </p:nvPr>
        </p:nvSpPr>
        <p:spPr>
          <a:xfrm>
            <a:off x="311700" y="597739"/>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dirty="0">
                <a:solidFill>
                  <a:srgbClr val="0D0D0D"/>
                </a:solidFill>
                <a:highlight>
                  <a:srgbClr val="FFFFFF"/>
                </a:highlight>
                <a:latin typeface="Times New Roman" panose="02020603050405020304" pitchFamily="18" charset="0"/>
                <a:cs typeface="Times New Roman" panose="02020603050405020304" pitchFamily="18" charset="0"/>
              </a:rPr>
              <a:t>Скріншоти інтерфейсу створеного програмного забезпечення у додатку </a:t>
            </a:r>
            <a:r>
              <a:rPr lang="en-US" dirty="0">
                <a:solidFill>
                  <a:srgbClr val="0D0D0D"/>
                </a:solidFill>
                <a:highlight>
                  <a:srgbClr val="FFFFFF"/>
                </a:highlight>
                <a:latin typeface="Times New Roman" panose="02020603050405020304" pitchFamily="18" charset="0"/>
                <a:cs typeface="Times New Roman" panose="02020603050405020304" pitchFamily="18" charset="0"/>
              </a:rPr>
              <a:t>WinForms</a:t>
            </a:r>
            <a:r>
              <a:rPr lang="uk-UA" dirty="0">
                <a:solidFill>
                  <a:srgbClr val="0D0D0D"/>
                </a:solidFill>
                <a:highlight>
                  <a:srgbClr val="FFFFFF"/>
                </a:highlight>
                <a:latin typeface="Times New Roman" panose="02020603050405020304" pitchFamily="18" charset="0"/>
                <a:cs typeface="Times New Roman" panose="02020603050405020304" pitchFamily="18" charset="0"/>
              </a:rPr>
              <a:t>.</a:t>
            </a:r>
            <a:endParaRPr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dirty="0"/>
          </a:p>
        </p:txBody>
      </p:sp>
      <p:pic>
        <p:nvPicPr>
          <p:cNvPr id="129" name="Google Shape;129;p22">
            <a:extLst>
              <a:ext uri="{FF2B5EF4-FFF2-40B4-BE49-F238E27FC236}">
                <a16:creationId xmlns:a16="http://schemas.microsoft.com/office/drawing/2014/main" id="{75971F28-5504-51B5-9D87-BA1302A97839}"/>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EE96AE4-6642-D466-74C0-89CFDDFC53C8}"/>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9</a:t>
            </a:fld>
            <a:endParaRPr lang="uk-UA" dirty="0"/>
          </a:p>
        </p:txBody>
      </p:sp>
      <p:sp>
        <p:nvSpPr>
          <p:cNvPr id="3" name="Rectangle 2">
            <a:extLst>
              <a:ext uri="{FF2B5EF4-FFF2-40B4-BE49-F238E27FC236}">
                <a16:creationId xmlns:a16="http://schemas.microsoft.com/office/drawing/2014/main" id="{32F41F87-71FD-50E9-2BF8-0A19CE15A13B}"/>
              </a:ext>
            </a:extLst>
          </p:cNvPr>
          <p:cNvSpPr>
            <a:spLocks noChangeArrowheads="1"/>
          </p:cNvSpPr>
          <p:nvPr/>
        </p:nvSpPr>
        <p:spPr bwMode="auto">
          <a:xfrm>
            <a:off x="1962150" y="8529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pic>
        <p:nvPicPr>
          <p:cNvPr id="1025" name="Рисунок 25" descr="Изображение выглядит как текст, снимок экрана, программное обеспечение, дисплей&#10;&#10;Контент, сгенерированный ИИ, может содержать ошибки.">
            <a:extLst>
              <a:ext uri="{FF2B5EF4-FFF2-40B4-BE49-F238E27FC236}">
                <a16:creationId xmlns:a16="http://schemas.microsoft.com/office/drawing/2014/main" id="{52E269F5-DA5D-7E5A-6A7C-3399EF8C1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1310135"/>
            <a:ext cx="5219700" cy="3382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4CFBA-5314-A5D9-64BA-D088274DEFE8}"/>
              </a:ext>
            </a:extLst>
          </p:cNvPr>
          <p:cNvSpPr>
            <a:spLocks noChangeArrowheads="1"/>
          </p:cNvSpPr>
          <p:nvPr/>
        </p:nvSpPr>
        <p:spPr bwMode="auto">
          <a:xfrm>
            <a:off x="1962150" y="46930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Tree>
    <p:extLst>
      <p:ext uri="{BB962C8B-B14F-4D97-AF65-F5344CB8AC3E}">
        <p14:creationId xmlns:p14="http://schemas.microsoft.com/office/powerpoint/2010/main" val="3338230991"/>
      </p:ext>
    </p:extLst>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 презентації кваліфікаційної роботи магістрів" id="{72E840FA-3155-46C9-BB37-701E4C9B1C67}" vid="{DC416FE5-D050-4603-AD75-8F49A0CCCB6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Шаблон_презентації_до_ККП_бакалавра_2025</Template>
  <TotalTime>336</TotalTime>
  <Words>764</Words>
  <Application>Microsoft Office PowerPoint</Application>
  <PresentationFormat>Экран (16:9)</PresentationFormat>
  <Paragraphs>62</Paragraphs>
  <Slides>13</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Economica</vt:lpstr>
      <vt:lpstr>Symbol</vt:lpstr>
      <vt:lpstr>Times New Roman</vt:lpstr>
      <vt:lpstr>Arial</vt:lpstr>
      <vt:lpstr>Calibri</vt:lpstr>
      <vt:lpstr>Aptos</vt:lpstr>
      <vt:lpstr>Open Sans</vt:lpstr>
      <vt:lpstr>Шаблон презентації кваліфікаційної роботи магістрів</vt:lpstr>
      <vt:lpstr>Програмна система для контролю споживання води у приміщенні</vt:lpstr>
      <vt:lpstr>Мета роботи</vt:lpstr>
      <vt:lpstr>Аналіз проблеми (аналіз існуючих рішень) </vt:lpstr>
      <vt:lpstr>Постановка задачі та опис системи</vt:lpstr>
      <vt:lpstr>Архітектура створенного програмного забезпечення</vt:lpstr>
      <vt:lpstr>Проектування програмного забезпечення</vt:lpstr>
      <vt:lpstr>Опис програмного забезпечення, що було використано у дослідженні</vt:lpstr>
      <vt:lpstr>Інтерфейс користувача </vt:lpstr>
      <vt:lpstr>Інтерфейс адміністратора </vt:lpstr>
      <vt:lpstr>Інтерфейс користувача </vt:lpstr>
      <vt:lpstr>Інтерфейс адміністратора </vt:lpstr>
      <vt:lpstr>Аналіз результатів</vt:lpstr>
      <vt:lpstr>Підсумки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creator>
  <cp:lastModifiedBy>... ...</cp:lastModifiedBy>
  <cp:revision>46</cp:revision>
  <dcterms:created xsi:type="dcterms:W3CDTF">2025-06-14T17:42:01Z</dcterms:created>
  <dcterms:modified xsi:type="dcterms:W3CDTF">2025-06-16T17:56:14Z</dcterms:modified>
</cp:coreProperties>
</file>