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6" r:id="rId4"/>
    <p:sldId id="262" r:id="rId5"/>
    <p:sldId id="258" r:id="rId6"/>
    <p:sldId id="277" r:id="rId7"/>
    <p:sldId id="260" r:id="rId8"/>
    <p:sldId id="261" r:id="rId9"/>
    <p:sldId id="270" r:id="rId10"/>
    <p:sldId id="272" r:id="rId11"/>
    <p:sldId id="263" r:id="rId12"/>
    <p:sldId id="264" r:id="rId13"/>
    <p:sldId id="273" r:id="rId14"/>
    <p:sldId id="265" r:id="rId15"/>
    <p:sldId id="278" r:id="rId16"/>
    <p:sldId id="268" r:id="rId17"/>
    <p:sldId id="279" r:id="rId18"/>
    <p:sldId id="275" r:id="rId19"/>
    <p:sldId id="267" r:id="rId20"/>
    <p:sldId id="280" r:id="rId21"/>
    <p:sldId id="281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72B0AE-2F6E-4F83-DBD9-2F82CECF39CA}" name="Кравченко Євгеній" initials="КЄ" userId="S::yevhenii.kravchenko@nure.ua::999f2b1e-c6eb-4c52-a54b-9667cabf35c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E2D5563-7974-F410-A374-4928802DC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9F70270-A3EB-CCE2-3D2F-641CBE07BD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0D8A589-CE03-DB2E-61A4-DF13AFD38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6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933FD82-8951-5D1E-377B-5BA518DDA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85AB8860-2912-88D7-238A-61B3F2148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E4E21170-FAB0-7AD6-D016-12441DC16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3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EC84A17-58B1-0337-580B-0E957088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C13F5E2-9892-4E43-635C-4C4193D67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B11D19E-8BA5-A20B-DEC0-3037B30193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98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4C441A3-B4C9-50AE-14C7-E84D71B8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F1D0A346-2BCC-7D60-4CF1-8C7DC892D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B12B6683-2AC2-EA51-B294-D88DA00D9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96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AC198496-665E-6FEF-B7AE-2EB43E0E7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1F8EAE57-1E2E-AFB1-26DF-9107BA03B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B748AD74-7BEB-375A-5767-4B076E822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1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096DBA1-D979-C74F-799D-BD8ED0661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02115E7C-381A-D5F8-B799-65725CCCB1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120786D-AD0C-C1FF-6FB2-926C6A453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32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9BA1B05-BAAC-1FEA-F4C0-C5CCB68E5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2DE62AA8-A911-EE0D-608D-C29ACBA71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4823E169-8B40-28D3-40BE-819550DEA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10610" y="849286"/>
            <a:ext cx="3626475" cy="2046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організації вантажних перевезень та врегулювання відносин між замовником та перевізником з використанням технології </a:t>
            </a:r>
            <a:r>
              <a:rPr lang="uk-UA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uk-U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смарт-контрактів та електронного цифрового підпису</a:t>
            </a:r>
            <a:endParaRPr sz="24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2873800"/>
            <a:ext cx="6038882" cy="1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Виконав: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Кравченко Євгеній Романович, ПЗПІ-21-5</a:t>
            </a:r>
            <a:endParaRPr lang="ru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ст. викл. </a:t>
            </a:r>
            <a:r>
              <a:rPr lang="uk-UA" dirty="0"/>
              <a:t>к</a:t>
            </a:r>
            <a:r>
              <a:rPr lang="uk" dirty="0"/>
              <a:t>афедри ПІ Терещенко Гліб Юрійович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36F67-C36E-20E7-4C2A-B782DBEF618B}"/>
              </a:ext>
            </a:extLst>
          </p:cNvPr>
          <p:cNvSpPr txBox="1"/>
          <p:nvPr/>
        </p:nvSpPr>
        <p:spPr>
          <a:xfrm>
            <a:off x="2286000" y="46125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12 </a:t>
            </a:r>
            <a:r>
              <a:rPr lang="uk-UA" dirty="0"/>
              <a:t>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9C8B1EE1-D8C4-F5C4-5551-4A016A90F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731F41D-DC70-BE51-3B2F-2C63DAC03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39594"/>
            <a:ext cx="214956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96EFB77-5AAF-81B9-A871-E782FA9556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CE398-3AEF-6B9B-E439-11B8CF4B86E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A38CB7-2B8C-8F48-18C2-F993622C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055" y="326931"/>
            <a:ext cx="6647020" cy="437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200A7A-1BE9-DE70-DE0D-9FD74F306837}"/>
              </a:ext>
            </a:extLst>
          </p:cNvPr>
          <p:cNvSpPr txBox="1"/>
          <p:nvPr/>
        </p:nvSpPr>
        <p:spPr>
          <a:xfrm>
            <a:off x="268925" y="1694587"/>
            <a:ext cx="1991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 послідовностей </a:t>
            </a:r>
          </a:p>
          <a:p>
            <a:endParaRPr lang="uk-UA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«Вибір перевізника та створення договору»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68925" y="439594"/>
            <a:ext cx="214956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218982-75FA-CC65-D132-0A04744F8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30" y="255201"/>
            <a:ext cx="6479700" cy="4569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30FA1-3574-2A35-8DD5-140828673694}"/>
              </a:ext>
            </a:extLst>
          </p:cNvPr>
          <p:cNvSpPr txBox="1"/>
          <p:nvPr/>
        </p:nvSpPr>
        <p:spPr>
          <a:xfrm>
            <a:off x="268925" y="2110085"/>
            <a:ext cx="196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 послідовностей </a:t>
            </a:r>
          </a:p>
          <a:p>
            <a:endParaRPr lang="uk-UA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«Оплата»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C5EEF-FDC0-6B64-C9EB-F9ADF6716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34" y="853867"/>
            <a:ext cx="5320516" cy="333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9FCD7-2F78-8E76-936A-A93BAA2514C1}"/>
              </a:ext>
            </a:extLst>
          </p:cNvPr>
          <p:cNvSpPr txBox="1"/>
          <p:nvPr/>
        </p:nvSpPr>
        <p:spPr>
          <a:xfrm>
            <a:off x="1901102" y="4359500"/>
            <a:ext cx="59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Автоматичне застосування міграцій до бази даних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9DD9DB6-1C31-D893-D1B3-8DFD93D03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EB023EC-87D6-CECA-F03E-836993F21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E50A2531-8EBB-A0C5-BCFB-34AC411D51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64588-A09E-8F14-D5EE-0E980455BB8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94842F-732C-E25C-1DA4-0D843727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75" y="842501"/>
            <a:ext cx="3287591" cy="3352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38899-9FD4-38D6-75EE-E110CDA1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715" y="842501"/>
            <a:ext cx="3418076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5599A-1AAB-B383-6EC0-D09EA70C4444}"/>
              </a:ext>
            </a:extLst>
          </p:cNvPr>
          <p:cNvSpPr txBox="1"/>
          <p:nvPr/>
        </p:nvSpPr>
        <p:spPr>
          <a:xfrm>
            <a:off x="1273892" y="4359500"/>
            <a:ext cx="3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«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IUnitOfWork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8630-4B35-BE2F-A204-790AA61678F5}"/>
              </a:ext>
            </a:extLst>
          </p:cNvPr>
          <p:cNvSpPr txBox="1"/>
          <p:nvPr/>
        </p:nvSpPr>
        <p:spPr>
          <a:xfrm>
            <a:off x="5559675" y="4300999"/>
            <a:ext cx="3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«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IRepository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8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F697EC-C29A-AABD-10A9-3B14B5AB4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572" y="819911"/>
            <a:ext cx="1536989" cy="3407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AD930-87FE-5C23-F787-99DFF23EFC0E}"/>
              </a:ext>
            </a:extLst>
          </p:cNvPr>
          <p:cNvSpPr txBox="1"/>
          <p:nvPr/>
        </p:nvSpPr>
        <p:spPr>
          <a:xfrm>
            <a:off x="1345545" y="4394328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реєстрації користувача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7C2EBB-8C16-6EB8-36F6-3103C66C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31" y="819912"/>
            <a:ext cx="1530716" cy="3407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BAE90-94A3-1ED0-074C-E95A1AC61C1D}"/>
              </a:ext>
            </a:extLst>
          </p:cNvPr>
          <p:cNvSpPr txBox="1"/>
          <p:nvPr/>
        </p:nvSpPr>
        <p:spPr>
          <a:xfrm>
            <a:off x="5025967" y="4394327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додавання транспорту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2166AD8-FC13-F436-36CD-05967E857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1565334-029D-AEAC-C317-9910D8D09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1C6053A5-2C0D-00C0-F7AF-48D3A0BE03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21D6DB-EC33-8FAC-FAFD-62B01938CE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D1D45-5AC6-325D-04DE-918830ED9646}"/>
              </a:ext>
            </a:extLst>
          </p:cNvPr>
          <p:cNvSpPr txBox="1"/>
          <p:nvPr/>
        </p:nvSpPr>
        <p:spPr>
          <a:xfrm>
            <a:off x="1345545" y="4394328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пошуку замовлень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A20E3-859B-77BA-0447-9657F2DD12E8}"/>
              </a:ext>
            </a:extLst>
          </p:cNvPr>
          <p:cNvSpPr txBox="1"/>
          <p:nvPr/>
        </p:nvSpPr>
        <p:spPr>
          <a:xfrm>
            <a:off x="5025967" y="4394327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деталей замовлення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072797-1F96-62D5-9A97-DF6E01404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96" y="744016"/>
            <a:ext cx="1555023" cy="3483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84F018-5DDE-6D1E-418D-9EB8E60A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977" y="744016"/>
            <a:ext cx="1555023" cy="3487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66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425512" y="223626"/>
            <a:ext cx="6292977" cy="53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Методи та інструменти 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A3BDEC0C-B206-0CA4-69A0-75DC30F3D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6082"/>
              </p:ext>
            </p:extLst>
          </p:nvPr>
        </p:nvGraphicFramePr>
        <p:xfrm>
          <a:off x="1425510" y="1070810"/>
          <a:ext cx="7352730" cy="353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365">
                  <a:extLst>
                    <a:ext uri="{9D8B030D-6E8A-4147-A177-3AD203B41FA5}">
                      <a16:colId xmlns:a16="http://schemas.microsoft.com/office/drawing/2014/main" val="170213781"/>
                    </a:ext>
                  </a:extLst>
                </a:gridCol>
                <a:gridCol w="3676365">
                  <a:extLst>
                    <a:ext uri="{9D8B030D-6E8A-4147-A177-3AD203B41FA5}">
                      <a16:colId xmlns:a16="http://schemas.microsoft.com/office/drawing/2014/main" val="782079529"/>
                    </a:ext>
                  </a:extLst>
                </a:gridCol>
              </a:tblGrid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Метод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Інструмент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80802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Unit-</a:t>
                      </a:r>
                      <a:r>
                        <a:rPr lang="uk-UA" sz="2000" dirty="0"/>
                        <a:t>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xUnit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284668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Функціональне 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Android Emulator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29936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Навантажувальне 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Apache JMeter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9494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Інтеграційне 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6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F847098-647F-E0B2-32AD-E1ADB0D8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418AB1A-83F9-59D2-46E1-3CC81B2C7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Результати </a:t>
            </a: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603F449A-3FB8-4D8F-0AC8-54F4B9D666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803D8-10A5-91D4-9042-F7EDFEC9929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6" name="Рисунок 5" descr="Зображення, що містить знімок екран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36F14334-4E01-D7CD-6DF7-BB5E7F11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98" y="865460"/>
            <a:ext cx="6292976" cy="1706290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програмне забезпечення, Мультимедійне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12763023-9824-7386-F25F-B589A2F72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598" y="2749530"/>
            <a:ext cx="6292976" cy="192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4CB34-5780-A2B3-8775-04AB2155F8ED}"/>
              </a:ext>
            </a:extLst>
          </p:cNvPr>
          <p:cNvSpPr txBox="1"/>
          <p:nvPr/>
        </p:nvSpPr>
        <p:spPr>
          <a:xfrm>
            <a:off x="185051" y="1279308"/>
            <a:ext cx="203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навантажувального тестування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E188-8F16-FA26-02E6-68C896461C8C}"/>
              </a:ext>
            </a:extLst>
          </p:cNvPr>
          <p:cNvSpPr txBox="1"/>
          <p:nvPr/>
        </p:nvSpPr>
        <p:spPr>
          <a:xfrm>
            <a:off x="185051" y="3125529"/>
            <a:ext cx="203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1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Апробаці</a:t>
            </a:r>
            <a:r>
              <a:rPr lang="uk-UA" sz="3200" dirty="0"/>
              <a:t>я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97B128-2621-205B-0561-97F42791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999" y="645024"/>
            <a:ext cx="2880700" cy="4065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C70C5D-0A97-333F-348D-DD7BAFB6C9D2}"/>
              </a:ext>
            </a:extLst>
          </p:cNvPr>
          <p:cNvSpPr txBox="1"/>
          <p:nvPr/>
        </p:nvSpPr>
        <p:spPr>
          <a:xfrm>
            <a:off x="911301" y="1176364"/>
            <a:ext cx="39952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Кравченко Є. Р., Кириченко І. В., Терещенко Г. Ю. Використання Технології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Підвищення Прозорості та Безпеки у Сфері Вантажних Перевезень. Сучасні інформаційні технології та системи штучного інтелекту: матеріали 1ї Міжнародної науково-практичної конференції. Частина 1. :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Міжнар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наук.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м. Харків - Яремче, 19–22 трав. 2025 р. Харків, 2025. С. 66–69.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4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Висновки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938462" y="709863"/>
            <a:ext cx="7893837" cy="3332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Проведено </a:t>
            </a:r>
            <a:r>
              <a:rPr lang="ru-RU" sz="2400" dirty="0" err="1"/>
              <a:t>аналіз</a:t>
            </a:r>
            <a:r>
              <a:rPr lang="ru-RU" sz="2400" dirty="0"/>
              <a:t> </a:t>
            </a:r>
            <a:r>
              <a:rPr lang="ru-RU" sz="2400" dirty="0" err="1"/>
              <a:t>предметної</a:t>
            </a:r>
            <a:r>
              <a:rPr lang="ru-RU" sz="2400" dirty="0"/>
              <a:t> </a:t>
            </a:r>
            <a:r>
              <a:rPr lang="ru-RU" sz="2400" dirty="0" err="1"/>
              <a:t>галузі</a:t>
            </a:r>
            <a:r>
              <a:rPr lang="ru-RU" sz="2400" dirty="0"/>
              <a:t>, </a:t>
            </a:r>
            <a:r>
              <a:rPr lang="ru-RU" sz="2400" dirty="0" err="1"/>
              <a:t>зазначено</a:t>
            </a:r>
            <a:r>
              <a:rPr lang="ru-RU" sz="2400" dirty="0"/>
              <a:t> </a:t>
            </a:r>
            <a:r>
              <a:rPr lang="ru-RU" sz="2400" dirty="0" err="1"/>
              <a:t>важливість</a:t>
            </a:r>
            <a:r>
              <a:rPr lang="ru-RU" sz="2400" dirty="0"/>
              <a:t> </a:t>
            </a:r>
            <a:r>
              <a:rPr lang="ru-RU" sz="2400" dirty="0" err="1"/>
              <a:t>логістики</a:t>
            </a:r>
            <a:r>
              <a:rPr lang="ru-RU" sz="2400" dirty="0"/>
              <a:t>, поставлено </a:t>
            </a:r>
            <a:r>
              <a:rPr lang="ru-RU" sz="2400" dirty="0" err="1"/>
              <a:t>задачі</a:t>
            </a:r>
            <a:endParaRPr lang="ru-RU" sz="2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err="1"/>
              <a:t>Сроєктовано</a:t>
            </a:r>
            <a:r>
              <a:rPr lang="ru-RU" sz="2400" dirty="0"/>
              <a:t>, </a:t>
            </a:r>
            <a:r>
              <a:rPr lang="ru-RU" sz="2400" dirty="0" err="1"/>
              <a:t>розроблено</a:t>
            </a:r>
            <a:r>
              <a:rPr lang="ru-RU" sz="2400" dirty="0"/>
              <a:t> та протестовано </a:t>
            </a:r>
            <a:r>
              <a:rPr lang="ru-RU" sz="2400" dirty="0" err="1"/>
              <a:t>програмну</a:t>
            </a:r>
            <a:r>
              <a:rPr lang="ru-RU" sz="2400" dirty="0"/>
              <a:t> систему</a:t>
            </a:r>
            <a:endParaRPr lang="uk" sz="2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/>
              <a:t>Перспективи: інтеграції із зовнішніми системами, створення веб-клієнта, впровадження ШІ, інтеграції з </a:t>
            </a:r>
            <a:r>
              <a:rPr lang="en-US" sz="2400" dirty="0"/>
              <a:t>IoT-</a:t>
            </a:r>
            <a:r>
              <a:rPr lang="uk-UA" sz="2400" dirty="0"/>
              <a:t>приладами</a:t>
            </a:r>
            <a:endParaRPr sz="240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1437" y="0"/>
            <a:ext cx="770112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Актуальність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84098" y="1061154"/>
            <a:ext cx="6583123" cy="3068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just">
              <a:lnSpc>
                <a:spcPct val="150000"/>
              </a:lnSpc>
              <a:spcAft>
                <a:spcPts val="800"/>
              </a:spcAft>
            </a:pPr>
            <a:r>
              <a:rPr lang="uk-UA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Велика роль логістики у сучасній економіці</a:t>
            </a:r>
          </a:p>
          <a:p>
            <a:pPr marL="742950" indent="-285750" algn="just">
              <a:lnSpc>
                <a:spcPct val="150000"/>
              </a:lnSpc>
              <a:spcAft>
                <a:spcPts val="800"/>
              </a:spcAft>
            </a:pPr>
            <a:r>
              <a:rPr lang="uk-UA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Недоліки  традиційних логістични</a:t>
            </a:r>
            <a:r>
              <a:rPr lang="uk-UA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х систем</a:t>
            </a:r>
          </a:p>
          <a:p>
            <a:pPr marL="742950" indent="-285750" algn="just">
              <a:lnSpc>
                <a:spcPct val="150000"/>
              </a:lnSpc>
              <a:spcAft>
                <a:spcPts val="800"/>
              </a:spcAft>
            </a:pPr>
            <a:r>
              <a:rPr lang="uk-UA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Перспективи використання </a:t>
            </a:r>
            <a:r>
              <a:rPr lang="uk-UA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блокчейну</a:t>
            </a:r>
            <a:r>
              <a:rPr lang="uk-UA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у сфері логістики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1026" name="Picture 2" descr="Логистика – Бесплатные иконки: карты и местоположение">
            <a:extLst>
              <a:ext uri="{FF2B5EF4-FFF2-40B4-BE49-F238E27FC236}">
                <a16:creationId xmlns:a16="http://schemas.microsoft.com/office/drawing/2014/main" id="{A6DE1697-D395-2B72-901D-CF933454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90" y="934648"/>
            <a:ext cx="1160772" cy="11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имвол хрестика: історія символу, види Емодзі ❎ ♰ ✠ | Блог HyperHost.UA">
            <a:extLst>
              <a:ext uri="{FF2B5EF4-FFF2-40B4-BE49-F238E27FC236}">
                <a16:creationId xmlns:a16="http://schemas.microsoft.com/office/drawing/2014/main" id="{3AD050C1-4534-7545-CD8B-01B2095C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74" y="2318552"/>
            <a:ext cx="14001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Блокчейн – Бесплатные иконки: бизнес">
            <a:extLst>
              <a:ext uri="{FF2B5EF4-FFF2-40B4-BE49-F238E27FC236}">
                <a16:creationId xmlns:a16="http://schemas.microsoft.com/office/drawing/2014/main" id="{8E271623-AFE2-05E0-EAB2-806C9F1B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41" y="3338012"/>
            <a:ext cx="870840" cy="8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D49BE9-723B-C1C8-245F-6143A3B6689A}"/>
              </a:ext>
            </a:extLst>
          </p:cNvPr>
          <p:cNvSpPr txBox="1"/>
          <p:nvPr/>
        </p:nvSpPr>
        <p:spPr>
          <a:xfrm>
            <a:off x="3563257" y="2263973"/>
            <a:ext cx="201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Тут буде відеозапис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D14324E-9277-B4A6-6DDC-C3E81EA95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7200" dirty="0"/>
              <a:t>   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4178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88190DE4-ACA3-7E1C-3CD9-295E6197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9AA9634A-7EE9-2703-300F-B9F19D50A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6118" y="229374"/>
            <a:ext cx="8174148" cy="361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Мета роботи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створити програмну систему, яка здатна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підвищити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прозорість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безпеку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та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взаємодії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учасників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логістичного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uk-UA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шляхом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впровадження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технології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блокчейн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смарт-контрактів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та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електронного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цифрового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підпису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uk-UA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Об’єктом дослідження 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є процес інформаційної взаємодії між учасниками вантажних перевезень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Предметом дослідження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є сукупність методів та технологій, що забезпечують реалізацію безпечної інформаційної взаємодії між учасниками логістичного процесу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Методами дослідження</a:t>
            </a:r>
            <a:r>
              <a:rPr lang="uk-UA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є практичне застосування технології </a:t>
            </a:r>
            <a:r>
              <a:rPr lang="uk-UA" sz="16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блокчейн</a:t>
            </a:r>
            <a:r>
              <a:rPr lang="uk-UA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смарт-контрактів та електронного цифрового підпису з метою організації безпечної взаємодії у сфера вантажних перевезень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2A8BDC45-232F-856C-0595-5E94EB5B88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32184-182B-10DC-8953-9EBFACD89FE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spcBef>
                <a:spcPts val="1500"/>
              </a:spcBef>
              <a:buFont typeface="Open Sans"/>
              <a:buNone/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Постановка задачі</a:t>
            </a:r>
            <a:endParaRPr lang="en-US" sz="3200" dirty="0">
              <a:latin typeface="Economica" panose="020B0604020202020204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448708" y="974558"/>
            <a:ext cx="7383591" cy="383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предметної галузі</a:t>
            </a:r>
            <a:endParaRPr lang="en-US" sz="32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Постановка задачі та формування вимог</a:t>
            </a:r>
            <a:endParaRPr lang="en-US" sz="32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Проєктування архітектури системи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серверної частини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клієнтської частини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 </a:t>
            </a:r>
            <a:r>
              <a:rPr lang="uk-UA" sz="32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блокчейну</a:t>
            </a: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IPFS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</a:t>
            </a: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uk-UA" dirty="0"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67582" y="8971"/>
            <a:ext cx="740883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Переваги та недоліки існуючих рішень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979B3098-579B-9730-4098-00612D8A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93155"/>
              </p:ext>
            </p:extLst>
          </p:nvPr>
        </p:nvGraphicFramePr>
        <p:xfrm>
          <a:off x="1275347" y="1009555"/>
          <a:ext cx="7122695" cy="359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54">
                  <a:extLst>
                    <a:ext uri="{9D8B030D-6E8A-4147-A177-3AD203B41FA5}">
                      <a16:colId xmlns:a16="http://schemas.microsoft.com/office/drawing/2014/main" val="1253335050"/>
                    </a:ext>
                  </a:extLst>
                </a:gridCol>
                <a:gridCol w="2936487">
                  <a:extLst>
                    <a:ext uri="{9D8B030D-6E8A-4147-A177-3AD203B41FA5}">
                      <a16:colId xmlns:a16="http://schemas.microsoft.com/office/drawing/2014/main" val="839810423"/>
                    </a:ext>
                  </a:extLst>
                </a:gridCol>
                <a:gridCol w="2346054">
                  <a:extLst>
                    <a:ext uri="{9D8B030D-6E8A-4147-A177-3AD203B41FA5}">
                      <a16:colId xmlns:a16="http://schemas.microsoft.com/office/drawing/2014/main" val="287831096"/>
                    </a:ext>
                  </a:extLst>
                </a:gridCol>
              </a:tblGrid>
              <a:tr h="51268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Рішення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Переваги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Недоліки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95856"/>
                  </a:ext>
                </a:extLst>
              </a:tr>
              <a:tr h="14874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Висока прозорість завдяки </a:t>
                      </a:r>
                      <a:r>
                        <a:rPr lang="uk-UA" dirty="0" err="1"/>
                        <a:t>блокчейну</a:t>
                      </a:r>
                      <a:endParaRPr lang="uk-U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Автоматизований документообіг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Орієнтованість на морські перевезення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Обмежене використання для малих компаній та приватних осіб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12077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Великий вибір доступних модулів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ERP-</a:t>
                      </a:r>
                      <a:r>
                        <a:rPr lang="uk-UA" dirty="0"/>
                        <a:t>система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755311"/>
                  </a:ext>
                </a:extLst>
              </a:tr>
              <a:tr h="8430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Широкий доступний функціонал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Хмарна архітектура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Складність інтеграції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Висока вартість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ERP-</a:t>
                      </a:r>
                      <a:r>
                        <a:rPr lang="uk-UA" dirty="0"/>
                        <a:t>система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09181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321F01F5-C8AD-A3F8-C443-37DCB84F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70" y="1956627"/>
            <a:ext cx="1371728" cy="589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4" descr="Tocan - IT Ukraine Association">
            <a:extLst>
              <a:ext uri="{FF2B5EF4-FFF2-40B4-BE49-F238E27FC236}">
                <a16:creationId xmlns:a16="http://schemas.microsoft.com/office/drawing/2014/main" id="{C4FD5793-EC94-DEEB-71A2-DEFE87F8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71" y="3059066"/>
            <a:ext cx="1371728" cy="5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ERP Cloud – Sciens Technologies">
            <a:extLst>
              <a:ext uri="{FF2B5EF4-FFF2-40B4-BE49-F238E27FC236}">
                <a16:creationId xmlns:a16="http://schemas.microsoft.com/office/drawing/2014/main" id="{66303CCF-8098-1484-305C-FB8425C4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71" y="3866554"/>
            <a:ext cx="1371728" cy="5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B2C3B89-F908-48DB-F474-2FF3DBB1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491672D-3FF5-52B1-0887-41C94923A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6758" y="0"/>
            <a:ext cx="487048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DB3B6BB0-B032-116A-D75E-E4881FDF12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22DB31-9AEA-877F-97C1-50895D9528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82B86C47-610B-07C8-65DD-F87D8B87F2C7}"/>
              </a:ext>
            </a:extLst>
          </p:cNvPr>
          <p:cNvSpPr txBox="1">
            <a:spLocks/>
          </p:cNvSpPr>
          <p:nvPr/>
        </p:nvSpPr>
        <p:spPr>
          <a:xfrm>
            <a:off x="1545771" y="1045307"/>
            <a:ext cx="6888366" cy="365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Недостатня прозорість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Можливість підробки документів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Ризики шахрайства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Паперовий документообіг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Централізовані рішення можуть піддаватися атакам</a:t>
            </a:r>
            <a:endParaRPr lang="uk-UA" sz="2400" noProof="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2050" name="Picture 2" descr="NET Framework — Википедия">
            <a:extLst>
              <a:ext uri="{FF2B5EF4-FFF2-40B4-BE49-F238E27FC236}">
                <a16:creationId xmlns:a16="http://schemas.microsoft.com/office/drawing/2014/main" id="{49197C33-E8F2-DDD2-A233-58FE4439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75" y="1429553"/>
            <a:ext cx="958235" cy="95823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P.NET Core Stuff">
            <a:extLst>
              <a:ext uri="{FF2B5EF4-FFF2-40B4-BE49-F238E27FC236}">
                <a16:creationId xmlns:a16="http://schemas.microsoft.com/office/drawing/2014/main" id="{10ADBDF5-B761-2704-58DE-7EAC59DA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47" y="1434229"/>
            <a:ext cx="1036172" cy="103617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Основні відомості про мову програмування C# | ArmedSoft">
            <a:extLst>
              <a:ext uri="{FF2B5EF4-FFF2-40B4-BE49-F238E27FC236}">
                <a16:creationId xmlns:a16="http://schemas.microsoft.com/office/drawing/2014/main" id="{0E7D205D-B9AF-7452-9F24-BBACBF6D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80" y="1593834"/>
            <a:ext cx="1132977" cy="7169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упити ліцензію Microsoft SQL Server 2022 (СSP) в Softonline.">
            <a:extLst>
              <a:ext uri="{FF2B5EF4-FFF2-40B4-BE49-F238E27FC236}">
                <a16:creationId xmlns:a16="http://schemas.microsoft.com/office/drawing/2014/main" id="{3317022A-AFC5-84D5-0D1E-E614F60B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53" y="3409740"/>
            <a:ext cx="963314" cy="96331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Котлин с нуля: классы и объекты | Envato Tuts+">
            <a:extLst>
              <a:ext uri="{FF2B5EF4-FFF2-40B4-BE49-F238E27FC236}">
                <a16:creationId xmlns:a16="http://schemas.microsoft.com/office/drawing/2014/main" id="{0D6DA580-FBC5-1801-9EA7-9C8A0820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43" y="1517200"/>
            <a:ext cx="1200271" cy="8312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23795E0-412C-66A1-05A0-C220A6EF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09" y="3392732"/>
            <a:ext cx="919065" cy="91906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olidity — Solidity UNKNOWN documentation">
            <a:extLst>
              <a:ext uri="{FF2B5EF4-FFF2-40B4-BE49-F238E27FC236}">
                <a16:creationId xmlns:a16="http://schemas.microsoft.com/office/drawing/2014/main" id="{4653D3FA-53FA-748D-F0FB-4190C533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19" y="3372168"/>
            <a:ext cx="919065" cy="91906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PFS Documentation | IPFS Docs">
            <a:extLst>
              <a:ext uri="{FF2B5EF4-FFF2-40B4-BE49-F238E27FC236}">
                <a16:creationId xmlns:a16="http://schemas.microsoft.com/office/drawing/2014/main" id="{CC6CE264-34DA-948A-25D0-06A0F60A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357" y="3418224"/>
            <a:ext cx="665131" cy="7713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5A248-7593-B203-9B5A-AB02EB23107B}"/>
              </a:ext>
            </a:extLst>
          </p:cNvPr>
          <p:cNvSpPr txBox="1"/>
          <p:nvPr/>
        </p:nvSpPr>
        <p:spPr>
          <a:xfrm>
            <a:off x="2395418" y="1024583"/>
            <a:ext cx="100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EB366-E62E-C6DE-E448-8BF71ED9C40A}"/>
              </a:ext>
            </a:extLst>
          </p:cNvPr>
          <p:cNvSpPr txBox="1"/>
          <p:nvPr/>
        </p:nvSpPr>
        <p:spPr>
          <a:xfrm>
            <a:off x="915640" y="3000094"/>
            <a:ext cx="15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 даних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4E7B4-FE72-D7C6-E3EE-D88FFCDAE58C}"/>
              </a:ext>
            </a:extLst>
          </p:cNvPr>
          <p:cNvSpPr txBox="1"/>
          <p:nvPr/>
        </p:nvSpPr>
        <p:spPr>
          <a:xfrm>
            <a:off x="6565311" y="1074887"/>
            <a:ext cx="9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DD92C-845A-E2E8-268A-F5D7F3D23815}"/>
              </a:ext>
            </a:extLst>
          </p:cNvPr>
          <p:cNvSpPr txBox="1"/>
          <p:nvPr/>
        </p:nvSpPr>
        <p:spPr>
          <a:xfrm>
            <a:off x="3864645" y="2968178"/>
            <a:ext cx="13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Блокчейн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C7EC-E463-32BB-C3F4-D7D15A365688}"/>
              </a:ext>
            </a:extLst>
          </p:cNvPr>
          <p:cNvSpPr txBox="1"/>
          <p:nvPr/>
        </p:nvSpPr>
        <p:spPr>
          <a:xfrm>
            <a:off x="7128093" y="2955746"/>
            <a:ext cx="67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IPFS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 descr="Зображення, що містить текст, схема, План, Прямокутник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C9B848B-9309-1D7D-518D-2C41BA429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24" y="1180959"/>
            <a:ext cx="7309671" cy="3178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B6A18-7386-3965-DDAE-B7756B2F7ADF}"/>
              </a:ext>
            </a:extLst>
          </p:cNvPr>
          <p:cNvSpPr txBox="1"/>
          <p:nvPr/>
        </p:nvSpPr>
        <p:spPr>
          <a:xfrm>
            <a:off x="2805200" y="4465709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діаграма розгортання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AAF3F19-3AA9-D805-0DDE-C61ED7AF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4C16E8D2-69AC-AB63-BE2E-CA418527A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980" y="557461"/>
            <a:ext cx="3589020" cy="2014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4A0EA540-B0DF-6DD3-F757-9A5F6ACE09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401C2-1CE5-6BB1-A0DA-8FB89364325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C55E2-BD0A-F667-29FB-CB15D4787FAE}"/>
              </a:ext>
            </a:extLst>
          </p:cNvPr>
          <p:cNvSpPr txBox="1"/>
          <p:nvPr/>
        </p:nvSpPr>
        <p:spPr>
          <a:xfrm>
            <a:off x="982980" y="2827061"/>
            <a:ext cx="27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модель бази даних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Рисунок 5" descr="Зображення, що містить текст, схема, План, Паралель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37ADE15-E9A5-7118-F507-360AEA79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36" y="143388"/>
            <a:ext cx="4786439" cy="4856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10" descr="Купити ліцензію Microsoft SQL Server 2022 (СSP) в Softonline.">
            <a:extLst>
              <a:ext uri="{FF2B5EF4-FFF2-40B4-BE49-F238E27FC236}">
                <a16:creationId xmlns:a16="http://schemas.microsoft.com/office/drawing/2014/main" id="{AF019755-D664-76DF-CD9D-2DDA5A87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94" y="3451704"/>
            <a:ext cx="1071563" cy="10715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7301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.potx" id="{DD8F48E5-10B8-4D0D-8E42-BA7253EB2AF3}" vid="{5ED39EBE-040B-418D-8B2A-92DD65B2F41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Презентації_до_кв_р_бакалавра_2025</Template>
  <TotalTime>671</TotalTime>
  <Words>467</Words>
  <Application>Microsoft Office PowerPoint</Application>
  <PresentationFormat>Екран (16:9)</PresentationFormat>
  <Paragraphs>115</Paragraphs>
  <Slides>21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7" baseType="lpstr">
      <vt:lpstr>Times New Roman</vt:lpstr>
      <vt:lpstr>Economica</vt:lpstr>
      <vt:lpstr>Aptos</vt:lpstr>
      <vt:lpstr>Open Sans</vt:lpstr>
      <vt:lpstr>Arial</vt:lpstr>
      <vt:lpstr>Шаблон презентації кваліфікаційної роботи магістрів</vt:lpstr>
      <vt:lpstr>Програмна система організації вантажних перевезень та врегулювання відносин між замовником та перевізником з використанням технології блокчейн, смарт-контрактів та електронного цифрового підпису</vt:lpstr>
      <vt:lpstr>Актуальність</vt:lpstr>
      <vt:lpstr>Презентація PowerPoint</vt:lpstr>
      <vt:lpstr>Постановка задачі</vt:lpstr>
      <vt:lpstr>Переваги та недоліки існуючих рішень</vt:lpstr>
      <vt:lpstr>Аналіз проблем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Дизайн системи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Методи та інструменти тестування</vt:lpstr>
      <vt:lpstr>Результати тестування</vt:lpstr>
      <vt:lpstr>Апробація</vt:lpstr>
      <vt:lpstr>Висновки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Кравченко Євгеній</dc:creator>
  <cp:lastModifiedBy>Кравченко Євгеній</cp:lastModifiedBy>
  <cp:revision>22</cp:revision>
  <dcterms:created xsi:type="dcterms:W3CDTF">2025-06-09T15:21:36Z</dcterms:created>
  <dcterms:modified xsi:type="dcterms:W3CDTF">2025-06-11T16:49:55Z</dcterms:modified>
</cp:coreProperties>
</file>