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Economica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465B666-8754-4685-B4A2-20E335376E7B}">
  <a:tblStyle styleId="{B465B666-8754-4685-B4A2-20E335376E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Economica-bold.fntdata"/><Relationship Id="rId21" Type="http://schemas.openxmlformats.org/officeDocument/2006/relationships/font" Target="fonts/Economica-regular.fntdata"/><Relationship Id="rId24" Type="http://schemas.openxmlformats.org/officeDocument/2006/relationships/font" Target="fonts/Economica-boldItalic.fntdata"/><Relationship Id="rId23" Type="http://schemas.openxmlformats.org/officeDocument/2006/relationships/font" Target="fonts/Economic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d547769e8_0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3d547769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d547769e8_0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3d547769e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" name="Google Shape;22;p4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b="0" i="0" sz="42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2805450" y="821300"/>
            <a:ext cx="3281100" cy="135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uk" sz="2400"/>
              <a:t>Програмна система для моніторингу стану рослин</a:t>
            </a:r>
            <a:endParaRPr sz="24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902300" y="3478425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rPr lang="uk" sz="1700">
                <a:latin typeface="Times New Roman"/>
                <a:ea typeface="Times New Roman"/>
                <a:cs typeface="Times New Roman"/>
                <a:sym typeface="Times New Roman"/>
              </a:rPr>
              <a:t>Кривко Роман Андрійович, ПЗПІ-22-6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rPr lang="uk" sz="1700">
                <a:latin typeface="Times New Roman"/>
                <a:ea typeface="Times New Roman"/>
                <a:cs typeface="Times New Roman"/>
                <a:sym typeface="Times New Roman"/>
              </a:rPr>
              <a:t>Керівник: доц. кафедри ПІ Ірина Афанасьєва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1"/>
              <a:buNone/>
            </a:pPr>
            <a:r>
              <a:rPr lang="uk" sz="1700">
                <a:latin typeface="Times New Roman"/>
                <a:ea typeface="Times New Roman"/>
                <a:cs typeface="Times New Roman"/>
                <a:sym typeface="Times New Roman"/>
              </a:rPr>
              <a:t>26 червня 2025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225225"/>
            <a:ext cx="35886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Реагування на відхилення від норми показників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8499985" y="4606350"/>
            <a:ext cx="56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2967922"/>
            <a:ext cx="4303076" cy="124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225225"/>
            <a:ext cx="35886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Сторінка візуалізації показників сенсорів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3"/>
          <p:cNvSpPr txBox="1"/>
          <p:nvPr/>
        </p:nvSpPr>
        <p:spPr>
          <a:xfrm>
            <a:off x="8297203" y="4606350"/>
            <a:ext cx="765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7097" y="776750"/>
            <a:ext cx="4400074" cy="35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38825"/>
            <a:ext cx="3487251" cy="22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Інтерфейс користувача </a:t>
            </a:r>
            <a:endParaRPr sz="3200"/>
          </a:p>
        </p:txBody>
      </p:sp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 txBox="1"/>
          <p:nvPr/>
        </p:nvSpPr>
        <p:spPr>
          <a:xfrm>
            <a:off x="8343287" y="4606350"/>
            <a:ext cx="71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925" y="970950"/>
            <a:ext cx="3487251" cy="229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850" y="3461997"/>
            <a:ext cx="4303076" cy="124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90126" y="980343"/>
            <a:ext cx="5083024" cy="21889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97850" y="3209638"/>
            <a:ext cx="3891682" cy="124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Тестування</a:t>
            </a:r>
            <a:endParaRPr sz="3200"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68925" y="860950"/>
            <a:ext cx="2657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rPr lang="uk"/>
              <a:t>Модульне тестування </a:t>
            </a:r>
            <a:r>
              <a:rPr lang="uk"/>
              <a:t>застосунку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5"/>
          <p:cNvSpPr txBox="1"/>
          <p:nvPr/>
        </p:nvSpPr>
        <p:spPr>
          <a:xfrm>
            <a:off x="8463134" y="4606350"/>
            <a:ext cx="59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550" y="860946"/>
            <a:ext cx="5341324" cy="3099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24" y="2157550"/>
            <a:ext cx="3209450" cy="11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5338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Підсумки </a:t>
            </a:r>
            <a:endParaRPr sz="3200"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/>
              <a:t>Реалізовано автоматизовану інформаційну систему для моніторингу мікроклімату теплиць у реальному часі.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/>
              <a:t>Корисність: забезпечення стабільного збору, зберігання та аналізу даних із сенсорів; підтримка візуалізації даних, сповіщень і адаптивного веб-інтерфейсу.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/>
              <a:t>Можливості розвитку: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інтеграція інтелектуального керування поливом;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підтримка мобільної версії інтерфейсу;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розширення типів сенсорів і агрономічних моделей;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uk"/>
              <a:t>масштабування під багатокористувацькі SaaS-рішення.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Мета роботи</a:t>
            </a:r>
            <a:endParaRPr sz="3200"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/>
              <a:t>Метою даної курсової роботи є розробка автоматизованої системи моніторингу теплиць.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uk"/>
              <a:t>У сучасних умовах зростання потреб у продовольстві та одночасного дефіциту ресурсів (води, енергії, робочої сили) дедалі більшої актуальності набувають технології так званого точного землеробства та автоматизації агропроцесів.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216187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250"/>
              <a:buNone/>
            </a:pPr>
            <a:r>
              <a:rPr lang="uk" sz="3200"/>
              <a:t>Аналіз проблеми (аналіз існуючих рішень) </a:t>
            </a:r>
            <a:endParaRPr sz="3200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5"/>
          <p:cNvGraphicFramePr/>
          <p:nvPr/>
        </p:nvGraphicFramePr>
        <p:xfrm>
          <a:off x="952500" y="157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{B465B666-8754-4685-B4A2-20E335376E7B}</a:tableStyleId>
              </a:tblPr>
              <a:tblGrid>
                <a:gridCol w="3939900"/>
                <a:gridCol w="3939900"/>
              </a:tblGrid>
              <a:tr h="3891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Аналогічна система: AutoGrow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</a:tr>
              <a:tr h="377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Переваги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Недоліки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В</a:t>
                      </a:r>
                      <a:r>
                        <a:rPr lang="uk"/>
                        <a:t>исока надійність та точність контролю параметрів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В</a:t>
                      </a:r>
                      <a:r>
                        <a:rPr lang="uk"/>
                        <a:t>исока вартість впровадження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Можливість підключення до хмарного сховища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З</a:t>
                      </a:r>
                      <a:r>
                        <a:rPr lang="uk"/>
                        <a:t>алежність від стабільного інтернет-з’єднання та сервісів компанії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4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Мо</a:t>
                      </a:r>
                      <a:r>
                        <a:rPr lang="uk"/>
                        <a:t>жливість інтеграції з системами автоматичного зрошення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uk"/>
                        <a:t>С</a:t>
                      </a:r>
                      <a:r>
                        <a:rPr lang="uk"/>
                        <a:t>кладний процес налаштування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Постановка задачі та опис системи</a:t>
            </a:r>
            <a:endParaRPr sz="3200"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Розробка автоматизованої інформаційної системи моніторингу теплиць з підтримкою збору, збереження, аналізу та візуалізації параметрів мікроклімату в реальному часі.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Побудова клієнта і серверного застосунку з використанням Java (Spring Boot), MQTT, PostgreSQL та React.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Демонстраційна версія з повним функціоналом ключового функціоналу: Забезпечення підтримки користувацьких ролей, моніторинг сенсорних даних, система сповіщень і адаптивний веб-інтерфейс для ефективного керування об'єктами моніторингу.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Вибір технологій розробки </a:t>
            </a:r>
            <a:endParaRPr sz="32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Мова серверної частини: Java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База даних: PostgreSQL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Мова клієнтської частини: JavaScript</a:t>
            </a:r>
            <a:b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</a:b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Протокол передачі даних: MQTT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Мова IoT-клієнта: C++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Архітектура створеного програмного забезпечення</a:t>
            </a:r>
            <a:endParaRPr sz="32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453900"/>
            <a:ext cx="3634800" cy="31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Архітектура системи - чотирирівнева (клієнт, серверна частина, база даних, IoT-клієнт)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ts val="18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Архітектура серверного застосунку - модульний моноліт.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275" y="873050"/>
            <a:ext cx="4078476" cy="410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Опис програмного забезпечення, що було використано у дослідженні</a:t>
            </a:r>
            <a:endParaRPr sz="3200"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477100"/>
            <a:ext cx="8520600" cy="27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Java – основна мова для реалізації серверної логіки та обробки запитів REST API.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Spring Boot – фреймворк для створення масштабованого бекенду з інтеграцією безпеки, бази даних і брокера повідомлень.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PostgreSQL – реляційна база даних для збереження користувацької інформації, параметрів сенсорів та історії станів.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MQTT – легкий протокол обміну повідомленнями для передачі сенсорних даних у реальному часі.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React – JavaScript-бібліотека для створення адаптивного та інтерактивного веб-інтерфейсу.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200"/>
              </a:spcAft>
              <a:buSzPct val="100000"/>
              <a:buNone/>
            </a:pPr>
            <a:r>
              <a:rPr lang="uk">
                <a:solidFill>
                  <a:srgbClr val="0D0D0D"/>
                </a:solidFill>
                <a:highlight>
                  <a:srgbClr val="FFFFFF"/>
                </a:highlight>
              </a:rPr>
              <a:t>JWT – механізм токен-автентифікації для захисту доступу до приватних ресурсів користувача.</a:t>
            </a:r>
            <a:endParaRPr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Дизайн системи</a:t>
            </a:r>
            <a:endParaRPr sz="3200"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83725" y="1225225"/>
            <a:ext cx="8520600" cy="31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latin typeface="Arial"/>
                <a:ea typeface="Arial"/>
                <a:cs typeface="Arial"/>
                <a:sym typeface="Arial"/>
              </a:rPr>
              <a:t>Методи: компонентно-орієнтований підхід, архітектурні патерни REST та MVC, авторизація на основі JWT, підписка/публікація через MQTT, принципи нормалізації БД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400">
                <a:latin typeface="Arial"/>
                <a:ea typeface="Arial"/>
                <a:cs typeface="Arial"/>
                <a:sym typeface="Arial"/>
              </a:rPr>
              <a:t>Послідовність: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Arial"/>
                <a:ea typeface="Arial"/>
                <a:cs typeface="Arial"/>
                <a:sym typeface="Arial"/>
              </a:rPr>
              <a:t>аналіз предметної галузі;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Arial"/>
                <a:ea typeface="Arial"/>
                <a:cs typeface="Arial"/>
                <a:sym typeface="Arial"/>
              </a:rPr>
              <a:t>проектування архітектури (клієнт-сервер, модель БД, інтеграція сенсорів);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Arial"/>
                <a:ea typeface="Arial"/>
                <a:cs typeface="Arial"/>
                <a:sym typeface="Arial"/>
              </a:rPr>
              <a:t>реалізація серверної логіки, бази даних і клієнтського інтерфейсу;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uk" sz="1400">
                <a:latin typeface="Arial"/>
                <a:ea typeface="Arial"/>
                <a:cs typeface="Arial"/>
                <a:sym typeface="Arial"/>
              </a:rPr>
              <a:t>тестування функціоналу та модулів.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uk" sz="1400">
                <a:latin typeface="Arial"/>
                <a:ea typeface="Arial"/>
                <a:cs typeface="Arial"/>
                <a:sym typeface="Arial"/>
              </a:rPr>
              <a:t>Технології: Java, Spring Boot, React, PostgreSQL, MQTT</a:t>
            </a:r>
            <a:endParaRPr sz="2100"/>
          </a:p>
        </p:txBody>
      </p:sp>
      <p:pic>
        <p:nvPicPr>
          <p:cNvPr id="122" name="Google Shape;12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uk" sz="3200"/>
              <a:t>Приклад реалізації</a:t>
            </a:r>
            <a:endParaRPr sz="3200"/>
          </a:p>
        </p:txBody>
      </p:sp>
      <p:sp>
        <p:nvSpPr>
          <p:cNvPr id="129" name="Google Shape;129;p21"/>
          <p:cNvSpPr txBox="1"/>
          <p:nvPr>
            <p:ph idx="1" type="body"/>
          </p:nvPr>
        </p:nvSpPr>
        <p:spPr>
          <a:xfrm>
            <a:off x="311700" y="1225225"/>
            <a:ext cx="35886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uk">
                <a:latin typeface="Economica"/>
                <a:ea typeface="Economica"/>
                <a:cs typeface="Economica"/>
                <a:sym typeface="Economica"/>
              </a:rPr>
              <a:t>Реагування на відхилення від норми показників</a:t>
            </a:r>
            <a:endParaRPr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uk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075" y="226713"/>
            <a:ext cx="3848125" cy="469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25" y="2967922"/>
            <a:ext cx="4303076" cy="1245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