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itter" charset="1" panose="02000000000000000000"/>
      <p:regular r:id="rId26"/>
    </p:embeddedFont>
    <p:embeddedFont>
      <p:font typeface="Open Sans" charset="1" panose="00000000000000000000"/>
      <p:regular r:id="rId27"/>
    </p:embeddedFont>
    <p:embeddedFont>
      <p:font typeface="Bitter Bold" charset="1" panose="02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notesSlides/notesSlide2.xml" Type="http://schemas.openxmlformats.org/officeDocument/2006/relationships/notesSlide"/><Relationship Id="rId3" Target="viewProps.xml" Type="http://schemas.openxmlformats.org/officeDocument/2006/relationships/viewProps"/><Relationship Id="rId30" Target="notesSlides/notesSlide3.xml" Type="http://schemas.openxmlformats.org/officeDocument/2006/relationships/notesSlide"/><Relationship Id="rId31" Target="notesSlides/notesSlide4.xml" Type="http://schemas.openxmlformats.org/officeDocument/2006/relationships/notesSlide"/><Relationship Id="rId32" Target="notesSlides/notesSlide5.xml" Type="http://schemas.openxmlformats.org/officeDocument/2006/relationships/notesSlide"/><Relationship Id="rId33" Target="notesSlides/notesSlide6.xml" Type="http://schemas.openxmlformats.org/officeDocument/2006/relationships/notesSlide"/><Relationship Id="rId34" Target="notesSlides/notesSlide7.xml" Type="http://schemas.openxmlformats.org/officeDocument/2006/relationships/notesSlide"/><Relationship Id="rId35" Target="notesSlides/notesSlide8.xml" Type="http://schemas.openxmlformats.org/officeDocument/2006/relationships/notesSlide"/><Relationship Id="rId36" Target="notesSlides/notesSlide9.xml" Type="http://schemas.openxmlformats.org/officeDocument/2006/relationships/notesSlide"/><Relationship Id="rId37" Target="notesSlides/notesSlide10.xml" Type="http://schemas.openxmlformats.org/officeDocument/2006/relationships/notesSlide"/><Relationship Id="rId38" Target="notesSlides/notesSlide11.xml" Type="http://schemas.openxmlformats.org/officeDocument/2006/relationships/notesSlide"/><Relationship Id="rId39" Target="notesSlides/notesSlide12.xml" Type="http://schemas.openxmlformats.org/officeDocument/2006/relationships/notesSlide"/><Relationship Id="rId4" Target="theme/theme1.xml" Type="http://schemas.openxmlformats.org/officeDocument/2006/relationships/theme"/><Relationship Id="rId40" Target="notesSlides/notesSlide13.xml" Type="http://schemas.openxmlformats.org/officeDocument/2006/relationships/notesSlide"/><Relationship Id="rId41" Target="notesSlides/notesSlide14.xml" Type="http://schemas.openxmlformats.org/officeDocument/2006/relationships/notesSlide"/><Relationship Id="rId42" Target="notesSlides/notesSlide15.xml" Type="http://schemas.openxmlformats.org/officeDocument/2006/relationships/notesSlide"/><Relationship Id="rId43" Target="notesSlides/notesSlide16.xml" Type="http://schemas.openxmlformats.org/officeDocument/2006/relationships/notesSlide"/><Relationship Id="rId44" Target="notesSlides/notesSlide17.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12" Target="../media/image16.png" Type="http://schemas.openxmlformats.org/officeDocument/2006/relationships/image"/><Relationship Id="rId13" Target="../media/image17.png" Type="http://schemas.openxmlformats.org/officeDocument/2006/relationships/image"/><Relationship Id="rId14" Target="../media/image18.png" Type="http://schemas.openxmlformats.org/officeDocument/2006/relationships/image"/><Relationship Id="rId15" Target="../media/image19.png" Type="http://schemas.openxmlformats.org/officeDocument/2006/relationships/image"/><Relationship Id="rId16" Target="../media/image20.png" Type="http://schemas.openxmlformats.org/officeDocument/2006/relationships/image"/><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Freeform 6" id="6"/>
          <p:cNvSpPr/>
          <p:nvPr/>
        </p:nvSpPr>
        <p:spPr>
          <a:xfrm flipH="false" flipV="false" rot="0">
            <a:off x="11333889" y="-1062144"/>
            <a:ext cx="9182836" cy="9211004"/>
          </a:xfrm>
          <a:custGeom>
            <a:avLst/>
            <a:gdLst/>
            <a:ahLst/>
            <a:cxnLst/>
            <a:rect r="r" b="b" t="t" l="l"/>
            <a:pathLst>
              <a:path h="9211004" w="9182836">
                <a:moveTo>
                  <a:pt x="0" y="0"/>
                </a:moveTo>
                <a:lnTo>
                  <a:pt x="9182836" y="0"/>
                </a:lnTo>
                <a:lnTo>
                  <a:pt x="9182836" y="9211004"/>
                </a:lnTo>
                <a:lnTo>
                  <a:pt x="0" y="9211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3005249">
            <a:off x="-3244718" y="2906888"/>
            <a:ext cx="9182836" cy="9211004"/>
          </a:xfrm>
          <a:custGeom>
            <a:avLst/>
            <a:gdLst/>
            <a:ahLst/>
            <a:cxnLst/>
            <a:rect r="r" b="b" t="t" l="l"/>
            <a:pathLst>
              <a:path h="9211004" w="9182836">
                <a:moveTo>
                  <a:pt x="0" y="0"/>
                </a:moveTo>
                <a:lnTo>
                  <a:pt x="9182835" y="0"/>
                </a:lnTo>
                <a:lnTo>
                  <a:pt x="9182835" y="9211004"/>
                </a:lnTo>
                <a:lnTo>
                  <a:pt x="0" y="9211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467456" y="577311"/>
            <a:ext cx="15353087" cy="2106685"/>
          </a:xfrm>
          <a:prstGeom prst="rect">
            <a:avLst/>
          </a:prstGeom>
        </p:spPr>
        <p:txBody>
          <a:bodyPr anchor="t" rtlCol="false" tIns="0" lIns="0" bIns="0" rIns="0">
            <a:spAutoFit/>
          </a:bodyPr>
          <a:lstStyle/>
          <a:p>
            <a:pPr algn="ctr">
              <a:lnSpc>
                <a:spcPts val="5611"/>
              </a:lnSpc>
            </a:pPr>
            <a:r>
              <a:rPr lang="en-US" sz="4500">
                <a:solidFill>
                  <a:srgbClr val="2C3F42"/>
                </a:solidFill>
                <a:latin typeface="Bitter"/>
                <a:ea typeface="Bitter"/>
                <a:cs typeface="Bitter"/>
                <a:sym typeface="Bitter"/>
              </a:rPr>
              <a:t>Міні</a:t>
            </a:r>
            <a:r>
              <a:rPr lang="en-US" sz="4500">
                <a:solidFill>
                  <a:srgbClr val="2C3F42"/>
                </a:solidFill>
                <a:latin typeface="Bitter"/>
                <a:ea typeface="Bitter"/>
                <a:cs typeface="Bitter"/>
                <a:sym typeface="Bitter"/>
              </a:rPr>
              <a:t>стерство освіти і науки України</a:t>
            </a:r>
          </a:p>
          <a:p>
            <a:pPr algn="ctr">
              <a:lnSpc>
                <a:spcPts val="5612"/>
              </a:lnSpc>
            </a:pPr>
            <a:r>
              <a:rPr lang="en-US" sz="4500">
                <a:solidFill>
                  <a:srgbClr val="2C3F42"/>
                </a:solidFill>
                <a:latin typeface="Bitter"/>
                <a:ea typeface="Bitter"/>
                <a:cs typeface="Bitter"/>
                <a:sym typeface="Bitter"/>
              </a:rPr>
              <a:t>Харківський національний університет радіоелектроніки</a:t>
            </a:r>
          </a:p>
        </p:txBody>
      </p:sp>
      <p:sp>
        <p:nvSpPr>
          <p:cNvPr name="TextBox 9" id="9"/>
          <p:cNvSpPr txBox="true"/>
          <p:nvPr/>
        </p:nvSpPr>
        <p:spPr>
          <a:xfrm rot="0">
            <a:off x="3753733" y="7398090"/>
            <a:ext cx="4911387" cy="1860322"/>
          </a:xfrm>
          <a:prstGeom prst="rect">
            <a:avLst/>
          </a:prstGeom>
        </p:spPr>
        <p:txBody>
          <a:bodyPr anchor="t" rtlCol="false" tIns="0" lIns="0" bIns="0" rIns="0">
            <a:spAutoFit/>
          </a:bodyPr>
          <a:lstStyle/>
          <a:p>
            <a:pPr algn="l">
              <a:lnSpc>
                <a:spcPts val="5046"/>
              </a:lnSpc>
            </a:pPr>
            <a:r>
              <a:rPr lang="en-US" sz="3099">
                <a:solidFill>
                  <a:srgbClr val="2C3F42"/>
                </a:solidFill>
                <a:latin typeface="Open Sans"/>
                <a:ea typeface="Open Sans"/>
                <a:cs typeface="Open Sans"/>
                <a:sym typeface="Open Sans"/>
              </a:rPr>
              <a:t>Виконала:</a:t>
            </a:r>
          </a:p>
          <a:p>
            <a:pPr algn="l">
              <a:lnSpc>
                <a:spcPts val="5046"/>
              </a:lnSpc>
            </a:pPr>
            <a:r>
              <a:rPr lang="en-US" sz="3099">
                <a:solidFill>
                  <a:srgbClr val="2C3F42"/>
                </a:solidFill>
                <a:latin typeface="Open Sans"/>
                <a:ea typeface="Open Sans"/>
                <a:cs typeface="Open Sans"/>
                <a:sym typeface="Open Sans"/>
              </a:rPr>
              <a:t> ст. гр. ПЗПІ-22-8</a:t>
            </a:r>
          </a:p>
          <a:p>
            <a:pPr algn="l">
              <a:lnSpc>
                <a:spcPts val="5046"/>
              </a:lnSpc>
            </a:pPr>
            <a:r>
              <a:rPr lang="en-US" sz="3099">
                <a:solidFill>
                  <a:srgbClr val="2C3F42"/>
                </a:solidFill>
                <a:latin typeface="Open Sans"/>
                <a:ea typeface="Open Sans"/>
                <a:cs typeface="Open Sans"/>
                <a:sym typeface="Open Sans"/>
              </a:rPr>
              <a:t>Кучерявенко К.Р.</a:t>
            </a:r>
          </a:p>
        </p:txBody>
      </p:sp>
      <p:sp>
        <p:nvSpPr>
          <p:cNvPr name="TextBox 10" id="10"/>
          <p:cNvSpPr txBox="true"/>
          <p:nvPr/>
        </p:nvSpPr>
        <p:spPr>
          <a:xfrm rot="0">
            <a:off x="1613719" y="3524308"/>
            <a:ext cx="15353087" cy="832999"/>
          </a:xfrm>
          <a:prstGeom prst="rect">
            <a:avLst/>
          </a:prstGeom>
        </p:spPr>
        <p:txBody>
          <a:bodyPr anchor="t" rtlCol="false" tIns="0" lIns="0" bIns="0" rIns="0">
            <a:spAutoFit/>
          </a:bodyPr>
          <a:lstStyle/>
          <a:p>
            <a:pPr algn="ctr">
              <a:lnSpc>
                <a:spcPts val="6235"/>
              </a:lnSpc>
            </a:pPr>
            <a:r>
              <a:rPr lang="en-US" sz="5000" b="true">
                <a:solidFill>
                  <a:srgbClr val="2C3F42"/>
                </a:solidFill>
                <a:latin typeface="Bitter Bold"/>
                <a:ea typeface="Bitter Bold"/>
                <a:cs typeface="Bitter Bold"/>
                <a:sym typeface="Bitter Bold"/>
              </a:rPr>
              <a:t>К</a:t>
            </a:r>
            <a:r>
              <a:rPr lang="en-US" sz="5000" b="true">
                <a:solidFill>
                  <a:srgbClr val="2C3F42"/>
                </a:solidFill>
                <a:latin typeface="Bitter Bold"/>
                <a:ea typeface="Bitter Bold"/>
                <a:cs typeface="Bitter Bold"/>
                <a:sym typeface="Bitter Bold"/>
              </a:rPr>
              <a:t>омплексний курсовий проєкт</a:t>
            </a:r>
          </a:p>
        </p:txBody>
      </p:sp>
      <p:sp>
        <p:nvSpPr>
          <p:cNvPr name="TextBox 11" id="11"/>
          <p:cNvSpPr txBox="true"/>
          <p:nvPr/>
        </p:nvSpPr>
        <p:spPr>
          <a:xfrm rot="0">
            <a:off x="1467456" y="5197619"/>
            <a:ext cx="15353087" cy="696930"/>
          </a:xfrm>
          <a:prstGeom prst="rect">
            <a:avLst/>
          </a:prstGeom>
        </p:spPr>
        <p:txBody>
          <a:bodyPr anchor="t" rtlCol="false" tIns="0" lIns="0" bIns="0" rIns="0">
            <a:spAutoFit/>
          </a:bodyPr>
          <a:lstStyle/>
          <a:p>
            <a:pPr algn="ctr">
              <a:lnSpc>
                <a:spcPts val="5612"/>
              </a:lnSpc>
            </a:pPr>
            <a:r>
              <a:rPr lang="en-US" sz="4500">
                <a:solidFill>
                  <a:srgbClr val="2C3F42"/>
                </a:solidFill>
                <a:latin typeface="Bitter"/>
                <a:ea typeface="Bitter"/>
                <a:cs typeface="Bitter"/>
                <a:sym typeface="Bitter"/>
              </a:rPr>
              <a:t>База потенційних донорів</a:t>
            </a:r>
          </a:p>
        </p:txBody>
      </p:sp>
      <p:sp>
        <p:nvSpPr>
          <p:cNvPr name="TextBox 12" id="12"/>
          <p:cNvSpPr txBox="true"/>
          <p:nvPr/>
        </p:nvSpPr>
        <p:spPr>
          <a:xfrm rot="0">
            <a:off x="10189862" y="7398090"/>
            <a:ext cx="4102180" cy="1860210"/>
          </a:xfrm>
          <a:prstGeom prst="rect">
            <a:avLst/>
          </a:prstGeom>
        </p:spPr>
        <p:txBody>
          <a:bodyPr anchor="t" rtlCol="false" tIns="0" lIns="0" bIns="0" rIns="0">
            <a:spAutoFit/>
          </a:bodyPr>
          <a:lstStyle/>
          <a:p>
            <a:pPr algn="l">
              <a:lnSpc>
                <a:spcPts val="5048"/>
              </a:lnSpc>
              <a:spcBef>
                <a:spcPct val="0"/>
              </a:spcBef>
            </a:pPr>
            <a:r>
              <a:rPr lang="en-US" sz="3099">
                <a:solidFill>
                  <a:srgbClr val="000000"/>
                </a:solidFill>
                <a:latin typeface="Open Sans"/>
                <a:ea typeface="Open Sans"/>
                <a:cs typeface="Open Sans"/>
                <a:sym typeface="Open Sans"/>
              </a:rPr>
              <a:t>Науковий керівник:</a:t>
            </a:r>
          </a:p>
          <a:p>
            <a:pPr algn="l">
              <a:lnSpc>
                <a:spcPts val="5048"/>
              </a:lnSpc>
              <a:spcBef>
                <a:spcPct val="0"/>
              </a:spcBef>
            </a:pPr>
            <a:r>
              <a:rPr lang="en-US" sz="3099">
                <a:solidFill>
                  <a:srgbClr val="000000"/>
                </a:solidFill>
                <a:latin typeface="Open Sans"/>
                <a:ea typeface="Open Sans"/>
                <a:cs typeface="Open Sans"/>
                <a:sym typeface="Open Sans"/>
              </a:rPr>
              <a:t>ст.викл. кафедри ПІ </a:t>
            </a:r>
          </a:p>
          <a:p>
            <a:pPr algn="l">
              <a:lnSpc>
                <a:spcPts val="5046"/>
              </a:lnSpc>
              <a:spcBef>
                <a:spcPct val="0"/>
              </a:spcBef>
            </a:pPr>
            <a:r>
              <a:rPr lang="en-US" sz="3099">
                <a:solidFill>
                  <a:srgbClr val="000000"/>
                </a:solidFill>
                <a:latin typeface="Open Sans"/>
                <a:ea typeface="Open Sans"/>
                <a:cs typeface="Open Sans"/>
                <a:sym typeface="Open Sans"/>
              </a:rPr>
              <a:t>Широкопетлєва М. С.</a:t>
            </a:r>
          </a:p>
        </p:txBody>
      </p:sp>
      <p:sp>
        <p:nvSpPr>
          <p:cNvPr name="TextBox 13" id="13"/>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grpSp>
        <p:nvGrpSpPr>
          <p:cNvPr name="Group 6" id="6"/>
          <p:cNvGrpSpPr/>
          <p:nvPr/>
        </p:nvGrpSpPr>
        <p:grpSpPr>
          <a:xfrm rot="0">
            <a:off x="-5131768" y="-5869483"/>
            <a:ext cx="27830197" cy="20888550"/>
            <a:chOff x="0" y="0"/>
            <a:chExt cx="37106930" cy="27851400"/>
          </a:xfrm>
        </p:grpSpPr>
        <p:sp>
          <p:nvSpPr>
            <p:cNvPr name="Freeform 7" id="7"/>
            <p:cNvSpPr/>
            <p:nvPr/>
          </p:nvSpPr>
          <p:spPr>
            <a:xfrm flipH="false" flipV="false" rot="3005249">
              <a:off x="2516067" y="11701828"/>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3005249">
              <a:off x="22013871" y="13075129"/>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3005249">
              <a:off x="22347082" y="2494933"/>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3005249">
              <a:off x="3852995" y="3110567"/>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11" id="11"/>
          <p:cNvSpPr/>
          <p:nvPr/>
        </p:nvSpPr>
        <p:spPr>
          <a:xfrm flipH="false" flipV="false" rot="0">
            <a:off x="1303747" y="1726844"/>
            <a:ext cx="15680507" cy="7173832"/>
          </a:xfrm>
          <a:custGeom>
            <a:avLst/>
            <a:gdLst/>
            <a:ahLst/>
            <a:cxnLst/>
            <a:rect r="r" b="b" t="t" l="l"/>
            <a:pathLst>
              <a:path h="7173832" w="15680507">
                <a:moveTo>
                  <a:pt x="0" y="0"/>
                </a:moveTo>
                <a:lnTo>
                  <a:pt x="15680506" y="0"/>
                </a:lnTo>
                <a:lnTo>
                  <a:pt x="15680506" y="7173831"/>
                </a:lnTo>
                <a:lnTo>
                  <a:pt x="0" y="7173831"/>
                </a:lnTo>
                <a:lnTo>
                  <a:pt x="0" y="0"/>
                </a:lnTo>
                <a:close/>
              </a:path>
            </a:pathLst>
          </a:custGeom>
          <a:blipFill>
            <a:blip r:embed="rId5"/>
            <a:stretch>
              <a:fillRect l="0" t="0" r="0" b="0"/>
            </a:stretch>
          </a:blipFill>
          <a:ln w="38100" cap="sq">
            <a:solidFill>
              <a:srgbClr val="000000"/>
            </a:solidFill>
            <a:prstDash val="lgDash"/>
            <a:miter/>
          </a:ln>
        </p:spPr>
      </p:sp>
      <p:sp>
        <p:nvSpPr>
          <p:cNvPr name="TextBox 12" id="12"/>
          <p:cNvSpPr txBox="true"/>
          <p:nvPr/>
        </p:nvSpPr>
        <p:spPr>
          <a:xfrm rot="0">
            <a:off x="4421237" y="588169"/>
            <a:ext cx="9445526"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Інтерфейс шукача</a:t>
            </a:r>
          </a:p>
        </p:txBody>
      </p:sp>
      <p:sp>
        <p:nvSpPr>
          <p:cNvPr name="TextBox 13" id="13"/>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C3F42"/>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Freeform 6" id="6"/>
          <p:cNvSpPr/>
          <p:nvPr/>
        </p:nvSpPr>
        <p:spPr>
          <a:xfrm flipH="false" flipV="false" rot="0">
            <a:off x="1009128" y="1558602"/>
            <a:ext cx="16269743" cy="7463745"/>
          </a:xfrm>
          <a:custGeom>
            <a:avLst/>
            <a:gdLst/>
            <a:ahLst/>
            <a:cxnLst/>
            <a:rect r="r" b="b" t="t" l="l"/>
            <a:pathLst>
              <a:path h="7463745" w="16269743">
                <a:moveTo>
                  <a:pt x="0" y="0"/>
                </a:moveTo>
                <a:lnTo>
                  <a:pt x="16269744" y="0"/>
                </a:lnTo>
                <a:lnTo>
                  <a:pt x="16269744" y="7463745"/>
                </a:lnTo>
                <a:lnTo>
                  <a:pt x="0" y="7463745"/>
                </a:lnTo>
                <a:lnTo>
                  <a:pt x="0" y="0"/>
                </a:lnTo>
                <a:close/>
              </a:path>
            </a:pathLst>
          </a:custGeom>
          <a:blipFill>
            <a:blip r:embed="rId3"/>
            <a:stretch>
              <a:fillRect l="0" t="-690" r="-690" b="0"/>
            </a:stretch>
          </a:blipFill>
          <a:ln w="38100" cap="sq">
            <a:solidFill>
              <a:srgbClr val="000000"/>
            </a:solidFill>
            <a:prstDash val="lgDash"/>
            <a:miter/>
          </a:ln>
        </p:spPr>
      </p:sp>
      <p:sp>
        <p:nvSpPr>
          <p:cNvPr name="TextBox 7" id="7"/>
          <p:cNvSpPr txBox="true"/>
          <p:nvPr/>
        </p:nvSpPr>
        <p:spPr>
          <a:xfrm rot="0">
            <a:off x="2966073" y="351098"/>
            <a:ext cx="12316711"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Інтерфейс медичного персоналу</a:t>
            </a:r>
          </a:p>
        </p:txBody>
      </p:sp>
      <p:sp>
        <p:nvSpPr>
          <p:cNvPr name="TextBox 8" id="8"/>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grpSp>
        <p:nvGrpSpPr>
          <p:cNvPr name="Group 6" id="6"/>
          <p:cNvGrpSpPr/>
          <p:nvPr/>
        </p:nvGrpSpPr>
        <p:grpSpPr>
          <a:xfrm rot="0">
            <a:off x="-5131768" y="-5869483"/>
            <a:ext cx="27830197" cy="20888550"/>
            <a:chOff x="0" y="0"/>
            <a:chExt cx="37106930" cy="27851400"/>
          </a:xfrm>
        </p:grpSpPr>
        <p:sp>
          <p:nvSpPr>
            <p:cNvPr name="Freeform 7" id="7"/>
            <p:cNvSpPr/>
            <p:nvPr/>
          </p:nvSpPr>
          <p:spPr>
            <a:xfrm flipH="false" flipV="false" rot="3005249">
              <a:off x="2516067" y="11701828"/>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3005249">
              <a:off x="22013871" y="13075129"/>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3005249">
              <a:off x="22347082" y="2494933"/>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3005249">
              <a:off x="3852995" y="3110567"/>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11" id="11"/>
          <p:cNvSpPr/>
          <p:nvPr/>
        </p:nvSpPr>
        <p:spPr>
          <a:xfrm flipH="false" flipV="false" rot="0">
            <a:off x="888486" y="1706097"/>
            <a:ext cx="16511029" cy="7471240"/>
          </a:xfrm>
          <a:custGeom>
            <a:avLst/>
            <a:gdLst/>
            <a:ahLst/>
            <a:cxnLst/>
            <a:rect r="r" b="b" t="t" l="l"/>
            <a:pathLst>
              <a:path h="7471240" w="16511029">
                <a:moveTo>
                  <a:pt x="0" y="0"/>
                </a:moveTo>
                <a:lnTo>
                  <a:pt x="16511028" y="0"/>
                </a:lnTo>
                <a:lnTo>
                  <a:pt x="16511028" y="7471241"/>
                </a:lnTo>
                <a:lnTo>
                  <a:pt x="0" y="7471241"/>
                </a:lnTo>
                <a:lnTo>
                  <a:pt x="0" y="0"/>
                </a:lnTo>
                <a:close/>
              </a:path>
            </a:pathLst>
          </a:custGeom>
          <a:blipFill>
            <a:blip r:embed="rId5"/>
            <a:stretch>
              <a:fillRect l="0" t="-466" r="-466" b="0"/>
            </a:stretch>
          </a:blipFill>
          <a:ln w="38100" cap="sq">
            <a:solidFill>
              <a:srgbClr val="000000"/>
            </a:solidFill>
            <a:prstDash val="lgDash"/>
            <a:miter/>
          </a:ln>
        </p:spPr>
      </p:sp>
      <p:sp>
        <p:nvSpPr>
          <p:cNvPr name="TextBox 12" id="12"/>
          <p:cNvSpPr txBox="true"/>
          <p:nvPr/>
        </p:nvSpPr>
        <p:spPr>
          <a:xfrm rot="0">
            <a:off x="4421237" y="588169"/>
            <a:ext cx="9445526"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Інтерфейс донора</a:t>
            </a:r>
          </a:p>
        </p:txBody>
      </p:sp>
      <p:sp>
        <p:nvSpPr>
          <p:cNvPr name="TextBox 13" id="13"/>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grpSp>
        <p:nvGrpSpPr>
          <p:cNvPr name="Group 6" id="6"/>
          <p:cNvGrpSpPr/>
          <p:nvPr/>
        </p:nvGrpSpPr>
        <p:grpSpPr>
          <a:xfrm rot="0">
            <a:off x="-5131768" y="-5869483"/>
            <a:ext cx="27830197" cy="20888550"/>
            <a:chOff x="0" y="0"/>
            <a:chExt cx="37106930" cy="27851400"/>
          </a:xfrm>
        </p:grpSpPr>
        <p:sp>
          <p:nvSpPr>
            <p:cNvPr name="Freeform 7" id="7"/>
            <p:cNvSpPr/>
            <p:nvPr/>
          </p:nvSpPr>
          <p:spPr>
            <a:xfrm flipH="false" flipV="false" rot="3005249">
              <a:off x="2516067" y="11701828"/>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3005249">
              <a:off x="22013871" y="13075129"/>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3005249">
              <a:off x="22347082" y="2494933"/>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3005249">
              <a:off x="3852995" y="3110567"/>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11" id="11"/>
          <p:cNvSpPr/>
          <p:nvPr/>
        </p:nvSpPr>
        <p:spPr>
          <a:xfrm flipH="false" flipV="false" rot="0">
            <a:off x="1685218" y="1180078"/>
            <a:ext cx="14478777" cy="8234804"/>
          </a:xfrm>
          <a:custGeom>
            <a:avLst/>
            <a:gdLst/>
            <a:ahLst/>
            <a:cxnLst/>
            <a:rect r="r" b="b" t="t" l="l"/>
            <a:pathLst>
              <a:path h="8234804" w="14478777">
                <a:moveTo>
                  <a:pt x="0" y="0"/>
                </a:moveTo>
                <a:lnTo>
                  <a:pt x="14478777" y="0"/>
                </a:lnTo>
                <a:lnTo>
                  <a:pt x="14478777" y="8234804"/>
                </a:lnTo>
                <a:lnTo>
                  <a:pt x="0" y="8234804"/>
                </a:lnTo>
                <a:lnTo>
                  <a:pt x="0" y="0"/>
                </a:lnTo>
                <a:close/>
              </a:path>
            </a:pathLst>
          </a:custGeom>
          <a:blipFill>
            <a:blip r:embed="rId5"/>
            <a:stretch>
              <a:fillRect l="0" t="0" r="0" b="0"/>
            </a:stretch>
          </a:blipFill>
          <a:ln w="38100" cap="sq">
            <a:solidFill>
              <a:srgbClr val="654B42"/>
            </a:solidFill>
            <a:prstDash val="lgDash"/>
            <a:miter/>
          </a:ln>
        </p:spPr>
      </p:sp>
      <p:sp>
        <p:nvSpPr>
          <p:cNvPr name="TextBox 12" id="12"/>
          <p:cNvSpPr txBox="true"/>
          <p:nvPr/>
        </p:nvSpPr>
        <p:spPr>
          <a:xfrm rot="0">
            <a:off x="2984940" y="166687"/>
            <a:ext cx="12318120"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Код для стоврення Zoom зустрічі</a:t>
            </a:r>
          </a:p>
        </p:txBody>
      </p:sp>
      <p:sp>
        <p:nvSpPr>
          <p:cNvPr name="TextBox 13" id="13"/>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grpSp>
        <p:nvGrpSpPr>
          <p:cNvPr name="Group 6" id="6"/>
          <p:cNvGrpSpPr/>
          <p:nvPr/>
        </p:nvGrpSpPr>
        <p:grpSpPr>
          <a:xfrm rot="0">
            <a:off x="-5131768" y="-5869483"/>
            <a:ext cx="27830197" cy="20888550"/>
            <a:chOff x="0" y="0"/>
            <a:chExt cx="37106930" cy="27851400"/>
          </a:xfrm>
        </p:grpSpPr>
        <p:sp>
          <p:nvSpPr>
            <p:cNvPr name="Freeform 7" id="7"/>
            <p:cNvSpPr/>
            <p:nvPr/>
          </p:nvSpPr>
          <p:spPr>
            <a:xfrm flipH="false" flipV="false" rot="3005249">
              <a:off x="2516067" y="11701828"/>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3005249">
              <a:off x="22013871" y="13075129"/>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3005249">
              <a:off x="22347082" y="2494933"/>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3005249">
              <a:off x="3852995" y="3110567"/>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11" id="11"/>
          <p:cNvSpPr/>
          <p:nvPr/>
        </p:nvSpPr>
        <p:spPr>
          <a:xfrm flipH="false" flipV="false" rot="0">
            <a:off x="3991094" y="1576703"/>
            <a:ext cx="10305812" cy="7974122"/>
          </a:xfrm>
          <a:custGeom>
            <a:avLst/>
            <a:gdLst/>
            <a:ahLst/>
            <a:cxnLst/>
            <a:rect r="r" b="b" t="t" l="l"/>
            <a:pathLst>
              <a:path h="7974122" w="10305812">
                <a:moveTo>
                  <a:pt x="0" y="0"/>
                </a:moveTo>
                <a:lnTo>
                  <a:pt x="10305812" y="0"/>
                </a:lnTo>
                <a:lnTo>
                  <a:pt x="10305812" y="7974122"/>
                </a:lnTo>
                <a:lnTo>
                  <a:pt x="0" y="7974122"/>
                </a:lnTo>
                <a:lnTo>
                  <a:pt x="0" y="0"/>
                </a:lnTo>
                <a:close/>
              </a:path>
            </a:pathLst>
          </a:custGeom>
          <a:blipFill>
            <a:blip r:embed="rId5"/>
            <a:stretch>
              <a:fillRect l="0" t="0" r="0" b="0"/>
            </a:stretch>
          </a:blipFill>
          <a:ln w="38100" cap="sq">
            <a:solidFill>
              <a:srgbClr val="654B42"/>
            </a:solidFill>
            <a:prstDash val="lgDash"/>
            <a:miter/>
          </a:ln>
        </p:spPr>
      </p:sp>
      <p:sp>
        <p:nvSpPr>
          <p:cNvPr name="TextBox 12" id="12"/>
          <p:cNvSpPr txBox="true"/>
          <p:nvPr/>
        </p:nvSpPr>
        <p:spPr>
          <a:xfrm rot="0">
            <a:off x="1788511" y="368775"/>
            <a:ext cx="14710978"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Код для відправлення повідомлень</a:t>
            </a:r>
          </a:p>
        </p:txBody>
      </p:sp>
      <p:sp>
        <p:nvSpPr>
          <p:cNvPr name="TextBox 13" id="13"/>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grpSp>
        <p:nvGrpSpPr>
          <p:cNvPr name="Group 6" id="6"/>
          <p:cNvGrpSpPr/>
          <p:nvPr/>
        </p:nvGrpSpPr>
        <p:grpSpPr>
          <a:xfrm rot="0">
            <a:off x="-5131768" y="-5869483"/>
            <a:ext cx="27830197" cy="20888550"/>
            <a:chOff x="0" y="0"/>
            <a:chExt cx="37106930" cy="27851400"/>
          </a:xfrm>
        </p:grpSpPr>
        <p:sp>
          <p:nvSpPr>
            <p:cNvPr name="Freeform 7" id="7"/>
            <p:cNvSpPr/>
            <p:nvPr/>
          </p:nvSpPr>
          <p:spPr>
            <a:xfrm flipH="false" flipV="false" rot="3005249">
              <a:off x="2516067" y="11701828"/>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3005249">
              <a:off x="22013871" y="13075129"/>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3005249">
              <a:off x="22347082" y="2494933"/>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3005249">
              <a:off x="3852995" y="3110567"/>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11" id="11"/>
          <p:cNvSpPr/>
          <p:nvPr/>
        </p:nvSpPr>
        <p:spPr>
          <a:xfrm flipH="false" flipV="false" rot="0">
            <a:off x="4085388" y="1379512"/>
            <a:ext cx="10117224" cy="7878788"/>
          </a:xfrm>
          <a:custGeom>
            <a:avLst/>
            <a:gdLst/>
            <a:ahLst/>
            <a:cxnLst/>
            <a:rect r="r" b="b" t="t" l="l"/>
            <a:pathLst>
              <a:path h="7878788" w="10117224">
                <a:moveTo>
                  <a:pt x="0" y="0"/>
                </a:moveTo>
                <a:lnTo>
                  <a:pt x="10117224" y="0"/>
                </a:lnTo>
                <a:lnTo>
                  <a:pt x="10117224" y="7878788"/>
                </a:lnTo>
                <a:lnTo>
                  <a:pt x="0" y="7878788"/>
                </a:lnTo>
                <a:lnTo>
                  <a:pt x="0" y="0"/>
                </a:lnTo>
                <a:close/>
              </a:path>
            </a:pathLst>
          </a:custGeom>
          <a:blipFill>
            <a:blip r:embed="rId5"/>
            <a:stretch>
              <a:fillRect l="0" t="0" r="0" b="0"/>
            </a:stretch>
          </a:blipFill>
          <a:ln w="38100" cap="sq">
            <a:solidFill>
              <a:srgbClr val="654B42"/>
            </a:solidFill>
            <a:prstDash val="lgDash"/>
            <a:miter/>
          </a:ln>
        </p:spPr>
      </p:sp>
      <p:sp>
        <p:nvSpPr>
          <p:cNvPr name="TextBox 12" id="12"/>
          <p:cNvSpPr txBox="true"/>
          <p:nvPr/>
        </p:nvSpPr>
        <p:spPr>
          <a:xfrm rot="0">
            <a:off x="1788511" y="368775"/>
            <a:ext cx="14710978"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Код для відправлення повідомлень</a:t>
            </a:r>
          </a:p>
        </p:txBody>
      </p:sp>
      <p:sp>
        <p:nvSpPr>
          <p:cNvPr name="TextBox 13" id="13"/>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grpSp>
        <p:nvGrpSpPr>
          <p:cNvPr name="Group 6" id="6"/>
          <p:cNvGrpSpPr/>
          <p:nvPr/>
        </p:nvGrpSpPr>
        <p:grpSpPr>
          <a:xfrm rot="0">
            <a:off x="-5131768" y="-5869483"/>
            <a:ext cx="27830197" cy="20888550"/>
            <a:chOff x="0" y="0"/>
            <a:chExt cx="37106930" cy="27851400"/>
          </a:xfrm>
        </p:grpSpPr>
        <p:sp>
          <p:nvSpPr>
            <p:cNvPr name="Freeform 7" id="7"/>
            <p:cNvSpPr/>
            <p:nvPr/>
          </p:nvSpPr>
          <p:spPr>
            <a:xfrm flipH="false" flipV="false" rot="3005249">
              <a:off x="2516067" y="11701828"/>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3005249">
              <a:off x="22013871" y="13075129"/>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3005249">
              <a:off x="22347082" y="2494933"/>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3005249">
              <a:off x="3852995" y="3110567"/>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11" id="11"/>
          <p:cNvSpPr/>
          <p:nvPr/>
        </p:nvSpPr>
        <p:spPr>
          <a:xfrm flipH="false" flipV="false" rot="0">
            <a:off x="3230086" y="1599781"/>
            <a:ext cx="11827828" cy="7658519"/>
          </a:xfrm>
          <a:custGeom>
            <a:avLst/>
            <a:gdLst/>
            <a:ahLst/>
            <a:cxnLst/>
            <a:rect r="r" b="b" t="t" l="l"/>
            <a:pathLst>
              <a:path h="7658519" w="11827828">
                <a:moveTo>
                  <a:pt x="0" y="0"/>
                </a:moveTo>
                <a:lnTo>
                  <a:pt x="11827828" y="0"/>
                </a:lnTo>
                <a:lnTo>
                  <a:pt x="11827828" y="7658519"/>
                </a:lnTo>
                <a:lnTo>
                  <a:pt x="0" y="7658519"/>
                </a:lnTo>
                <a:lnTo>
                  <a:pt x="0" y="0"/>
                </a:lnTo>
                <a:close/>
              </a:path>
            </a:pathLst>
          </a:custGeom>
          <a:blipFill>
            <a:blip r:embed="rId5"/>
            <a:stretch>
              <a:fillRect l="0" t="0" r="0" b="0"/>
            </a:stretch>
          </a:blipFill>
          <a:ln w="38100" cap="sq">
            <a:solidFill>
              <a:srgbClr val="49557C"/>
            </a:solidFill>
            <a:prstDash val="lgDash"/>
            <a:miter/>
          </a:ln>
        </p:spPr>
      </p:sp>
      <p:sp>
        <p:nvSpPr>
          <p:cNvPr name="TextBox 12" id="12"/>
          <p:cNvSpPr txBox="true"/>
          <p:nvPr/>
        </p:nvSpPr>
        <p:spPr>
          <a:xfrm rot="0">
            <a:off x="1788511" y="368775"/>
            <a:ext cx="14710978"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Приклад використання коду</a:t>
            </a:r>
          </a:p>
        </p:txBody>
      </p:sp>
      <p:sp>
        <p:nvSpPr>
          <p:cNvPr name="TextBox 13" id="13"/>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grpSp>
        <p:nvGrpSpPr>
          <p:cNvPr name="Group 6" id="6"/>
          <p:cNvGrpSpPr/>
          <p:nvPr/>
        </p:nvGrpSpPr>
        <p:grpSpPr>
          <a:xfrm rot="0">
            <a:off x="-5131768" y="-5869483"/>
            <a:ext cx="27830197" cy="20888550"/>
            <a:chOff x="0" y="0"/>
            <a:chExt cx="37106930" cy="27851400"/>
          </a:xfrm>
        </p:grpSpPr>
        <p:sp>
          <p:nvSpPr>
            <p:cNvPr name="Freeform 7" id="7"/>
            <p:cNvSpPr/>
            <p:nvPr/>
          </p:nvSpPr>
          <p:spPr>
            <a:xfrm flipH="false" flipV="false" rot="3005249">
              <a:off x="2516067" y="11701828"/>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3005249">
              <a:off x="22013871" y="13075129"/>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3005249">
              <a:off x="22347082" y="2494933"/>
              <a:ext cx="12243781" cy="12281339"/>
            </a:xfrm>
            <a:custGeom>
              <a:avLst/>
              <a:gdLst/>
              <a:ahLst/>
              <a:cxnLst/>
              <a:rect r="r" b="b" t="t" l="l"/>
              <a:pathLst>
                <a:path h="12281339" w="12243781">
                  <a:moveTo>
                    <a:pt x="0" y="0"/>
                  </a:moveTo>
                  <a:lnTo>
                    <a:pt x="12243781" y="0"/>
                  </a:lnTo>
                  <a:lnTo>
                    <a:pt x="12243781" y="12281338"/>
                  </a:lnTo>
                  <a:lnTo>
                    <a:pt x="0" y="12281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3005249">
              <a:off x="3852995" y="3110567"/>
              <a:ext cx="12243781" cy="12281339"/>
            </a:xfrm>
            <a:custGeom>
              <a:avLst/>
              <a:gdLst/>
              <a:ahLst/>
              <a:cxnLst/>
              <a:rect r="r" b="b" t="t" l="l"/>
              <a:pathLst>
                <a:path h="12281339" w="12243781">
                  <a:moveTo>
                    <a:pt x="0" y="0"/>
                  </a:moveTo>
                  <a:lnTo>
                    <a:pt x="12243781" y="0"/>
                  </a:lnTo>
                  <a:lnTo>
                    <a:pt x="12243781" y="12281339"/>
                  </a:lnTo>
                  <a:lnTo>
                    <a:pt x="0" y="122813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11" id="11"/>
          <p:cNvSpPr txBox="true"/>
          <p:nvPr/>
        </p:nvSpPr>
        <p:spPr>
          <a:xfrm rot="0">
            <a:off x="4421237" y="588169"/>
            <a:ext cx="9445526"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Висновки</a:t>
            </a:r>
          </a:p>
        </p:txBody>
      </p:sp>
      <p:sp>
        <p:nvSpPr>
          <p:cNvPr name="TextBox 12" id="12"/>
          <p:cNvSpPr txBox="true"/>
          <p:nvPr/>
        </p:nvSpPr>
        <p:spPr>
          <a:xfrm rot="0">
            <a:off x="1346699" y="1899463"/>
            <a:ext cx="15872766" cy="6596938"/>
          </a:xfrm>
          <a:prstGeom prst="rect">
            <a:avLst/>
          </a:prstGeom>
        </p:spPr>
        <p:txBody>
          <a:bodyPr anchor="t" rtlCol="false" tIns="0" lIns="0" bIns="0" rIns="0">
            <a:spAutoFit/>
          </a:bodyPr>
          <a:lstStyle/>
          <a:p>
            <a:pPr algn="just" marL="582932" indent="-291466" lvl="1">
              <a:lnSpc>
                <a:spcPts val="4395"/>
              </a:lnSpc>
              <a:buFont typeface="Arial"/>
              <a:buChar char="•"/>
            </a:pPr>
            <a:r>
              <a:rPr lang="en-US" sz="2700">
                <a:solidFill>
                  <a:srgbClr val="2C3F42"/>
                </a:solidFill>
                <a:latin typeface="Open Sans"/>
                <a:ea typeface="Open Sans"/>
                <a:cs typeface="Open Sans"/>
                <a:sym typeface="Open Sans"/>
              </a:rPr>
              <a:t>пр</a:t>
            </a:r>
            <a:r>
              <a:rPr lang="en-US" sz="2700">
                <a:solidFill>
                  <a:srgbClr val="2C3F42"/>
                </a:solidFill>
                <a:latin typeface="Open Sans"/>
                <a:ea typeface="Open Sans"/>
                <a:cs typeface="Open Sans"/>
                <a:sym typeface="Open Sans"/>
              </a:rPr>
              <a:t>оаналізовано існуючі платформи для пошуку донорів крові та визначено основні переваги та недоліки аналогів;</a:t>
            </a:r>
          </a:p>
          <a:p>
            <a:pPr algn="just" marL="582932" indent="-291466" lvl="1">
              <a:lnSpc>
                <a:spcPts val="4395"/>
              </a:lnSpc>
              <a:buFont typeface="Arial"/>
              <a:buChar char="•"/>
            </a:pPr>
            <a:r>
              <a:rPr lang="en-US" sz="2700">
                <a:solidFill>
                  <a:srgbClr val="2C3F42"/>
                </a:solidFill>
                <a:latin typeface="Open Sans"/>
                <a:ea typeface="Open Sans"/>
                <a:cs typeface="Open Sans"/>
                <a:sym typeface="Open Sans"/>
              </a:rPr>
              <a:t> р</a:t>
            </a:r>
            <a:r>
              <a:rPr lang="en-US" sz="2700">
                <a:solidFill>
                  <a:srgbClr val="2C3F42"/>
                </a:solidFill>
                <a:latin typeface="Open Sans"/>
                <a:ea typeface="Open Sans"/>
                <a:cs typeface="Open Sans"/>
                <a:sym typeface="Open Sans"/>
              </a:rPr>
              <a:t>озроблено повноцінний веб-застосунок, що забезпечує зручну взаємодію між донорами, пацієнтами та медичними працівниками;</a:t>
            </a:r>
          </a:p>
          <a:p>
            <a:pPr algn="just" marL="582932" indent="-291466" lvl="1">
              <a:lnSpc>
                <a:spcPts val="4395"/>
              </a:lnSpc>
              <a:buFont typeface="Arial"/>
              <a:buChar char="•"/>
            </a:pPr>
            <a:r>
              <a:rPr lang="en-US" sz="2700">
                <a:solidFill>
                  <a:srgbClr val="2C3F42"/>
                </a:solidFill>
                <a:latin typeface="Open Sans"/>
                <a:ea typeface="Open Sans"/>
                <a:cs typeface="Open Sans"/>
                <a:sym typeface="Open Sans"/>
              </a:rPr>
              <a:t> с</a:t>
            </a:r>
            <a:r>
              <a:rPr lang="en-US" sz="2700">
                <a:solidFill>
                  <a:srgbClr val="2C3F42"/>
                </a:solidFill>
                <a:latin typeface="Open Sans"/>
                <a:ea typeface="Open Sans"/>
                <a:cs typeface="Open Sans"/>
                <a:sym typeface="Open Sans"/>
              </a:rPr>
              <a:t>ерверна частина побудована на Node.js і Express.js, зберігання даних реалізовано нa MongoDB, що гарантує продуктивність та масштабованість;</a:t>
            </a:r>
          </a:p>
          <a:p>
            <a:pPr algn="just" marL="582932" indent="-291466" lvl="1">
              <a:lnSpc>
                <a:spcPts val="4395"/>
              </a:lnSpc>
              <a:buFont typeface="Arial"/>
              <a:buChar char="•"/>
            </a:pPr>
            <a:r>
              <a:rPr lang="en-US" sz="2700">
                <a:solidFill>
                  <a:srgbClr val="2C3F42"/>
                </a:solidFill>
                <a:latin typeface="Open Sans"/>
                <a:ea typeface="Open Sans"/>
                <a:cs typeface="Open Sans"/>
                <a:sym typeface="Open Sans"/>
              </a:rPr>
              <a:t> к</a:t>
            </a:r>
            <a:r>
              <a:rPr lang="en-US" sz="2700">
                <a:solidFill>
                  <a:srgbClr val="2C3F42"/>
                </a:solidFill>
                <a:latin typeface="Open Sans"/>
                <a:ea typeface="Open Sans"/>
                <a:cs typeface="Open Sans"/>
                <a:sym typeface="Open Sans"/>
              </a:rPr>
              <a:t>лієнтська частина розроблена з використанням react, що забезпечує швидкість роботи, адаптивний дизайн та інтерактивний інтерфейс;</a:t>
            </a:r>
          </a:p>
          <a:p>
            <a:pPr algn="just" marL="582932" indent="-291466" lvl="1">
              <a:lnSpc>
                <a:spcPts val="4395"/>
              </a:lnSpc>
              <a:buFont typeface="Arial"/>
              <a:buChar char="•"/>
            </a:pPr>
            <a:r>
              <a:rPr lang="en-US" sz="2700">
                <a:solidFill>
                  <a:srgbClr val="2C3F42"/>
                </a:solidFill>
                <a:latin typeface="Open Sans"/>
                <a:ea typeface="Open Sans"/>
                <a:cs typeface="Open Sans"/>
                <a:sym typeface="Open Sans"/>
              </a:rPr>
              <a:t> р</a:t>
            </a:r>
            <a:r>
              <a:rPr lang="en-US" sz="2700">
                <a:solidFill>
                  <a:srgbClr val="2C3F42"/>
                </a:solidFill>
                <a:latin typeface="Open Sans"/>
                <a:ea typeface="Open Sans"/>
                <a:cs typeface="Open Sans"/>
                <a:sym typeface="Open Sans"/>
              </a:rPr>
              <a:t>еалізовано захищений механізм аутентифікації, включаючи jwt та біометричну автентифікацію через WebAuthn для підвищення безпеки користувачів;</a:t>
            </a:r>
          </a:p>
          <a:p>
            <a:pPr algn="just" marL="582932" indent="-291466" lvl="1">
              <a:lnSpc>
                <a:spcPts val="4395"/>
              </a:lnSpc>
              <a:buFont typeface="Arial"/>
              <a:buChar char="•"/>
            </a:pPr>
            <a:r>
              <a:rPr lang="en-US" sz="2700">
                <a:solidFill>
                  <a:srgbClr val="2C3F42"/>
                </a:solidFill>
                <a:latin typeface="Open Sans"/>
                <a:ea typeface="Open Sans"/>
                <a:cs typeface="Open Sans"/>
                <a:sym typeface="Open Sans"/>
              </a:rPr>
              <a:t> і</a:t>
            </a:r>
            <a:r>
              <a:rPr lang="en-US" sz="2700">
                <a:solidFill>
                  <a:srgbClr val="2C3F42"/>
                </a:solidFill>
                <a:latin typeface="Open Sans"/>
                <a:ea typeface="Open Sans"/>
                <a:cs typeface="Open Sans"/>
                <a:sym typeface="Open Sans"/>
              </a:rPr>
              <a:t>нтегровано функції комунікації, такі як вбудований чат та Zoom API для проведення відеоконференцій, що спрощує процес донорства</a:t>
            </a:r>
            <a:r>
              <a:rPr lang="en-US" sz="2700">
                <a:solidFill>
                  <a:srgbClr val="2C3F42"/>
                </a:solidFill>
                <a:latin typeface="Open Sans"/>
                <a:ea typeface="Open Sans"/>
                <a:cs typeface="Open Sans"/>
                <a:sym typeface="Open Sans"/>
              </a:rPr>
              <a:t>.</a:t>
            </a:r>
          </a:p>
        </p:txBody>
      </p:sp>
      <p:sp>
        <p:nvSpPr>
          <p:cNvPr name="TextBox 13" id="13"/>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17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TextBox 6" id="6"/>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2</a:t>
            </a:r>
          </a:p>
        </p:txBody>
      </p:sp>
      <p:sp>
        <p:nvSpPr>
          <p:cNvPr name="Freeform 7" id="7"/>
          <p:cNvSpPr/>
          <p:nvPr/>
        </p:nvSpPr>
        <p:spPr>
          <a:xfrm flipH="false" flipV="false" rot="0">
            <a:off x="11333889" y="-1062144"/>
            <a:ext cx="9182836" cy="9211004"/>
          </a:xfrm>
          <a:custGeom>
            <a:avLst/>
            <a:gdLst/>
            <a:ahLst/>
            <a:cxnLst/>
            <a:rect r="r" b="b" t="t" l="l"/>
            <a:pathLst>
              <a:path h="9211004" w="9182836">
                <a:moveTo>
                  <a:pt x="0" y="0"/>
                </a:moveTo>
                <a:lnTo>
                  <a:pt x="9182836" y="0"/>
                </a:lnTo>
                <a:lnTo>
                  <a:pt x="9182836" y="9211004"/>
                </a:lnTo>
                <a:lnTo>
                  <a:pt x="0" y="9211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169387" y="4233823"/>
            <a:ext cx="9182836" cy="9211004"/>
          </a:xfrm>
          <a:custGeom>
            <a:avLst/>
            <a:gdLst/>
            <a:ahLst/>
            <a:cxnLst/>
            <a:rect r="r" b="b" t="t" l="l"/>
            <a:pathLst>
              <a:path h="9211004" w="9182836">
                <a:moveTo>
                  <a:pt x="0" y="0"/>
                </a:moveTo>
                <a:lnTo>
                  <a:pt x="9182836" y="0"/>
                </a:lnTo>
                <a:lnTo>
                  <a:pt x="9182836" y="9211003"/>
                </a:lnTo>
                <a:lnTo>
                  <a:pt x="0" y="9211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28335" y="2782086"/>
            <a:ext cx="12231329" cy="4608528"/>
          </a:xfrm>
          <a:prstGeom prst="rect">
            <a:avLst/>
          </a:prstGeom>
        </p:spPr>
        <p:txBody>
          <a:bodyPr anchor="t" rtlCol="false" tIns="0" lIns="0" bIns="0" rIns="0">
            <a:spAutoFit/>
          </a:bodyPr>
          <a:lstStyle/>
          <a:p>
            <a:pPr algn="just">
              <a:lnSpc>
                <a:spcPts val="4611"/>
              </a:lnSpc>
            </a:pPr>
            <a:r>
              <a:rPr lang="en-US" sz="2832">
                <a:solidFill>
                  <a:srgbClr val="2C3F42"/>
                </a:solidFill>
                <a:latin typeface="Open Sans"/>
                <a:ea typeface="Open Sans"/>
                <a:cs typeface="Open Sans"/>
                <a:sym typeface="Open Sans"/>
              </a:rPr>
              <a:t>Основна м</a:t>
            </a:r>
            <a:r>
              <a:rPr lang="en-US" sz="2832">
                <a:solidFill>
                  <a:srgbClr val="2C3F42"/>
                </a:solidFill>
                <a:latin typeface="Open Sans"/>
                <a:ea typeface="Open Sans"/>
                <a:cs typeface="Open Sans"/>
                <a:sym typeface="Open Sans"/>
              </a:rPr>
              <a:t>ета роботи – розробка веб-застосунку для пошуку донорів крові, що сприятиме оперативному та безпечному встановленню контактів між донорами, шукачами та медичними працівниками. Система покликана автоматизувати процес пошуку сумісного донора, зменшити час очікування та підвищити ефективність медичної допомоги. Важливим аспектом є забезпечення перевірки медичних даних донорів, включаючи групу крові, резус-фактор, хронічні захворювання та інші статуси.</a:t>
            </a:r>
          </a:p>
        </p:txBody>
      </p:sp>
      <p:sp>
        <p:nvSpPr>
          <p:cNvPr name="TextBox 10" id="10"/>
          <p:cNvSpPr txBox="true"/>
          <p:nvPr/>
        </p:nvSpPr>
        <p:spPr>
          <a:xfrm rot="0">
            <a:off x="4421237" y="1009650"/>
            <a:ext cx="9445526"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Мета роботи</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TextBox 6" id="6"/>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3</a:t>
            </a:r>
          </a:p>
        </p:txBody>
      </p:sp>
      <p:sp>
        <p:nvSpPr>
          <p:cNvPr name="Freeform 7" id="7"/>
          <p:cNvSpPr/>
          <p:nvPr/>
        </p:nvSpPr>
        <p:spPr>
          <a:xfrm flipH="false" flipV="false" rot="3005249">
            <a:off x="-2464652" y="-1350035"/>
            <a:ext cx="9182836" cy="9211004"/>
          </a:xfrm>
          <a:custGeom>
            <a:avLst/>
            <a:gdLst/>
            <a:ahLst/>
            <a:cxnLst/>
            <a:rect r="r" b="b" t="t" l="l"/>
            <a:pathLst>
              <a:path h="9211004" w="9182836">
                <a:moveTo>
                  <a:pt x="0" y="0"/>
                </a:moveTo>
                <a:lnTo>
                  <a:pt x="9182836" y="0"/>
                </a:lnTo>
                <a:lnTo>
                  <a:pt x="9182836" y="9211004"/>
                </a:lnTo>
                <a:lnTo>
                  <a:pt x="0" y="9211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7990279">
            <a:off x="11407225" y="2922773"/>
            <a:ext cx="9182836" cy="9211004"/>
          </a:xfrm>
          <a:custGeom>
            <a:avLst/>
            <a:gdLst/>
            <a:ahLst/>
            <a:cxnLst/>
            <a:rect r="r" b="b" t="t" l="l"/>
            <a:pathLst>
              <a:path h="9211004" w="9182836">
                <a:moveTo>
                  <a:pt x="0" y="0"/>
                </a:moveTo>
                <a:lnTo>
                  <a:pt x="9182836" y="0"/>
                </a:lnTo>
                <a:lnTo>
                  <a:pt x="9182836" y="9211004"/>
                </a:lnTo>
                <a:lnTo>
                  <a:pt x="0" y="9211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289357" y="2473310"/>
            <a:ext cx="13709286" cy="6351603"/>
          </a:xfrm>
          <a:prstGeom prst="rect">
            <a:avLst/>
          </a:prstGeom>
        </p:spPr>
        <p:txBody>
          <a:bodyPr anchor="t" rtlCol="false" tIns="0" lIns="0" bIns="0" rIns="0">
            <a:spAutoFit/>
          </a:bodyPr>
          <a:lstStyle/>
          <a:p>
            <a:pPr algn="just">
              <a:lnSpc>
                <a:spcPts val="4611"/>
              </a:lnSpc>
            </a:pPr>
            <a:r>
              <a:rPr lang="en-US" sz="2832">
                <a:solidFill>
                  <a:srgbClr val="2C3F42"/>
                </a:solidFill>
                <a:latin typeface="Open Sans"/>
                <a:ea typeface="Open Sans"/>
                <a:cs typeface="Open Sans"/>
                <a:sym typeface="Open Sans"/>
              </a:rPr>
              <a:t>Існуючі с</a:t>
            </a:r>
            <a:r>
              <a:rPr lang="en-US" sz="2832">
                <a:solidFill>
                  <a:srgbClr val="2C3F42"/>
                </a:solidFill>
                <a:latin typeface="Open Sans"/>
                <a:ea typeface="Open Sans"/>
                <a:cs typeface="Open Sans"/>
                <a:sym typeface="Open Sans"/>
              </a:rPr>
              <a:t>ервіси донорства крові поділяються на центри крові та онлайн-платформи, такі як Donor.ua, RedApp та Yadonor. Центри крові мають фахівців та обладнання, але їхня оперативність обмежена. Онлайн-платформи полегшують пошук донорів, однак часто не забезпечують пряму комунікацію чи медичну верифікацію.</a:t>
            </a:r>
          </a:p>
          <a:p>
            <a:pPr algn="just">
              <a:lnSpc>
                <a:spcPts val="4613"/>
              </a:lnSpc>
            </a:pPr>
            <a:r>
              <a:rPr lang="en-US" sz="2832">
                <a:solidFill>
                  <a:srgbClr val="2C3F42"/>
                </a:solidFill>
                <a:latin typeface="Open Sans"/>
                <a:ea typeface="Open Sans"/>
                <a:cs typeface="Open Sans"/>
                <a:sym typeface="Open Sans"/>
              </a:rPr>
              <a:t>Серед міжнародних аналогів виділяються Facebook Blood Donations та Blood Donor App, що мають широку аудиторію, але не завжди адаптовані до українських умов. Запропонована система поєднує медичну перевірку, інтеграцію з клініками та прямий контакт між користувачами, що суттєво покращує ефективність донорського процесу.</a:t>
            </a:r>
          </a:p>
          <a:p>
            <a:pPr algn="just">
              <a:lnSpc>
                <a:spcPts val="4611"/>
              </a:lnSpc>
            </a:pPr>
          </a:p>
        </p:txBody>
      </p:sp>
      <p:sp>
        <p:nvSpPr>
          <p:cNvPr name="TextBox 10" id="10"/>
          <p:cNvSpPr txBox="true"/>
          <p:nvPr/>
        </p:nvSpPr>
        <p:spPr>
          <a:xfrm rot="0">
            <a:off x="4421237" y="1102282"/>
            <a:ext cx="9445526"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Порівняння з аналогами</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TextBox 6" id="6"/>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4</a:t>
            </a:r>
          </a:p>
        </p:txBody>
      </p:sp>
      <p:sp>
        <p:nvSpPr>
          <p:cNvPr name="Freeform 7" id="7"/>
          <p:cNvSpPr/>
          <p:nvPr/>
        </p:nvSpPr>
        <p:spPr>
          <a:xfrm flipH="false" flipV="false" rot="3005249">
            <a:off x="12467708" y="-297884"/>
            <a:ext cx="9182836" cy="9211004"/>
          </a:xfrm>
          <a:custGeom>
            <a:avLst/>
            <a:gdLst/>
            <a:ahLst/>
            <a:cxnLst/>
            <a:rect r="r" b="b" t="t" l="l"/>
            <a:pathLst>
              <a:path h="9211004" w="9182836">
                <a:moveTo>
                  <a:pt x="0" y="0"/>
                </a:moveTo>
                <a:lnTo>
                  <a:pt x="9182836" y="0"/>
                </a:lnTo>
                <a:lnTo>
                  <a:pt x="9182836" y="9211004"/>
                </a:lnTo>
                <a:lnTo>
                  <a:pt x="0" y="9211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7144912">
            <a:off x="-2999841" y="181088"/>
            <a:ext cx="9182836" cy="9211004"/>
          </a:xfrm>
          <a:custGeom>
            <a:avLst/>
            <a:gdLst/>
            <a:ahLst/>
            <a:cxnLst/>
            <a:rect r="r" b="b" t="t" l="l"/>
            <a:pathLst>
              <a:path h="9211004" w="9182836">
                <a:moveTo>
                  <a:pt x="0" y="0"/>
                </a:moveTo>
                <a:lnTo>
                  <a:pt x="9182835" y="0"/>
                </a:lnTo>
                <a:lnTo>
                  <a:pt x="9182835" y="9211004"/>
                </a:lnTo>
                <a:lnTo>
                  <a:pt x="0" y="9211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4421237" y="1102282"/>
            <a:ext cx="9445526"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Постанова задачі</a:t>
            </a:r>
          </a:p>
        </p:txBody>
      </p:sp>
      <p:sp>
        <p:nvSpPr>
          <p:cNvPr name="TextBox 10" id="10"/>
          <p:cNvSpPr txBox="true"/>
          <p:nvPr/>
        </p:nvSpPr>
        <p:spPr>
          <a:xfrm rot="0">
            <a:off x="2693399" y="2918890"/>
            <a:ext cx="13434318" cy="5189553"/>
          </a:xfrm>
          <a:prstGeom prst="rect">
            <a:avLst/>
          </a:prstGeom>
        </p:spPr>
        <p:txBody>
          <a:bodyPr anchor="t" rtlCol="false" tIns="0" lIns="0" bIns="0" rIns="0">
            <a:spAutoFit/>
          </a:bodyPr>
          <a:lstStyle/>
          <a:p>
            <a:pPr algn="just" marL="611573" indent="-305786" lvl="1">
              <a:lnSpc>
                <a:spcPts val="4611"/>
              </a:lnSpc>
              <a:buFont typeface="Arial"/>
              <a:buChar char="•"/>
            </a:pPr>
            <a:r>
              <a:rPr lang="en-US" sz="2832">
                <a:solidFill>
                  <a:srgbClr val="2C3F42"/>
                </a:solidFill>
                <a:latin typeface="Open Sans"/>
                <a:ea typeface="Open Sans"/>
                <a:cs typeface="Open Sans"/>
                <a:sym typeface="Open Sans"/>
              </a:rPr>
              <a:t>система м</a:t>
            </a:r>
            <a:r>
              <a:rPr lang="en-US" sz="2832">
                <a:solidFill>
                  <a:srgbClr val="2C3F42"/>
                </a:solidFill>
                <a:latin typeface="Open Sans"/>
                <a:ea typeface="Open Sans"/>
                <a:cs typeface="Open Sans"/>
                <a:sym typeface="Open Sans"/>
              </a:rPr>
              <a:t>ає три ролі: донор, шукач (пацієнт) та медичний працівник;</a:t>
            </a:r>
          </a:p>
          <a:p>
            <a:pPr algn="just" marL="611573" indent="-305786" lvl="1">
              <a:lnSpc>
                <a:spcPts val="4611"/>
              </a:lnSpc>
              <a:buFont typeface="Arial"/>
              <a:buChar char="•"/>
            </a:pPr>
            <a:r>
              <a:rPr lang="en-US" sz="2832">
                <a:solidFill>
                  <a:srgbClr val="2C3F42"/>
                </a:solidFill>
                <a:latin typeface="Open Sans"/>
                <a:ea typeface="Open Sans"/>
                <a:cs typeface="Open Sans"/>
                <a:sym typeface="Open Sans"/>
              </a:rPr>
              <a:t>с</a:t>
            </a:r>
            <a:r>
              <a:rPr lang="en-US" sz="2832">
                <a:solidFill>
                  <a:srgbClr val="2C3F42"/>
                </a:solidFill>
                <a:latin typeface="Open Sans"/>
                <a:ea typeface="Open Sans"/>
                <a:cs typeface="Open Sans"/>
                <a:sym typeface="Open Sans"/>
              </a:rPr>
              <a:t>истема складається з двох частин: серверної та клієнтської частини;</a:t>
            </a:r>
          </a:p>
          <a:p>
            <a:pPr algn="just" marL="611573" indent="-305786" lvl="1">
              <a:lnSpc>
                <a:spcPts val="4611"/>
              </a:lnSpc>
              <a:buFont typeface="Arial"/>
              <a:buChar char="•"/>
            </a:pPr>
            <a:r>
              <a:rPr lang="en-US" sz="2832">
                <a:solidFill>
                  <a:srgbClr val="2C3F42"/>
                </a:solidFill>
                <a:latin typeface="Open Sans"/>
                <a:ea typeface="Open Sans"/>
                <a:cs typeface="Open Sans"/>
                <a:sym typeface="Open Sans"/>
              </a:rPr>
              <a:t>р</a:t>
            </a:r>
            <a:r>
              <a:rPr lang="en-US" sz="2832">
                <a:solidFill>
                  <a:srgbClr val="2C3F42"/>
                </a:solidFill>
                <a:latin typeface="Open Sans"/>
                <a:ea typeface="Open Sans"/>
                <a:cs typeface="Open Sans"/>
                <a:sym typeface="Open Sans"/>
              </a:rPr>
              <a:t>еалізувати серверну та клієнтську частину;</a:t>
            </a:r>
          </a:p>
          <a:p>
            <a:pPr algn="just" marL="611573" indent="-305786" lvl="1">
              <a:lnSpc>
                <a:spcPts val="4611"/>
              </a:lnSpc>
              <a:buFont typeface="Arial"/>
              <a:buChar char="•"/>
            </a:pPr>
            <a:r>
              <a:rPr lang="en-US" sz="2832">
                <a:solidFill>
                  <a:srgbClr val="2C3F42"/>
                </a:solidFill>
                <a:latin typeface="Open Sans"/>
                <a:ea typeface="Open Sans"/>
                <a:cs typeface="Open Sans"/>
                <a:sym typeface="Open Sans"/>
              </a:rPr>
              <a:t>з</a:t>
            </a:r>
            <a:r>
              <a:rPr lang="en-US" sz="2832">
                <a:solidFill>
                  <a:srgbClr val="2C3F42"/>
                </a:solidFill>
                <a:latin typeface="Open Sans"/>
                <a:ea typeface="Open Sans"/>
                <a:cs typeface="Open Sans"/>
                <a:sym typeface="Open Sans"/>
              </a:rPr>
              <a:t>абезпечити захист персональних даних через автентифікацію, біометричну верифікацію та шифрування інформації;</a:t>
            </a:r>
          </a:p>
          <a:p>
            <a:pPr algn="just" marL="611573" indent="-305786" lvl="1">
              <a:lnSpc>
                <a:spcPts val="4611"/>
              </a:lnSpc>
              <a:buFont typeface="Arial"/>
              <a:buChar char="•"/>
            </a:pPr>
            <a:r>
              <a:rPr lang="en-US" sz="2832">
                <a:solidFill>
                  <a:srgbClr val="2C3F42"/>
                </a:solidFill>
                <a:latin typeface="Open Sans"/>
                <a:ea typeface="Open Sans"/>
                <a:cs typeface="Open Sans"/>
                <a:sym typeface="Open Sans"/>
              </a:rPr>
              <a:t>ст</a:t>
            </a:r>
            <a:r>
              <a:rPr lang="en-US" sz="2832">
                <a:solidFill>
                  <a:srgbClr val="2C3F42"/>
                </a:solidFill>
                <a:latin typeface="Open Sans"/>
                <a:ea typeface="Open Sans"/>
                <a:cs typeface="Open Sans"/>
                <a:sym typeface="Open Sans"/>
              </a:rPr>
              <a:t>ворити механізм комунікації: вбудований чат для обміну повідомленнями та інтеграцію Zoom API для відеозустрічей;</a:t>
            </a:r>
          </a:p>
          <a:p>
            <a:pPr algn="just" marL="611573" indent="-305786" lvl="1">
              <a:lnSpc>
                <a:spcPts val="4611"/>
              </a:lnSpc>
              <a:buFont typeface="Arial"/>
              <a:buChar char="•"/>
            </a:pPr>
            <a:r>
              <a:rPr lang="en-US" sz="2832">
                <a:solidFill>
                  <a:srgbClr val="2C3F42"/>
                </a:solidFill>
                <a:latin typeface="Open Sans"/>
                <a:ea typeface="Open Sans"/>
                <a:cs typeface="Open Sans"/>
                <a:sym typeface="Open Sans"/>
              </a:rPr>
              <a:t>у</a:t>
            </a:r>
            <a:r>
              <a:rPr lang="en-US" sz="2832">
                <a:solidFill>
                  <a:srgbClr val="2C3F42"/>
                </a:solidFill>
                <a:latin typeface="Open Sans"/>
                <a:ea typeface="Open Sans"/>
                <a:cs typeface="Open Sans"/>
                <a:sym typeface="Open Sans"/>
              </a:rPr>
              <a:t> разі помилкових дій користувача система має повідомляти про некоректні введені дані.</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Freeform 6" id="6"/>
          <p:cNvSpPr/>
          <p:nvPr/>
        </p:nvSpPr>
        <p:spPr>
          <a:xfrm flipH="false" flipV="false" rot="0">
            <a:off x="-2467776" y="-2153062"/>
            <a:ext cx="14743955" cy="14789182"/>
          </a:xfrm>
          <a:custGeom>
            <a:avLst/>
            <a:gdLst/>
            <a:ahLst/>
            <a:cxnLst/>
            <a:rect r="r" b="b" t="t" l="l"/>
            <a:pathLst>
              <a:path h="14789182" w="14743955">
                <a:moveTo>
                  <a:pt x="0" y="0"/>
                </a:moveTo>
                <a:lnTo>
                  <a:pt x="14743955" y="0"/>
                </a:lnTo>
                <a:lnTo>
                  <a:pt x="14743955" y="14789181"/>
                </a:lnTo>
                <a:lnTo>
                  <a:pt x="0" y="147891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507794" y="454579"/>
            <a:ext cx="8357614" cy="9573899"/>
          </a:xfrm>
          <a:custGeom>
            <a:avLst/>
            <a:gdLst/>
            <a:ahLst/>
            <a:cxnLst/>
            <a:rect r="r" b="b" t="t" l="l"/>
            <a:pathLst>
              <a:path h="9573899" w="8357614">
                <a:moveTo>
                  <a:pt x="0" y="0"/>
                </a:moveTo>
                <a:lnTo>
                  <a:pt x="8357614" y="0"/>
                </a:lnTo>
                <a:lnTo>
                  <a:pt x="8357614" y="9573899"/>
                </a:lnTo>
                <a:lnTo>
                  <a:pt x="0" y="9573899"/>
                </a:lnTo>
                <a:lnTo>
                  <a:pt x="0" y="0"/>
                </a:lnTo>
                <a:close/>
              </a:path>
            </a:pathLst>
          </a:custGeom>
          <a:blipFill>
            <a:blip r:embed="rId5"/>
            <a:stretch>
              <a:fillRect l="0" t="0" r="0" b="0"/>
            </a:stretch>
          </a:blipFill>
          <a:ln w="38100" cap="sq">
            <a:solidFill>
              <a:srgbClr val="2C3F42"/>
            </a:solidFill>
            <a:prstDash val="lgDash"/>
            <a:miter/>
          </a:ln>
        </p:spPr>
      </p:sp>
      <p:sp>
        <p:nvSpPr>
          <p:cNvPr name="Freeform 8" id="8"/>
          <p:cNvSpPr/>
          <p:nvPr/>
        </p:nvSpPr>
        <p:spPr>
          <a:xfrm flipH="false" flipV="false" rot="0">
            <a:off x="365826" y="1855249"/>
            <a:ext cx="9141968" cy="6166673"/>
          </a:xfrm>
          <a:custGeom>
            <a:avLst/>
            <a:gdLst/>
            <a:ahLst/>
            <a:cxnLst/>
            <a:rect r="r" b="b" t="t" l="l"/>
            <a:pathLst>
              <a:path h="6166673" w="9141968">
                <a:moveTo>
                  <a:pt x="0" y="0"/>
                </a:moveTo>
                <a:lnTo>
                  <a:pt x="9141968" y="0"/>
                </a:lnTo>
                <a:lnTo>
                  <a:pt x="9141968" y="6166673"/>
                </a:lnTo>
                <a:lnTo>
                  <a:pt x="0" y="61666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67250" y="3924697"/>
            <a:ext cx="9076750" cy="26146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Діаграма активності алгоритму біометричної автентифікації </a:t>
            </a:r>
          </a:p>
        </p:txBody>
      </p:sp>
      <p:sp>
        <p:nvSpPr>
          <p:cNvPr name="TextBox 10" id="10"/>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TextBox 6" id="6"/>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6</a:t>
            </a:r>
          </a:p>
        </p:txBody>
      </p:sp>
      <p:sp>
        <p:nvSpPr>
          <p:cNvPr name="Freeform 7" id="7"/>
          <p:cNvSpPr/>
          <p:nvPr/>
        </p:nvSpPr>
        <p:spPr>
          <a:xfrm flipH="false" flipV="false" rot="0">
            <a:off x="-2467776" y="-2153062"/>
            <a:ext cx="14743955" cy="14789182"/>
          </a:xfrm>
          <a:custGeom>
            <a:avLst/>
            <a:gdLst/>
            <a:ahLst/>
            <a:cxnLst/>
            <a:rect r="r" b="b" t="t" l="l"/>
            <a:pathLst>
              <a:path h="14789182" w="14743955">
                <a:moveTo>
                  <a:pt x="0" y="0"/>
                </a:moveTo>
                <a:lnTo>
                  <a:pt x="14743955" y="0"/>
                </a:lnTo>
                <a:lnTo>
                  <a:pt x="14743955" y="14789181"/>
                </a:lnTo>
                <a:lnTo>
                  <a:pt x="0" y="147891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65826" y="1855249"/>
            <a:ext cx="9141968" cy="6166673"/>
          </a:xfrm>
          <a:custGeom>
            <a:avLst/>
            <a:gdLst/>
            <a:ahLst/>
            <a:cxnLst/>
            <a:rect r="r" b="b" t="t" l="l"/>
            <a:pathLst>
              <a:path h="6166673" w="9141968">
                <a:moveTo>
                  <a:pt x="0" y="0"/>
                </a:moveTo>
                <a:lnTo>
                  <a:pt x="9141968" y="0"/>
                </a:lnTo>
                <a:lnTo>
                  <a:pt x="9141968" y="6166673"/>
                </a:lnTo>
                <a:lnTo>
                  <a:pt x="0" y="61666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563385" y="3388519"/>
            <a:ext cx="8681633" cy="34909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Діаграма активності алгоритму обчислення наступної дати здачі крові </a:t>
            </a:r>
          </a:p>
        </p:txBody>
      </p:sp>
      <p:sp>
        <p:nvSpPr>
          <p:cNvPr name="Freeform 10" id="10"/>
          <p:cNvSpPr/>
          <p:nvPr/>
        </p:nvSpPr>
        <p:spPr>
          <a:xfrm flipH="false" flipV="false" rot="0">
            <a:off x="10152661" y="257334"/>
            <a:ext cx="7821117" cy="9772332"/>
          </a:xfrm>
          <a:custGeom>
            <a:avLst/>
            <a:gdLst/>
            <a:ahLst/>
            <a:cxnLst/>
            <a:rect r="r" b="b" t="t" l="l"/>
            <a:pathLst>
              <a:path h="9772332" w="7821117">
                <a:moveTo>
                  <a:pt x="0" y="0"/>
                </a:moveTo>
                <a:lnTo>
                  <a:pt x="7821118" y="0"/>
                </a:lnTo>
                <a:lnTo>
                  <a:pt x="7821118" y="9772332"/>
                </a:lnTo>
                <a:lnTo>
                  <a:pt x="0" y="9772332"/>
                </a:lnTo>
                <a:lnTo>
                  <a:pt x="0" y="0"/>
                </a:lnTo>
                <a:close/>
              </a:path>
            </a:pathLst>
          </a:custGeom>
          <a:blipFill>
            <a:blip r:embed="rId7"/>
            <a:stretch>
              <a:fillRect l="0" t="0" r="0" b="0"/>
            </a:stretch>
          </a:blipFill>
          <a:ln w="38100" cap="sq">
            <a:solidFill>
              <a:srgbClr val="2C3F42"/>
            </a:solidFill>
            <a:prstDash val="lgDash"/>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Freeform 6" id="6"/>
          <p:cNvSpPr/>
          <p:nvPr/>
        </p:nvSpPr>
        <p:spPr>
          <a:xfrm flipH="false" flipV="false" rot="3005249">
            <a:off x="-3244718" y="2906888"/>
            <a:ext cx="9182836" cy="9211004"/>
          </a:xfrm>
          <a:custGeom>
            <a:avLst/>
            <a:gdLst/>
            <a:ahLst/>
            <a:cxnLst/>
            <a:rect r="r" b="b" t="t" l="l"/>
            <a:pathLst>
              <a:path h="9211004" w="9182836">
                <a:moveTo>
                  <a:pt x="0" y="0"/>
                </a:moveTo>
                <a:lnTo>
                  <a:pt x="9182835" y="0"/>
                </a:lnTo>
                <a:lnTo>
                  <a:pt x="9182835" y="9211004"/>
                </a:lnTo>
                <a:lnTo>
                  <a:pt x="0" y="9211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3005249">
            <a:off x="11378635" y="3936864"/>
            <a:ext cx="9182836" cy="9211004"/>
          </a:xfrm>
          <a:custGeom>
            <a:avLst/>
            <a:gdLst/>
            <a:ahLst/>
            <a:cxnLst/>
            <a:rect r="r" b="b" t="t" l="l"/>
            <a:pathLst>
              <a:path h="9211004" w="9182836">
                <a:moveTo>
                  <a:pt x="0" y="0"/>
                </a:moveTo>
                <a:lnTo>
                  <a:pt x="9182836" y="0"/>
                </a:lnTo>
                <a:lnTo>
                  <a:pt x="9182836" y="9211004"/>
                </a:lnTo>
                <a:lnTo>
                  <a:pt x="0" y="9211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3005249">
            <a:off x="11628543" y="-3998283"/>
            <a:ext cx="9182836" cy="9211004"/>
          </a:xfrm>
          <a:custGeom>
            <a:avLst/>
            <a:gdLst/>
            <a:ahLst/>
            <a:cxnLst/>
            <a:rect r="r" b="b" t="t" l="l"/>
            <a:pathLst>
              <a:path h="9211004" w="9182836">
                <a:moveTo>
                  <a:pt x="0" y="0"/>
                </a:moveTo>
                <a:lnTo>
                  <a:pt x="9182836" y="0"/>
                </a:lnTo>
                <a:lnTo>
                  <a:pt x="9182836" y="9211004"/>
                </a:lnTo>
                <a:lnTo>
                  <a:pt x="0" y="9211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3005249">
            <a:off x="-2242022" y="-3536557"/>
            <a:ext cx="9182836" cy="9211004"/>
          </a:xfrm>
          <a:custGeom>
            <a:avLst/>
            <a:gdLst/>
            <a:ahLst/>
            <a:cxnLst/>
            <a:rect r="r" b="b" t="t" l="l"/>
            <a:pathLst>
              <a:path h="9211004" w="9182836">
                <a:moveTo>
                  <a:pt x="0" y="0"/>
                </a:moveTo>
                <a:lnTo>
                  <a:pt x="9182835" y="0"/>
                </a:lnTo>
                <a:lnTo>
                  <a:pt x="9182835" y="9211004"/>
                </a:lnTo>
                <a:lnTo>
                  <a:pt x="0" y="9211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4768822" y="166688"/>
            <a:ext cx="9445526"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Діаграма розгортання</a:t>
            </a:r>
          </a:p>
        </p:txBody>
      </p:sp>
      <p:sp>
        <p:nvSpPr>
          <p:cNvPr name="TextBox 11" id="11"/>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7</a:t>
            </a:r>
          </a:p>
        </p:txBody>
      </p:sp>
      <p:sp>
        <p:nvSpPr>
          <p:cNvPr name="Freeform 12" id="12"/>
          <p:cNvSpPr/>
          <p:nvPr/>
        </p:nvSpPr>
        <p:spPr>
          <a:xfrm flipH="false" flipV="false" rot="0">
            <a:off x="266650" y="1068945"/>
            <a:ext cx="17754700" cy="8189355"/>
          </a:xfrm>
          <a:custGeom>
            <a:avLst/>
            <a:gdLst/>
            <a:ahLst/>
            <a:cxnLst/>
            <a:rect r="r" b="b" t="t" l="l"/>
            <a:pathLst>
              <a:path h="8189355" w="17754700">
                <a:moveTo>
                  <a:pt x="0" y="0"/>
                </a:moveTo>
                <a:lnTo>
                  <a:pt x="17754700" y="0"/>
                </a:lnTo>
                <a:lnTo>
                  <a:pt x="17754700" y="8189355"/>
                </a:lnTo>
                <a:lnTo>
                  <a:pt x="0" y="8189355"/>
                </a:lnTo>
                <a:lnTo>
                  <a:pt x="0" y="0"/>
                </a:lnTo>
                <a:close/>
              </a:path>
            </a:pathLst>
          </a:custGeom>
          <a:blipFill>
            <a:blip r:embed="rId5"/>
            <a:stretch>
              <a:fillRect l="0" t="0" r="0" b="0"/>
            </a:stretch>
          </a:blipFill>
          <a:ln w="38100" cap="sq">
            <a:solidFill>
              <a:srgbClr val="2C3F42"/>
            </a:solidFill>
            <a:prstDash val="lgDash"/>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Freeform 6" id="6"/>
          <p:cNvSpPr/>
          <p:nvPr/>
        </p:nvSpPr>
        <p:spPr>
          <a:xfrm flipH="false" flipV="false" rot="0">
            <a:off x="-3205733" y="-1676970"/>
            <a:ext cx="13599225" cy="13640940"/>
          </a:xfrm>
          <a:custGeom>
            <a:avLst/>
            <a:gdLst/>
            <a:ahLst/>
            <a:cxnLst/>
            <a:rect r="r" b="b" t="t" l="l"/>
            <a:pathLst>
              <a:path h="13640940" w="13599225">
                <a:moveTo>
                  <a:pt x="0" y="0"/>
                </a:moveTo>
                <a:lnTo>
                  <a:pt x="13599225" y="0"/>
                </a:lnTo>
                <a:lnTo>
                  <a:pt x="13599225" y="13640940"/>
                </a:lnTo>
                <a:lnTo>
                  <a:pt x="0" y="13640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78918" y="2860324"/>
            <a:ext cx="5829923" cy="3932548"/>
          </a:xfrm>
          <a:custGeom>
            <a:avLst/>
            <a:gdLst/>
            <a:ahLst/>
            <a:cxnLst/>
            <a:rect r="r" b="b" t="t" l="l"/>
            <a:pathLst>
              <a:path h="3932548" w="5829923">
                <a:moveTo>
                  <a:pt x="0" y="0"/>
                </a:moveTo>
                <a:lnTo>
                  <a:pt x="5829923" y="0"/>
                </a:lnTo>
                <a:lnTo>
                  <a:pt x="5829923" y="3932548"/>
                </a:lnTo>
                <a:lnTo>
                  <a:pt x="0" y="39325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7018564" y="290534"/>
            <a:ext cx="11072470" cy="9705931"/>
          </a:xfrm>
          <a:custGeom>
            <a:avLst/>
            <a:gdLst/>
            <a:ahLst/>
            <a:cxnLst/>
            <a:rect r="r" b="b" t="t" l="l"/>
            <a:pathLst>
              <a:path h="9705931" w="11072470">
                <a:moveTo>
                  <a:pt x="0" y="0"/>
                </a:moveTo>
                <a:lnTo>
                  <a:pt x="11072471" y="0"/>
                </a:lnTo>
                <a:lnTo>
                  <a:pt x="11072471" y="9705932"/>
                </a:lnTo>
                <a:lnTo>
                  <a:pt x="0" y="9705932"/>
                </a:lnTo>
                <a:lnTo>
                  <a:pt x="0" y="0"/>
                </a:lnTo>
                <a:close/>
              </a:path>
            </a:pathLst>
          </a:custGeom>
          <a:blipFill>
            <a:blip r:embed="rId7"/>
            <a:stretch>
              <a:fillRect l="0" t="0" r="0" b="0"/>
            </a:stretch>
          </a:blipFill>
          <a:ln w="38100" cap="sq">
            <a:solidFill>
              <a:srgbClr val="2C3F42"/>
            </a:solidFill>
            <a:prstDash val="lgDash"/>
            <a:miter/>
          </a:ln>
        </p:spPr>
      </p:sp>
      <p:sp>
        <p:nvSpPr>
          <p:cNvPr name="TextBox 9" id="9"/>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8</a:t>
            </a:r>
          </a:p>
        </p:txBody>
      </p:sp>
      <p:sp>
        <p:nvSpPr>
          <p:cNvPr name="TextBox 10" id="10"/>
          <p:cNvSpPr txBox="true"/>
          <p:nvPr/>
        </p:nvSpPr>
        <p:spPr>
          <a:xfrm rot="0">
            <a:off x="678918" y="4264819"/>
            <a:ext cx="5652401" cy="17383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Схема бази даних</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Freeform 6" id="6"/>
          <p:cNvSpPr/>
          <p:nvPr/>
        </p:nvSpPr>
        <p:spPr>
          <a:xfrm flipH="false" flipV="false" rot="3005249">
            <a:off x="-813726" y="-4408569"/>
            <a:ext cx="17181307" cy="17234011"/>
          </a:xfrm>
          <a:custGeom>
            <a:avLst/>
            <a:gdLst/>
            <a:ahLst/>
            <a:cxnLst/>
            <a:rect r="r" b="b" t="t" l="l"/>
            <a:pathLst>
              <a:path h="17234011" w="17181307">
                <a:moveTo>
                  <a:pt x="0" y="0"/>
                </a:moveTo>
                <a:lnTo>
                  <a:pt x="17181307" y="0"/>
                </a:lnTo>
                <a:lnTo>
                  <a:pt x="17181307" y="17234011"/>
                </a:lnTo>
                <a:lnTo>
                  <a:pt x="0" y="172340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4423212" y="4460232"/>
            <a:ext cx="3914557" cy="1366536"/>
          </a:xfrm>
          <a:custGeom>
            <a:avLst/>
            <a:gdLst/>
            <a:ahLst/>
            <a:cxnLst/>
            <a:rect r="r" b="b" t="t" l="l"/>
            <a:pathLst>
              <a:path h="1366536" w="3914557">
                <a:moveTo>
                  <a:pt x="0" y="0"/>
                </a:moveTo>
                <a:lnTo>
                  <a:pt x="3914558" y="0"/>
                </a:lnTo>
                <a:lnTo>
                  <a:pt x="3914558" y="1366536"/>
                </a:lnTo>
                <a:lnTo>
                  <a:pt x="0" y="13665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885502" y="3974674"/>
            <a:ext cx="2966264" cy="2337652"/>
          </a:xfrm>
          <a:custGeom>
            <a:avLst/>
            <a:gdLst/>
            <a:ahLst/>
            <a:cxnLst/>
            <a:rect r="r" b="b" t="t" l="l"/>
            <a:pathLst>
              <a:path h="2337652" w="2966264">
                <a:moveTo>
                  <a:pt x="0" y="0"/>
                </a:moveTo>
                <a:lnTo>
                  <a:pt x="2966264" y="0"/>
                </a:lnTo>
                <a:lnTo>
                  <a:pt x="2966264" y="2337652"/>
                </a:lnTo>
                <a:lnTo>
                  <a:pt x="0" y="2337652"/>
                </a:lnTo>
                <a:lnTo>
                  <a:pt x="0" y="0"/>
                </a:lnTo>
                <a:close/>
              </a:path>
            </a:pathLst>
          </a:custGeom>
          <a:blipFill>
            <a:blip r:embed="rId7"/>
            <a:stretch>
              <a:fillRect l="-62967" t="-18816" r="-57007" b="-56635"/>
            </a:stretch>
          </a:blipFill>
        </p:spPr>
      </p:sp>
      <p:sp>
        <p:nvSpPr>
          <p:cNvPr name="Freeform 9" id="9"/>
          <p:cNvSpPr/>
          <p:nvPr/>
        </p:nvSpPr>
        <p:spPr>
          <a:xfrm flipH="false" flipV="false" rot="0">
            <a:off x="312080" y="6985007"/>
            <a:ext cx="4109157" cy="1519649"/>
          </a:xfrm>
          <a:custGeom>
            <a:avLst/>
            <a:gdLst/>
            <a:ahLst/>
            <a:cxnLst/>
            <a:rect r="r" b="b" t="t" l="l"/>
            <a:pathLst>
              <a:path h="1519649" w="4109157">
                <a:moveTo>
                  <a:pt x="0" y="0"/>
                </a:moveTo>
                <a:lnTo>
                  <a:pt x="4109157" y="0"/>
                </a:lnTo>
                <a:lnTo>
                  <a:pt x="4109157" y="1519649"/>
                </a:lnTo>
                <a:lnTo>
                  <a:pt x="0" y="1519649"/>
                </a:lnTo>
                <a:lnTo>
                  <a:pt x="0" y="0"/>
                </a:lnTo>
                <a:close/>
              </a:path>
            </a:pathLst>
          </a:custGeom>
          <a:blipFill>
            <a:blip r:embed="rId8"/>
            <a:stretch>
              <a:fillRect l="-89157" t="-65492" r="-86101" b="-82608"/>
            </a:stretch>
          </a:blipFill>
        </p:spPr>
      </p:sp>
      <p:sp>
        <p:nvSpPr>
          <p:cNvPr name="Freeform 10" id="10"/>
          <p:cNvSpPr/>
          <p:nvPr/>
        </p:nvSpPr>
        <p:spPr>
          <a:xfrm flipH="false" flipV="false" rot="0">
            <a:off x="8746275" y="3932475"/>
            <a:ext cx="4301560" cy="2422049"/>
          </a:xfrm>
          <a:custGeom>
            <a:avLst/>
            <a:gdLst/>
            <a:ahLst/>
            <a:cxnLst/>
            <a:rect r="r" b="b" t="t" l="l"/>
            <a:pathLst>
              <a:path h="2422049" w="4301560">
                <a:moveTo>
                  <a:pt x="0" y="0"/>
                </a:moveTo>
                <a:lnTo>
                  <a:pt x="4301560" y="0"/>
                </a:lnTo>
                <a:lnTo>
                  <a:pt x="4301560" y="2422050"/>
                </a:lnTo>
                <a:lnTo>
                  <a:pt x="0" y="2422050"/>
                </a:lnTo>
                <a:lnTo>
                  <a:pt x="0" y="0"/>
                </a:lnTo>
                <a:close/>
              </a:path>
            </a:pathLst>
          </a:custGeom>
          <a:blipFill>
            <a:blip r:embed="rId9"/>
            <a:stretch>
              <a:fillRect l="-22697" t="-21923" r="-23519" b="-24293"/>
            </a:stretch>
          </a:blipFill>
        </p:spPr>
      </p:sp>
      <p:sp>
        <p:nvSpPr>
          <p:cNvPr name="Freeform 11" id="11"/>
          <p:cNvSpPr/>
          <p:nvPr/>
        </p:nvSpPr>
        <p:spPr>
          <a:xfrm flipH="false" flipV="false" rot="0">
            <a:off x="9589284" y="7333463"/>
            <a:ext cx="3458551" cy="942455"/>
          </a:xfrm>
          <a:custGeom>
            <a:avLst/>
            <a:gdLst/>
            <a:ahLst/>
            <a:cxnLst/>
            <a:rect r="r" b="b" t="t" l="l"/>
            <a:pathLst>
              <a:path h="942455" w="3458551">
                <a:moveTo>
                  <a:pt x="0" y="0"/>
                </a:moveTo>
                <a:lnTo>
                  <a:pt x="3458551" y="0"/>
                </a:lnTo>
                <a:lnTo>
                  <a:pt x="3458551" y="942455"/>
                </a:lnTo>
                <a:lnTo>
                  <a:pt x="0" y="942455"/>
                </a:lnTo>
                <a:lnTo>
                  <a:pt x="0" y="0"/>
                </a:lnTo>
                <a:close/>
              </a:path>
            </a:pathLst>
          </a:custGeom>
          <a:blipFill>
            <a:blip r:embed="rId10"/>
            <a:stretch>
              <a:fillRect l="0" t="0" r="0" b="0"/>
            </a:stretch>
          </a:blipFill>
        </p:spPr>
      </p:sp>
      <p:sp>
        <p:nvSpPr>
          <p:cNvPr name="Freeform 12" id="12"/>
          <p:cNvSpPr/>
          <p:nvPr/>
        </p:nvSpPr>
        <p:spPr>
          <a:xfrm flipH="false" flipV="false" rot="0">
            <a:off x="12578146" y="3619416"/>
            <a:ext cx="6104971" cy="3048168"/>
          </a:xfrm>
          <a:custGeom>
            <a:avLst/>
            <a:gdLst/>
            <a:ahLst/>
            <a:cxnLst/>
            <a:rect r="r" b="b" t="t" l="l"/>
            <a:pathLst>
              <a:path h="3048168" w="6104971">
                <a:moveTo>
                  <a:pt x="0" y="0"/>
                </a:moveTo>
                <a:lnTo>
                  <a:pt x="6104971" y="0"/>
                </a:lnTo>
                <a:lnTo>
                  <a:pt x="6104971" y="3048168"/>
                </a:lnTo>
                <a:lnTo>
                  <a:pt x="0" y="3048168"/>
                </a:lnTo>
                <a:lnTo>
                  <a:pt x="0" y="0"/>
                </a:lnTo>
                <a:close/>
              </a:path>
            </a:pathLst>
          </a:custGeom>
          <a:blipFill>
            <a:blip r:embed="rId11"/>
            <a:stretch>
              <a:fillRect l="0" t="0" r="0" b="0"/>
            </a:stretch>
          </a:blipFill>
        </p:spPr>
      </p:sp>
      <p:sp>
        <p:nvSpPr>
          <p:cNvPr name="Freeform 13" id="13"/>
          <p:cNvSpPr/>
          <p:nvPr/>
        </p:nvSpPr>
        <p:spPr>
          <a:xfrm flipH="false" flipV="false" rot="0">
            <a:off x="13139481" y="6667584"/>
            <a:ext cx="4982301" cy="2374163"/>
          </a:xfrm>
          <a:custGeom>
            <a:avLst/>
            <a:gdLst/>
            <a:ahLst/>
            <a:cxnLst/>
            <a:rect r="r" b="b" t="t" l="l"/>
            <a:pathLst>
              <a:path h="2374163" w="4982301">
                <a:moveTo>
                  <a:pt x="0" y="0"/>
                </a:moveTo>
                <a:lnTo>
                  <a:pt x="4982301" y="0"/>
                </a:lnTo>
                <a:lnTo>
                  <a:pt x="4982301" y="2374163"/>
                </a:lnTo>
                <a:lnTo>
                  <a:pt x="0" y="2374163"/>
                </a:lnTo>
                <a:lnTo>
                  <a:pt x="0" y="0"/>
                </a:lnTo>
                <a:close/>
              </a:path>
            </a:pathLst>
          </a:custGeom>
          <a:blipFill>
            <a:blip r:embed="rId12"/>
            <a:stretch>
              <a:fillRect l="0" t="0" r="0" b="0"/>
            </a:stretch>
          </a:blipFill>
        </p:spPr>
      </p:sp>
      <p:sp>
        <p:nvSpPr>
          <p:cNvPr name="Freeform 14" id="14"/>
          <p:cNvSpPr/>
          <p:nvPr/>
        </p:nvSpPr>
        <p:spPr>
          <a:xfrm flipH="false" flipV="false" rot="0">
            <a:off x="6969440" y="1949116"/>
            <a:ext cx="4349119" cy="1168826"/>
          </a:xfrm>
          <a:custGeom>
            <a:avLst/>
            <a:gdLst/>
            <a:ahLst/>
            <a:cxnLst/>
            <a:rect r="r" b="b" t="t" l="l"/>
            <a:pathLst>
              <a:path h="1168826" w="4349119">
                <a:moveTo>
                  <a:pt x="0" y="0"/>
                </a:moveTo>
                <a:lnTo>
                  <a:pt x="4349120" y="0"/>
                </a:lnTo>
                <a:lnTo>
                  <a:pt x="4349120" y="1168826"/>
                </a:lnTo>
                <a:lnTo>
                  <a:pt x="0" y="1168826"/>
                </a:lnTo>
                <a:lnTo>
                  <a:pt x="0" y="0"/>
                </a:lnTo>
                <a:close/>
              </a:path>
            </a:pathLst>
          </a:custGeom>
          <a:blipFill>
            <a:blip r:embed="rId13"/>
            <a:stretch>
              <a:fillRect l="0" t="0" r="0" b="0"/>
            </a:stretch>
          </a:blipFill>
        </p:spPr>
      </p:sp>
      <p:sp>
        <p:nvSpPr>
          <p:cNvPr name="Freeform 15" id="15"/>
          <p:cNvSpPr/>
          <p:nvPr/>
        </p:nvSpPr>
        <p:spPr>
          <a:xfrm flipH="false" flipV="false" rot="0">
            <a:off x="1210267" y="1375162"/>
            <a:ext cx="2316734" cy="2316734"/>
          </a:xfrm>
          <a:custGeom>
            <a:avLst/>
            <a:gdLst/>
            <a:ahLst/>
            <a:cxnLst/>
            <a:rect r="r" b="b" t="t" l="l"/>
            <a:pathLst>
              <a:path h="2316734" w="2316734">
                <a:moveTo>
                  <a:pt x="0" y="0"/>
                </a:moveTo>
                <a:lnTo>
                  <a:pt x="2316734" y="0"/>
                </a:lnTo>
                <a:lnTo>
                  <a:pt x="2316734" y="2316734"/>
                </a:lnTo>
                <a:lnTo>
                  <a:pt x="0" y="2316734"/>
                </a:lnTo>
                <a:lnTo>
                  <a:pt x="0" y="0"/>
                </a:lnTo>
                <a:close/>
              </a:path>
            </a:pathLst>
          </a:custGeom>
          <a:blipFill>
            <a:blip r:embed="rId14"/>
            <a:stretch>
              <a:fillRect l="0" t="0" r="0" b="0"/>
            </a:stretch>
          </a:blipFill>
        </p:spPr>
      </p:sp>
      <p:sp>
        <p:nvSpPr>
          <p:cNvPr name="Freeform 16" id="16"/>
          <p:cNvSpPr/>
          <p:nvPr/>
        </p:nvSpPr>
        <p:spPr>
          <a:xfrm flipH="false" flipV="false" rot="0">
            <a:off x="4090919" y="6432043"/>
            <a:ext cx="5498365" cy="2745294"/>
          </a:xfrm>
          <a:custGeom>
            <a:avLst/>
            <a:gdLst/>
            <a:ahLst/>
            <a:cxnLst/>
            <a:rect r="r" b="b" t="t" l="l"/>
            <a:pathLst>
              <a:path h="2745294" w="5498365">
                <a:moveTo>
                  <a:pt x="0" y="0"/>
                </a:moveTo>
                <a:lnTo>
                  <a:pt x="5498365" y="0"/>
                </a:lnTo>
                <a:lnTo>
                  <a:pt x="5498365" y="2745295"/>
                </a:lnTo>
                <a:lnTo>
                  <a:pt x="0" y="2745295"/>
                </a:lnTo>
                <a:lnTo>
                  <a:pt x="0" y="0"/>
                </a:lnTo>
                <a:close/>
              </a:path>
            </a:pathLst>
          </a:custGeom>
          <a:blipFill>
            <a:blip r:embed="rId15"/>
            <a:stretch>
              <a:fillRect l="0" t="0" r="0" b="0"/>
            </a:stretch>
          </a:blipFill>
        </p:spPr>
      </p:sp>
      <p:sp>
        <p:nvSpPr>
          <p:cNvPr name="Freeform 17" id="17"/>
          <p:cNvSpPr/>
          <p:nvPr/>
        </p:nvSpPr>
        <p:spPr>
          <a:xfrm flipH="false" flipV="false" rot="0">
            <a:off x="13139481" y="1375162"/>
            <a:ext cx="4828786" cy="2414393"/>
          </a:xfrm>
          <a:custGeom>
            <a:avLst/>
            <a:gdLst/>
            <a:ahLst/>
            <a:cxnLst/>
            <a:rect r="r" b="b" t="t" l="l"/>
            <a:pathLst>
              <a:path h="2414393" w="4828786">
                <a:moveTo>
                  <a:pt x="0" y="0"/>
                </a:moveTo>
                <a:lnTo>
                  <a:pt x="4828786" y="0"/>
                </a:lnTo>
                <a:lnTo>
                  <a:pt x="4828786" y="2414393"/>
                </a:lnTo>
                <a:lnTo>
                  <a:pt x="0" y="2414393"/>
                </a:lnTo>
                <a:lnTo>
                  <a:pt x="0" y="0"/>
                </a:lnTo>
                <a:close/>
              </a:path>
            </a:pathLst>
          </a:custGeom>
          <a:blipFill>
            <a:blip r:embed="rId16"/>
            <a:stretch>
              <a:fillRect l="0" t="0" r="0" b="0"/>
            </a:stretch>
          </a:blipFill>
        </p:spPr>
      </p:sp>
      <p:sp>
        <p:nvSpPr>
          <p:cNvPr name="TextBox 18" id="18"/>
          <p:cNvSpPr txBox="true"/>
          <p:nvPr/>
        </p:nvSpPr>
        <p:spPr>
          <a:xfrm rot="0">
            <a:off x="4421237" y="513150"/>
            <a:ext cx="9445526" cy="862012"/>
          </a:xfrm>
          <a:prstGeom prst="rect">
            <a:avLst/>
          </a:prstGeom>
        </p:spPr>
        <p:txBody>
          <a:bodyPr anchor="t" rtlCol="false" tIns="0" lIns="0" bIns="0" rIns="0">
            <a:spAutoFit/>
          </a:bodyPr>
          <a:lstStyle/>
          <a:p>
            <a:pPr algn="ctr">
              <a:lnSpc>
                <a:spcPts val="6937"/>
              </a:lnSpc>
            </a:pPr>
            <a:r>
              <a:rPr lang="en-US" sz="5562">
                <a:solidFill>
                  <a:srgbClr val="2C3F42"/>
                </a:solidFill>
                <a:latin typeface="Bitter"/>
                <a:ea typeface="Bitter"/>
                <a:cs typeface="Bitter"/>
                <a:sym typeface="Bitter"/>
              </a:rPr>
              <a:t>Використані технології</a:t>
            </a:r>
          </a:p>
        </p:txBody>
      </p:sp>
      <p:sp>
        <p:nvSpPr>
          <p:cNvPr name="TextBox 19" id="19"/>
          <p:cNvSpPr txBox="true"/>
          <p:nvPr/>
        </p:nvSpPr>
        <p:spPr>
          <a:xfrm rot="0">
            <a:off x="0" y="9310688"/>
            <a:ext cx="2693399" cy="976312"/>
          </a:xfrm>
          <a:prstGeom prst="rect">
            <a:avLst/>
          </a:prstGeom>
        </p:spPr>
        <p:txBody>
          <a:bodyPr anchor="t" rtlCol="false" tIns="0" lIns="0" bIns="0" rIns="0">
            <a:spAutoFit/>
          </a:bodyPr>
          <a:lstStyle/>
          <a:p>
            <a:pPr algn="ctr">
              <a:lnSpc>
                <a:spcPts val="7312"/>
              </a:lnSpc>
            </a:pPr>
            <a:r>
              <a:rPr lang="en-US" sz="7312">
                <a:solidFill>
                  <a:srgbClr val="2C3F42"/>
                </a:solidFill>
                <a:latin typeface="Bitter"/>
                <a:ea typeface="Bitter"/>
                <a:cs typeface="Bitter"/>
                <a:sym typeface="Bitter"/>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DAGp9jB5dpU</dc:identifier>
  <dcterms:modified xsi:type="dcterms:W3CDTF">2011-08-01T06:04:30Z</dcterms:modified>
  <cp:revision>1</cp:revision>
  <dc:title>2025_Б_ПІ_ПЗПІ-22-8_Кучерявенко_К_Р.pptx</dc:title>
</cp:coreProperties>
</file>