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8" r:id="rId5"/>
    <p:sldId id="269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2F448AA-AE3E-4BD5-A46A-47E639688685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584DE968-0639-4703-8037-D3F57E0764BE}">
      <dgm:prSet/>
      <dgm:spPr/>
      <dgm:t>
        <a:bodyPr/>
        <a:lstStyle/>
        <a:p>
          <a:r>
            <a:rPr lang="en-US" b="0" i="0" baseline="0" dirty="0" err="1"/>
            <a:t>Контейнеризація</a:t>
          </a:r>
          <a:r>
            <a:rPr lang="ru-RU" b="0" i="0" baseline="0" dirty="0"/>
            <a:t> (</a:t>
          </a:r>
          <a:r>
            <a:rPr lang="en-AU" b="0" i="0" baseline="0" dirty="0"/>
            <a:t>Docker</a:t>
          </a:r>
          <a:r>
            <a:rPr lang="ru-RU" b="0" i="0" baseline="0" dirty="0"/>
            <a:t>)</a:t>
          </a:r>
        </a:p>
      </dgm:t>
    </dgm:pt>
    <dgm:pt modelId="{E0430239-9677-4B28-95EC-6085530A02F3}" type="parTrans" cxnId="{3B0A5347-B985-4BCE-B547-B07D6B02AB2F}">
      <dgm:prSet/>
      <dgm:spPr/>
      <dgm:t>
        <a:bodyPr/>
        <a:lstStyle/>
        <a:p>
          <a:endParaRPr lang="en-US"/>
        </a:p>
      </dgm:t>
    </dgm:pt>
    <dgm:pt modelId="{EC3F1764-3577-40A1-8D06-73506B8D5F4E}" type="sibTrans" cxnId="{3B0A5347-B985-4BCE-B547-B07D6B02AB2F}">
      <dgm:prSet/>
      <dgm:spPr/>
      <dgm:t>
        <a:bodyPr/>
        <a:lstStyle/>
        <a:p>
          <a:endParaRPr lang="en-US"/>
        </a:p>
      </dgm:t>
    </dgm:pt>
    <dgm:pt modelId="{4BADC0D1-32F4-42AE-B97D-905714D5B450}">
      <dgm:prSet/>
      <dgm:spPr/>
      <dgm:t>
        <a:bodyPr/>
        <a:lstStyle/>
        <a:p>
          <a:r>
            <a:rPr lang="en-AU" dirty="0"/>
            <a:t>Kubernetes-</a:t>
          </a:r>
          <a:r>
            <a:rPr lang="uk-UA" dirty="0"/>
            <a:t>кластер</a:t>
          </a:r>
          <a:endParaRPr lang="en-US" dirty="0"/>
        </a:p>
      </dgm:t>
    </dgm:pt>
    <dgm:pt modelId="{49CDD418-4875-40D3-B9CB-DFF6B17E26B5}" type="parTrans" cxnId="{85C70A41-E86A-4F5C-8A3D-2504A0020CB5}">
      <dgm:prSet/>
      <dgm:spPr/>
      <dgm:t>
        <a:bodyPr/>
        <a:lstStyle/>
        <a:p>
          <a:endParaRPr lang="en-US"/>
        </a:p>
      </dgm:t>
    </dgm:pt>
    <dgm:pt modelId="{F5F48BD3-5062-422D-8B84-5F1407778DB5}" type="sibTrans" cxnId="{85C70A41-E86A-4F5C-8A3D-2504A0020CB5}">
      <dgm:prSet/>
      <dgm:spPr/>
      <dgm:t>
        <a:bodyPr/>
        <a:lstStyle/>
        <a:p>
          <a:endParaRPr lang="en-US"/>
        </a:p>
      </dgm:t>
    </dgm:pt>
    <dgm:pt modelId="{8750FEB9-28E4-4AD9-9350-F09BCD1D00F1}">
      <dgm:prSet/>
      <dgm:spPr/>
      <dgm:t>
        <a:bodyPr/>
        <a:lstStyle/>
        <a:p>
          <a:r>
            <a:rPr lang="uk-UA" dirty="0"/>
            <a:t>Автоматизоване </a:t>
          </a:r>
          <a:r>
            <a:rPr lang="ru-RU" dirty="0" err="1"/>
            <a:t>розгортання</a:t>
          </a:r>
          <a:r>
            <a:rPr lang="ru-RU" dirty="0"/>
            <a:t> </a:t>
          </a:r>
        </a:p>
        <a:p>
          <a:r>
            <a:rPr lang="ru-RU" dirty="0" err="1"/>
            <a:t>інфраструктури</a:t>
          </a:r>
          <a:r>
            <a:rPr lang="ru-RU" dirty="0"/>
            <a:t>(</a:t>
          </a:r>
          <a:r>
            <a:rPr lang="en-AU" dirty="0"/>
            <a:t>Terraform)</a:t>
          </a:r>
          <a:endParaRPr lang="en-US" dirty="0"/>
        </a:p>
      </dgm:t>
    </dgm:pt>
    <dgm:pt modelId="{40960E8F-5884-41CC-B075-ECF6B2404D52}" type="parTrans" cxnId="{7E949208-5725-442A-A8C0-1A6264152F1B}">
      <dgm:prSet/>
      <dgm:spPr/>
      <dgm:t>
        <a:bodyPr/>
        <a:lstStyle/>
        <a:p>
          <a:endParaRPr lang="en-US"/>
        </a:p>
      </dgm:t>
    </dgm:pt>
    <dgm:pt modelId="{67C8D2CF-9CEB-4BD1-A7CE-67C1F558B8FE}" type="sibTrans" cxnId="{7E949208-5725-442A-A8C0-1A6264152F1B}">
      <dgm:prSet/>
      <dgm:spPr/>
      <dgm:t>
        <a:bodyPr/>
        <a:lstStyle/>
        <a:p>
          <a:endParaRPr lang="en-US"/>
        </a:p>
      </dgm:t>
    </dgm:pt>
    <dgm:pt modelId="{C732229D-BAC1-4565-B1FB-745F80960370}">
      <dgm:prSet/>
      <dgm:spPr/>
      <dgm:t>
        <a:bodyPr/>
        <a:lstStyle/>
        <a:p>
          <a:r>
            <a:rPr lang="en-US" b="0" i="0" baseline="0"/>
            <a:t>CI/CD</a:t>
          </a:r>
          <a:r>
            <a:rPr lang="ru-RU" b="0" i="0" baseline="0"/>
            <a:t>(</a:t>
          </a:r>
          <a:r>
            <a:rPr lang="en-AU" b="0" i="0" baseline="0"/>
            <a:t>Github actions)</a:t>
          </a:r>
          <a:endParaRPr lang="en-US"/>
        </a:p>
      </dgm:t>
    </dgm:pt>
    <dgm:pt modelId="{69DE8F93-3253-473D-A3CC-8C6BDF412668}" type="parTrans" cxnId="{7C717F21-DEDA-45B6-BC3B-5DDFF363E673}">
      <dgm:prSet/>
      <dgm:spPr/>
      <dgm:t>
        <a:bodyPr/>
        <a:lstStyle/>
        <a:p>
          <a:endParaRPr lang="en-US"/>
        </a:p>
      </dgm:t>
    </dgm:pt>
    <dgm:pt modelId="{93AE625D-22E8-420D-8550-642B12F5DFC2}" type="sibTrans" cxnId="{7C717F21-DEDA-45B6-BC3B-5DDFF363E673}">
      <dgm:prSet/>
      <dgm:spPr/>
      <dgm:t>
        <a:bodyPr/>
        <a:lstStyle/>
        <a:p>
          <a:endParaRPr lang="en-US"/>
        </a:p>
      </dgm:t>
    </dgm:pt>
    <dgm:pt modelId="{9B4E0B99-FDE9-4F23-BE92-F04D77E29951}">
      <dgm:prSet/>
      <dgm:spPr/>
      <dgm:t>
        <a:bodyPr/>
        <a:lstStyle/>
        <a:p>
          <a:r>
            <a:rPr lang="en-AU" dirty="0"/>
            <a:t>HTTPS  </a:t>
          </a:r>
          <a:r>
            <a:rPr lang="ru-RU" dirty="0" err="1"/>
            <a:t>зв</a:t>
          </a:r>
          <a:r>
            <a:rPr lang="en-AU" dirty="0"/>
            <a:t>’</a:t>
          </a:r>
          <a:r>
            <a:rPr lang="ru-RU" dirty="0" err="1"/>
            <a:t>язок</a:t>
          </a:r>
          <a:r>
            <a:rPr lang="ru-RU" dirty="0"/>
            <a:t>(</a:t>
          </a:r>
          <a:r>
            <a:rPr lang="de-DE" dirty="0" err="1"/>
            <a:t>Let's</a:t>
          </a:r>
          <a:r>
            <a:rPr lang="de-DE" dirty="0"/>
            <a:t> </a:t>
          </a:r>
          <a:r>
            <a:rPr lang="de-DE" dirty="0" err="1"/>
            <a:t>Encrypt</a:t>
          </a:r>
          <a:r>
            <a:rPr lang="ru-RU" dirty="0"/>
            <a:t>)</a:t>
          </a:r>
          <a:endParaRPr lang="en-US" dirty="0"/>
        </a:p>
      </dgm:t>
    </dgm:pt>
    <dgm:pt modelId="{2CC265DF-4137-4EF2-98CD-3C70E1D70141}" type="parTrans" cxnId="{CDF1AB2A-0F63-4E40-AD4B-AA5BA37C92E3}">
      <dgm:prSet/>
      <dgm:spPr/>
      <dgm:t>
        <a:bodyPr/>
        <a:lstStyle/>
        <a:p>
          <a:endParaRPr lang="en-US"/>
        </a:p>
      </dgm:t>
    </dgm:pt>
    <dgm:pt modelId="{9CD88C18-E2B7-4ABA-A2D4-83CD21E70BE8}" type="sibTrans" cxnId="{CDF1AB2A-0F63-4E40-AD4B-AA5BA37C92E3}">
      <dgm:prSet/>
      <dgm:spPr/>
      <dgm:t>
        <a:bodyPr/>
        <a:lstStyle/>
        <a:p>
          <a:endParaRPr lang="en-US"/>
        </a:p>
      </dgm:t>
    </dgm:pt>
    <dgm:pt modelId="{52FAB90C-4A7E-480B-94AB-DF9ED02605BF}">
      <dgm:prSet/>
      <dgm:spPr/>
      <dgm:t>
        <a:bodyPr/>
        <a:lstStyle/>
        <a:p>
          <a:r>
            <a:rPr lang="en-US" b="0" i="0" baseline="0" dirty="0" err="1"/>
            <a:t>Моніторинг</a:t>
          </a:r>
          <a:r>
            <a:rPr lang="en-US" b="0" i="0" baseline="0" dirty="0"/>
            <a:t> і </a:t>
          </a:r>
          <a:r>
            <a:rPr lang="en-US" b="0" i="0" baseline="0" dirty="0" err="1"/>
            <a:t>логування</a:t>
          </a:r>
          <a:endParaRPr lang="ru-RU" b="0" i="0" baseline="0" dirty="0"/>
        </a:p>
        <a:p>
          <a:r>
            <a:rPr lang="ru-RU" b="0" i="0" baseline="0" dirty="0"/>
            <a:t>(</a:t>
          </a:r>
          <a:r>
            <a:rPr lang="de-DE" b="0" i="0" baseline="0" dirty="0"/>
            <a:t>Prometheus + </a:t>
          </a:r>
          <a:r>
            <a:rPr lang="de-DE" dirty="0"/>
            <a:t>Loki + </a:t>
          </a:r>
          <a:r>
            <a:rPr lang="de-DE" b="0" i="0" baseline="0" dirty="0" err="1"/>
            <a:t>Grafana</a:t>
          </a:r>
          <a:r>
            <a:rPr lang="de-DE" b="0" i="0" baseline="0" dirty="0"/>
            <a:t>)</a:t>
          </a:r>
          <a:endParaRPr lang="en-US" dirty="0"/>
        </a:p>
      </dgm:t>
    </dgm:pt>
    <dgm:pt modelId="{4F5A5FCA-5E95-43EC-BBA2-91923617B539}" type="parTrans" cxnId="{1C1603D1-FC99-48C5-9C7A-35BE4BE4844A}">
      <dgm:prSet/>
      <dgm:spPr/>
      <dgm:t>
        <a:bodyPr/>
        <a:lstStyle/>
        <a:p>
          <a:endParaRPr lang="en-US"/>
        </a:p>
      </dgm:t>
    </dgm:pt>
    <dgm:pt modelId="{B9C970CD-FC25-4197-99EA-65EB18B8E787}" type="sibTrans" cxnId="{1C1603D1-FC99-48C5-9C7A-35BE4BE4844A}">
      <dgm:prSet/>
      <dgm:spPr/>
      <dgm:t>
        <a:bodyPr/>
        <a:lstStyle/>
        <a:p>
          <a:endParaRPr lang="en-US"/>
        </a:p>
      </dgm:t>
    </dgm:pt>
    <dgm:pt modelId="{90FA26CE-070E-4AC5-B3A7-00132D7D95BF}">
      <dgm:prSet/>
      <dgm:spPr/>
      <dgm:t>
        <a:bodyPr/>
        <a:lstStyle/>
        <a:p>
          <a:r>
            <a:rPr lang="ru-RU" b="0" i="0" baseline="0"/>
            <a:t>Перевірка на </a:t>
          </a:r>
          <a:r>
            <a:rPr lang="ru-RU"/>
            <a:t>я</a:t>
          </a:r>
          <a:r>
            <a:rPr lang="en-US" b="0" i="0" baseline="0"/>
            <a:t>кіс</a:t>
          </a:r>
          <a:r>
            <a:rPr lang="ru-RU" b="0" i="0" baseline="0"/>
            <a:t>ть</a:t>
          </a:r>
          <a:r>
            <a:rPr lang="en-US" b="0" i="0" baseline="0"/>
            <a:t> код</a:t>
          </a:r>
          <a:r>
            <a:rPr lang="ru-RU" b="0" i="0" baseline="0"/>
            <a:t>у</a:t>
          </a:r>
          <a:r>
            <a:rPr lang="en-US" b="0" i="0" baseline="0"/>
            <a:t> (SonarCloud)</a:t>
          </a:r>
          <a:endParaRPr lang="en-US"/>
        </a:p>
      </dgm:t>
    </dgm:pt>
    <dgm:pt modelId="{E118903C-792B-4F6C-BADA-00683310A83A}" type="parTrans" cxnId="{31FF0C3F-105A-4D8D-A92F-116664A704C3}">
      <dgm:prSet/>
      <dgm:spPr/>
      <dgm:t>
        <a:bodyPr/>
        <a:lstStyle/>
        <a:p>
          <a:endParaRPr lang="en-US"/>
        </a:p>
      </dgm:t>
    </dgm:pt>
    <dgm:pt modelId="{78EDAA52-F6E7-417B-B7B3-E19D9E886C79}" type="sibTrans" cxnId="{31FF0C3F-105A-4D8D-A92F-116664A704C3}">
      <dgm:prSet/>
      <dgm:spPr/>
      <dgm:t>
        <a:bodyPr/>
        <a:lstStyle/>
        <a:p>
          <a:endParaRPr lang="en-US"/>
        </a:p>
      </dgm:t>
    </dgm:pt>
    <dgm:pt modelId="{18840983-8B38-44BD-A400-0C94E5BB23C3}" type="pres">
      <dgm:prSet presAssocID="{42F448AA-AE3E-4BD5-A46A-47E639688685}" presName="vert0" presStyleCnt="0">
        <dgm:presLayoutVars>
          <dgm:dir/>
          <dgm:animOne val="branch"/>
          <dgm:animLvl val="lvl"/>
        </dgm:presLayoutVars>
      </dgm:prSet>
      <dgm:spPr/>
    </dgm:pt>
    <dgm:pt modelId="{6AF85D30-F045-4E7C-BCE9-C11E6EA3226F}" type="pres">
      <dgm:prSet presAssocID="{584DE968-0639-4703-8037-D3F57E0764BE}" presName="thickLine" presStyleLbl="alignNode1" presStyleIdx="0" presStyleCnt="7"/>
      <dgm:spPr/>
    </dgm:pt>
    <dgm:pt modelId="{96B20CEF-CF28-4A5F-8189-25F1637D6629}" type="pres">
      <dgm:prSet presAssocID="{584DE968-0639-4703-8037-D3F57E0764BE}" presName="horz1" presStyleCnt="0"/>
      <dgm:spPr/>
    </dgm:pt>
    <dgm:pt modelId="{057A73EA-1D69-440E-8CF7-368AF4352CE2}" type="pres">
      <dgm:prSet presAssocID="{584DE968-0639-4703-8037-D3F57E0764BE}" presName="tx1" presStyleLbl="revTx" presStyleIdx="0" presStyleCnt="7"/>
      <dgm:spPr/>
    </dgm:pt>
    <dgm:pt modelId="{4F7CD959-CFF7-4953-8BA4-823353E95934}" type="pres">
      <dgm:prSet presAssocID="{584DE968-0639-4703-8037-D3F57E0764BE}" presName="vert1" presStyleCnt="0"/>
      <dgm:spPr/>
    </dgm:pt>
    <dgm:pt modelId="{E3EDCE73-6388-40E4-91F4-CED9823B6F1E}" type="pres">
      <dgm:prSet presAssocID="{4BADC0D1-32F4-42AE-B97D-905714D5B450}" presName="thickLine" presStyleLbl="alignNode1" presStyleIdx="1" presStyleCnt="7"/>
      <dgm:spPr/>
    </dgm:pt>
    <dgm:pt modelId="{22D26C63-3195-4D6A-B720-9877B894298D}" type="pres">
      <dgm:prSet presAssocID="{4BADC0D1-32F4-42AE-B97D-905714D5B450}" presName="horz1" presStyleCnt="0"/>
      <dgm:spPr/>
    </dgm:pt>
    <dgm:pt modelId="{91B3C91D-E61D-458E-B7CA-90AD9E95D3A9}" type="pres">
      <dgm:prSet presAssocID="{4BADC0D1-32F4-42AE-B97D-905714D5B450}" presName="tx1" presStyleLbl="revTx" presStyleIdx="1" presStyleCnt="7"/>
      <dgm:spPr/>
    </dgm:pt>
    <dgm:pt modelId="{905360B8-4F07-445A-A08F-21DED650A803}" type="pres">
      <dgm:prSet presAssocID="{4BADC0D1-32F4-42AE-B97D-905714D5B450}" presName="vert1" presStyleCnt="0"/>
      <dgm:spPr/>
    </dgm:pt>
    <dgm:pt modelId="{87A4DDD6-FBD0-4A65-965D-A4DF6FB0EBCE}" type="pres">
      <dgm:prSet presAssocID="{8750FEB9-28E4-4AD9-9350-F09BCD1D00F1}" presName="thickLine" presStyleLbl="alignNode1" presStyleIdx="2" presStyleCnt="7"/>
      <dgm:spPr/>
    </dgm:pt>
    <dgm:pt modelId="{488EB7E2-9BDF-452C-8181-A789FD250E31}" type="pres">
      <dgm:prSet presAssocID="{8750FEB9-28E4-4AD9-9350-F09BCD1D00F1}" presName="horz1" presStyleCnt="0"/>
      <dgm:spPr/>
    </dgm:pt>
    <dgm:pt modelId="{31096D93-D28E-4F1C-9C01-AC8616D1ACEA}" type="pres">
      <dgm:prSet presAssocID="{8750FEB9-28E4-4AD9-9350-F09BCD1D00F1}" presName="tx1" presStyleLbl="revTx" presStyleIdx="2" presStyleCnt="7"/>
      <dgm:spPr/>
    </dgm:pt>
    <dgm:pt modelId="{01E9CA7A-F325-4AB6-8889-FA56D0B78323}" type="pres">
      <dgm:prSet presAssocID="{8750FEB9-28E4-4AD9-9350-F09BCD1D00F1}" presName="vert1" presStyleCnt="0"/>
      <dgm:spPr/>
    </dgm:pt>
    <dgm:pt modelId="{7127F44C-E42B-4525-B5DA-95542969FF9C}" type="pres">
      <dgm:prSet presAssocID="{C732229D-BAC1-4565-B1FB-745F80960370}" presName="thickLine" presStyleLbl="alignNode1" presStyleIdx="3" presStyleCnt="7"/>
      <dgm:spPr/>
    </dgm:pt>
    <dgm:pt modelId="{41048079-055C-4DAF-9DF0-77AC7DC92E17}" type="pres">
      <dgm:prSet presAssocID="{C732229D-BAC1-4565-B1FB-745F80960370}" presName="horz1" presStyleCnt="0"/>
      <dgm:spPr/>
    </dgm:pt>
    <dgm:pt modelId="{6C584D27-1CCA-4138-87F5-3E6CAA067D90}" type="pres">
      <dgm:prSet presAssocID="{C732229D-BAC1-4565-B1FB-745F80960370}" presName="tx1" presStyleLbl="revTx" presStyleIdx="3" presStyleCnt="7"/>
      <dgm:spPr/>
    </dgm:pt>
    <dgm:pt modelId="{CF515E23-0339-47CC-864C-8AAAE3E16AE3}" type="pres">
      <dgm:prSet presAssocID="{C732229D-BAC1-4565-B1FB-745F80960370}" presName="vert1" presStyleCnt="0"/>
      <dgm:spPr/>
    </dgm:pt>
    <dgm:pt modelId="{29E8E355-CCCE-44B5-8E5D-A82CA036E9DB}" type="pres">
      <dgm:prSet presAssocID="{9B4E0B99-FDE9-4F23-BE92-F04D77E29951}" presName="thickLine" presStyleLbl="alignNode1" presStyleIdx="4" presStyleCnt="7"/>
      <dgm:spPr/>
    </dgm:pt>
    <dgm:pt modelId="{43C1251C-011A-4D48-9765-F3C71BF35B29}" type="pres">
      <dgm:prSet presAssocID="{9B4E0B99-FDE9-4F23-BE92-F04D77E29951}" presName="horz1" presStyleCnt="0"/>
      <dgm:spPr/>
    </dgm:pt>
    <dgm:pt modelId="{0B31AADE-0998-47CE-ACFF-747F43241C73}" type="pres">
      <dgm:prSet presAssocID="{9B4E0B99-FDE9-4F23-BE92-F04D77E29951}" presName="tx1" presStyleLbl="revTx" presStyleIdx="4" presStyleCnt="7"/>
      <dgm:spPr/>
    </dgm:pt>
    <dgm:pt modelId="{677A95E7-76EE-47D9-BEEA-0C745915B09C}" type="pres">
      <dgm:prSet presAssocID="{9B4E0B99-FDE9-4F23-BE92-F04D77E29951}" presName="vert1" presStyleCnt="0"/>
      <dgm:spPr/>
    </dgm:pt>
    <dgm:pt modelId="{3242681D-FA24-484B-BDA8-CA84FEB53738}" type="pres">
      <dgm:prSet presAssocID="{52FAB90C-4A7E-480B-94AB-DF9ED02605BF}" presName="thickLine" presStyleLbl="alignNode1" presStyleIdx="5" presStyleCnt="7"/>
      <dgm:spPr/>
    </dgm:pt>
    <dgm:pt modelId="{3E729874-665D-433C-8F9F-94ED144109C0}" type="pres">
      <dgm:prSet presAssocID="{52FAB90C-4A7E-480B-94AB-DF9ED02605BF}" presName="horz1" presStyleCnt="0"/>
      <dgm:spPr/>
    </dgm:pt>
    <dgm:pt modelId="{1593471B-CB66-4AF7-94BA-B2653834ABCF}" type="pres">
      <dgm:prSet presAssocID="{52FAB90C-4A7E-480B-94AB-DF9ED02605BF}" presName="tx1" presStyleLbl="revTx" presStyleIdx="5" presStyleCnt="7"/>
      <dgm:spPr/>
    </dgm:pt>
    <dgm:pt modelId="{3BC73CFE-1F5B-4BFD-A148-9D0946699448}" type="pres">
      <dgm:prSet presAssocID="{52FAB90C-4A7E-480B-94AB-DF9ED02605BF}" presName="vert1" presStyleCnt="0"/>
      <dgm:spPr/>
    </dgm:pt>
    <dgm:pt modelId="{AA0ED602-8AB6-4137-B68B-7ACC3CEC951E}" type="pres">
      <dgm:prSet presAssocID="{90FA26CE-070E-4AC5-B3A7-00132D7D95BF}" presName="thickLine" presStyleLbl="alignNode1" presStyleIdx="6" presStyleCnt="7"/>
      <dgm:spPr/>
    </dgm:pt>
    <dgm:pt modelId="{F3538881-5676-4681-936E-E53538D0CFF3}" type="pres">
      <dgm:prSet presAssocID="{90FA26CE-070E-4AC5-B3A7-00132D7D95BF}" presName="horz1" presStyleCnt="0"/>
      <dgm:spPr/>
    </dgm:pt>
    <dgm:pt modelId="{73C336C1-2B93-4C75-A252-B5FC2F2E24E4}" type="pres">
      <dgm:prSet presAssocID="{90FA26CE-070E-4AC5-B3A7-00132D7D95BF}" presName="tx1" presStyleLbl="revTx" presStyleIdx="6" presStyleCnt="7"/>
      <dgm:spPr/>
    </dgm:pt>
    <dgm:pt modelId="{39AB82FD-D10B-43B3-95AC-1550F86AEB92}" type="pres">
      <dgm:prSet presAssocID="{90FA26CE-070E-4AC5-B3A7-00132D7D95BF}" presName="vert1" presStyleCnt="0"/>
      <dgm:spPr/>
    </dgm:pt>
  </dgm:ptLst>
  <dgm:cxnLst>
    <dgm:cxn modelId="{7E949208-5725-442A-A8C0-1A6264152F1B}" srcId="{42F448AA-AE3E-4BD5-A46A-47E639688685}" destId="{8750FEB9-28E4-4AD9-9350-F09BCD1D00F1}" srcOrd="2" destOrd="0" parTransId="{40960E8F-5884-41CC-B075-ECF6B2404D52}" sibTransId="{67C8D2CF-9CEB-4BD1-A7CE-67C1F558B8FE}"/>
    <dgm:cxn modelId="{7C717F21-DEDA-45B6-BC3B-5DDFF363E673}" srcId="{42F448AA-AE3E-4BD5-A46A-47E639688685}" destId="{C732229D-BAC1-4565-B1FB-745F80960370}" srcOrd="3" destOrd="0" parTransId="{69DE8F93-3253-473D-A3CC-8C6BDF412668}" sibTransId="{93AE625D-22E8-420D-8550-642B12F5DFC2}"/>
    <dgm:cxn modelId="{33857923-5567-4F9B-B1D0-089CA5E74C7C}" type="presOf" srcId="{8750FEB9-28E4-4AD9-9350-F09BCD1D00F1}" destId="{31096D93-D28E-4F1C-9C01-AC8616D1ACEA}" srcOrd="0" destOrd="0" presId="urn:microsoft.com/office/officeart/2008/layout/LinedList"/>
    <dgm:cxn modelId="{CDF1AB2A-0F63-4E40-AD4B-AA5BA37C92E3}" srcId="{42F448AA-AE3E-4BD5-A46A-47E639688685}" destId="{9B4E0B99-FDE9-4F23-BE92-F04D77E29951}" srcOrd="4" destOrd="0" parTransId="{2CC265DF-4137-4EF2-98CD-3C70E1D70141}" sibTransId="{9CD88C18-E2B7-4ABA-A2D4-83CD21E70BE8}"/>
    <dgm:cxn modelId="{31FF0C3F-105A-4D8D-A92F-116664A704C3}" srcId="{42F448AA-AE3E-4BD5-A46A-47E639688685}" destId="{90FA26CE-070E-4AC5-B3A7-00132D7D95BF}" srcOrd="6" destOrd="0" parTransId="{E118903C-792B-4F6C-BADA-00683310A83A}" sibTransId="{78EDAA52-F6E7-417B-B7B3-E19D9E886C79}"/>
    <dgm:cxn modelId="{85C70A41-E86A-4F5C-8A3D-2504A0020CB5}" srcId="{42F448AA-AE3E-4BD5-A46A-47E639688685}" destId="{4BADC0D1-32F4-42AE-B97D-905714D5B450}" srcOrd="1" destOrd="0" parTransId="{49CDD418-4875-40D3-B9CB-DFF6B17E26B5}" sibTransId="{F5F48BD3-5062-422D-8B84-5F1407778DB5}"/>
    <dgm:cxn modelId="{3B0A5347-B985-4BCE-B547-B07D6B02AB2F}" srcId="{42F448AA-AE3E-4BD5-A46A-47E639688685}" destId="{584DE968-0639-4703-8037-D3F57E0764BE}" srcOrd="0" destOrd="0" parTransId="{E0430239-9677-4B28-95EC-6085530A02F3}" sibTransId="{EC3F1764-3577-40A1-8D06-73506B8D5F4E}"/>
    <dgm:cxn modelId="{76F98656-EE87-48F3-8952-15E24C2AD0D2}" type="presOf" srcId="{90FA26CE-070E-4AC5-B3A7-00132D7D95BF}" destId="{73C336C1-2B93-4C75-A252-B5FC2F2E24E4}" srcOrd="0" destOrd="0" presId="urn:microsoft.com/office/officeart/2008/layout/LinedList"/>
    <dgm:cxn modelId="{34449490-B8DF-42C2-AC55-06103E3F9E1E}" type="presOf" srcId="{52FAB90C-4A7E-480B-94AB-DF9ED02605BF}" destId="{1593471B-CB66-4AF7-94BA-B2653834ABCF}" srcOrd="0" destOrd="0" presId="urn:microsoft.com/office/officeart/2008/layout/LinedList"/>
    <dgm:cxn modelId="{3DDB1B93-3826-46F2-8405-4E5C4D5B623A}" type="presOf" srcId="{4BADC0D1-32F4-42AE-B97D-905714D5B450}" destId="{91B3C91D-E61D-458E-B7CA-90AD9E95D3A9}" srcOrd="0" destOrd="0" presId="urn:microsoft.com/office/officeart/2008/layout/LinedList"/>
    <dgm:cxn modelId="{8309EC9D-933E-40D5-9A45-4104181A7EF1}" type="presOf" srcId="{42F448AA-AE3E-4BD5-A46A-47E639688685}" destId="{18840983-8B38-44BD-A400-0C94E5BB23C3}" srcOrd="0" destOrd="0" presId="urn:microsoft.com/office/officeart/2008/layout/LinedList"/>
    <dgm:cxn modelId="{42BE8EA3-38B8-4B1F-9DC5-1C8162ACC7A8}" type="presOf" srcId="{584DE968-0639-4703-8037-D3F57E0764BE}" destId="{057A73EA-1D69-440E-8CF7-368AF4352CE2}" srcOrd="0" destOrd="0" presId="urn:microsoft.com/office/officeart/2008/layout/LinedList"/>
    <dgm:cxn modelId="{27FE4FC9-022E-4119-A5D9-ED3892327B0B}" type="presOf" srcId="{9B4E0B99-FDE9-4F23-BE92-F04D77E29951}" destId="{0B31AADE-0998-47CE-ACFF-747F43241C73}" srcOrd="0" destOrd="0" presId="urn:microsoft.com/office/officeart/2008/layout/LinedList"/>
    <dgm:cxn modelId="{1C1603D1-FC99-48C5-9C7A-35BE4BE4844A}" srcId="{42F448AA-AE3E-4BD5-A46A-47E639688685}" destId="{52FAB90C-4A7E-480B-94AB-DF9ED02605BF}" srcOrd="5" destOrd="0" parTransId="{4F5A5FCA-5E95-43EC-BBA2-91923617B539}" sibTransId="{B9C970CD-FC25-4197-99EA-65EB18B8E787}"/>
    <dgm:cxn modelId="{E9E100E5-74E2-4475-A0CE-1FDB2B6AD0B8}" type="presOf" srcId="{C732229D-BAC1-4565-B1FB-745F80960370}" destId="{6C584D27-1CCA-4138-87F5-3E6CAA067D90}" srcOrd="0" destOrd="0" presId="urn:microsoft.com/office/officeart/2008/layout/LinedList"/>
    <dgm:cxn modelId="{ACC71226-2F99-4E69-B40F-CD3478C28119}" type="presParOf" srcId="{18840983-8B38-44BD-A400-0C94E5BB23C3}" destId="{6AF85D30-F045-4E7C-BCE9-C11E6EA3226F}" srcOrd="0" destOrd="0" presId="urn:microsoft.com/office/officeart/2008/layout/LinedList"/>
    <dgm:cxn modelId="{E298B5D0-CB9E-4DD6-9165-9E60208A0048}" type="presParOf" srcId="{18840983-8B38-44BD-A400-0C94E5BB23C3}" destId="{96B20CEF-CF28-4A5F-8189-25F1637D6629}" srcOrd="1" destOrd="0" presId="urn:microsoft.com/office/officeart/2008/layout/LinedList"/>
    <dgm:cxn modelId="{9ECE86CC-5E1A-4F3C-9FD8-B1EC7D07EFD1}" type="presParOf" srcId="{96B20CEF-CF28-4A5F-8189-25F1637D6629}" destId="{057A73EA-1D69-440E-8CF7-368AF4352CE2}" srcOrd="0" destOrd="0" presId="urn:microsoft.com/office/officeart/2008/layout/LinedList"/>
    <dgm:cxn modelId="{879E355A-10B9-4408-87BA-A1F758C452BF}" type="presParOf" srcId="{96B20CEF-CF28-4A5F-8189-25F1637D6629}" destId="{4F7CD959-CFF7-4953-8BA4-823353E95934}" srcOrd="1" destOrd="0" presId="urn:microsoft.com/office/officeart/2008/layout/LinedList"/>
    <dgm:cxn modelId="{56371096-7AEA-4112-8ED4-3654635568DF}" type="presParOf" srcId="{18840983-8B38-44BD-A400-0C94E5BB23C3}" destId="{E3EDCE73-6388-40E4-91F4-CED9823B6F1E}" srcOrd="2" destOrd="0" presId="urn:microsoft.com/office/officeart/2008/layout/LinedList"/>
    <dgm:cxn modelId="{537F729F-D530-4FA9-9376-045386A405E3}" type="presParOf" srcId="{18840983-8B38-44BD-A400-0C94E5BB23C3}" destId="{22D26C63-3195-4D6A-B720-9877B894298D}" srcOrd="3" destOrd="0" presId="urn:microsoft.com/office/officeart/2008/layout/LinedList"/>
    <dgm:cxn modelId="{644230FA-F922-4D9A-8B09-9365A685EE3E}" type="presParOf" srcId="{22D26C63-3195-4D6A-B720-9877B894298D}" destId="{91B3C91D-E61D-458E-B7CA-90AD9E95D3A9}" srcOrd="0" destOrd="0" presId="urn:microsoft.com/office/officeart/2008/layout/LinedList"/>
    <dgm:cxn modelId="{89A49E64-DD3B-40CF-9A99-1A8271E3C2D0}" type="presParOf" srcId="{22D26C63-3195-4D6A-B720-9877B894298D}" destId="{905360B8-4F07-445A-A08F-21DED650A803}" srcOrd="1" destOrd="0" presId="urn:microsoft.com/office/officeart/2008/layout/LinedList"/>
    <dgm:cxn modelId="{29607774-1502-4110-A3A6-E6B2B247D993}" type="presParOf" srcId="{18840983-8B38-44BD-A400-0C94E5BB23C3}" destId="{87A4DDD6-FBD0-4A65-965D-A4DF6FB0EBCE}" srcOrd="4" destOrd="0" presId="urn:microsoft.com/office/officeart/2008/layout/LinedList"/>
    <dgm:cxn modelId="{128EB44B-CB46-46EA-96F4-0EF17D932996}" type="presParOf" srcId="{18840983-8B38-44BD-A400-0C94E5BB23C3}" destId="{488EB7E2-9BDF-452C-8181-A789FD250E31}" srcOrd="5" destOrd="0" presId="urn:microsoft.com/office/officeart/2008/layout/LinedList"/>
    <dgm:cxn modelId="{68BC6266-EBA0-4190-A40C-7D144DF8470B}" type="presParOf" srcId="{488EB7E2-9BDF-452C-8181-A789FD250E31}" destId="{31096D93-D28E-4F1C-9C01-AC8616D1ACEA}" srcOrd="0" destOrd="0" presId="urn:microsoft.com/office/officeart/2008/layout/LinedList"/>
    <dgm:cxn modelId="{98639C9F-B512-412C-8BCA-7D850A3DE20D}" type="presParOf" srcId="{488EB7E2-9BDF-452C-8181-A789FD250E31}" destId="{01E9CA7A-F325-4AB6-8889-FA56D0B78323}" srcOrd="1" destOrd="0" presId="urn:microsoft.com/office/officeart/2008/layout/LinedList"/>
    <dgm:cxn modelId="{5EA47245-2060-413C-A8E9-5682B9B4B120}" type="presParOf" srcId="{18840983-8B38-44BD-A400-0C94E5BB23C3}" destId="{7127F44C-E42B-4525-B5DA-95542969FF9C}" srcOrd="6" destOrd="0" presId="urn:microsoft.com/office/officeart/2008/layout/LinedList"/>
    <dgm:cxn modelId="{818D39BB-79DE-44EF-8E2A-10B946D90E78}" type="presParOf" srcId="{18840983-8B38-44BD-A400-0C94E5BB23C3}" destId="{41048079-055C-4DAF-9DF0-77AC7DC92E17}" srcOrd="7" destOrd="0" presId="urn:microsoft.com/office/officeart/2008/layout/LinedList"/>
    <dgm:cxn modelId="{D15B4FC8-F1F5-4FEF-B450-5E93F9C555FA}" type="presParOf" srcId="{41048079-055C-4DAF-9DF0-77AC7DC92E17}" destId="{6C584D27-1CCA-4138-87F5-3E6CAA067D90}" srcOrd="0" destOrd="0" presId="urn:microsoft.com/office/officeart/2008/layout/LinedList"/>
    <dgm:cxn modelId="{CCF93E0F-BB9D-4F1E-B73D-8422F59AE5E2}" type="presParOf" srcId="{41048079-055C-4DAF-9DF0-77AC7DC92E17}" destId="{CF515E23-0339-47CC-864C-8AAAE3E16AE3}" srcOrd="1" destOrd="0" presId="urn:microsoft.com/office/officeart/2008/layout/LinedList"/>
    <dgm:cxn modelId="{617B566C-7BB6-48C5-A59D-CBA0483DC2C2}" type="presParOf" srcId="{18840983-8B38-44BD-A400-0C94E5BB23C3}" destId="{29E8E355-CCCE-44B5-8E5D-A82CA036E9DB}" srcOrd="8" destOrd="0" presId="urn:microsoft.com/office/officeart/2008/layout/LinedList"/>
    <dgm:cxn modelId="{9D45C277-1EB8-46D8-99EB-79FFB8D859E8}" type="presParOf" srcId="{18840983-8B38-44BD-A400-0C94E5BB23C3}" destId="{43C1251C-011A-4D48-9765-F3C71BF35B29}" srcOrd="9" destOrd="0" presId="urn:microsoft.com/office/officeart/2008/layout/LinedList"/>
    <dgm:cxn modelId="{06B0EEC1-8CB9-4FDF-B9E7-ED1EA0B7FE99}" type="presParOf" srcId="{43C1251C-011A-4D48-9765-F3C71BF35B29}" destId="{0B31AADE-0998-47CE-ACFF-747F43241C73}" srcOrd="0" destOrd="0" presId="urn:microsoft.com/office/officeart/2008/layout/LinedList"/>
    <dgm:cxn modelId="{F476CB51-C6B4-429F-80FE-611BFDF39AEB}" type="presParOf" srcId="{43C1251C-011A-4D48-9765-F3C71BF35B29}" destId="{677A95E7-76EE-47D9-BEEA-0C745915B09C}" srcOrd="1" destOrd="0" presId="urn:microsoft.com/office/officeart/2008/layout/LinedList"/>
    <dgm:cxn modelId="{B33A44B2-8261-4298-87BB-2D1DEB861887}" type="presParOf" srcId="{18840983-8B38-44BD-A400-0C94E5BB23C3}" destId="{3242681D-FA24-484B-BDA8-CA84FEB53738}" srcOrd="10" destOrd="0" presId="urn:microsoft.com/office/officeart/2008/layout/LinedList"/>
    <dgm:cxn modelId="{623342B1-B726-4F2C-9075-1420358437AB}" type="presParOf" srcId="{18840983-8B38-44BD-A400-0C94E5BB23C3}" destId="{3E729874-665D-433C-8F9F-94ED144109C0}" srcOrd="11" destOrd="0" presId="urn:microsoft.com/office/officeart/2008/layout/LinedList"/>
    <dgm:cxn modelId="{CBB0ABDC-CD0B-4CCE-A1B6-4234D54D03BF}" type="presParOf" srcId="{3E729874-665D-433C-8F9F-94ED144109C0}" destId="{1593471B-CB66-4AF7-94BA-B2653834ABCF}" srcOrd="0" destOrd="0" presId="urn:microsoft.com/office/officeart/2008/layout/LinedList"/>
    <dgm:cxn modelId="{E687B9C3-B413-485C-878D-9C79997434FB}" type="presParOf" srcId="{3E729874-665D-433C-8F9F-94ED144109C0}" destId="{3BC73CFE-1F5B-4BFD-A148-9D0946699448}" srcOrd="1" destOrd="0" presId="urn:microsoft.com/office/officeart/2008/layout/LinedList"/>
    <dgm:cxn modelId="{02FC34FC-7908-47A1-94B4-84B675811D24}" type="presParOf" srcId="{18840983-8B38-44BD-A400-0C94E5BB23C3}" destId="{AA0ED602-8AB6-4137-B68B-7ACC3CEC951E}" srcOrd="12" destOrd="0" presId="urn:microsoft.com/office/officeart/2008/layout/LinedList"/>
    <dgm:cxn modelId="{647D6992-DC7C-4BFC-9864-ED6100187E85}" type="presParOf" srcId="{18840983-8B38-44BD-A400-0C94E5BB23C3}" destId="{F3538881-5676-4681-936E-E53538D0CFF3}" srcOrd="13" destOrd="0" presId="urn:microsoft.com/office/officeart/2008/layout/LinedList"/>
    <dgm:cxn modelId="{3CA86D97-21F0-41EF-B1F5-0FC1143EA344}" type="presParOf" srcId="{F3538881-5676-4681-936E-E53538D0CFF3}" destId="{73C336C1-2B93-4C75-A252-B5FC2F2E24E4}" srcOrd="0" destOrd="0" presId="urn:microsoft.com/office/officeart/2008/layout/LinedList"/>
    <dgm:cxn modelId="{5759C369-B805-4398-ABDD-3DF6A3E145FF}" type="presParOf" srcId="{F3538881-5676-4681-936E-E53538D0CFF3}" destId="{39AB82FD-D10B-43B3-95AC-1550F86AEB9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85D30-F045-4E7C-BCE9-C11E6EA3226F}">
      <dsp:nvSpPr>
        <dsp:cNvPr id="0" name=""/>
        <dsp:cNvSpPr/>
      </dsp:nvSpPr>
      <dsp:spPr>
        <a:xfrm>
          <a:off x="0" y="837"/>
          <a:ext cx="745807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7A73EA-1D69-440E-8CF7-368AF4352CE2}">
      <dsp:nvSpPr>
        <dsp:cNvPr id="0" name=""/>
        <dsp:cNvSpPr/>
      </dsp:nvSpPr>
      <dsp:spPr>
        <a:xfrm>
          <a:off x="0" y="837"/>
          <a:ext cx="745807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 err="1"/>
            <a:t>Контейнеризація</a:t>
          </a:r>
          <a:r>
            <a:rPr lang="ru-RU" sz="2300" b="0" i="0" kern="1200" baseline="0" dirty="0"/>
            <a:t> (</a:t>
          </a:r>
          <a:r>
            <a:rPr lang="en-AU" sz="2300" b="0" i="0" kern="1200" baseline="0" dirty="0"/>
            <a:t>Docker</a:t>
          </a:r>
          <a:r>
            <a:rPr lang="ru-RU" sz="2300" b="0" i="0" kern="1200" baseline="0" dirty="0"/>
            <a:t>)</a:t>
          </a:r>
        </a:p>
      </dsp:txBody>
      <dsp:txXfrm>
        <a:off x="0" y="837"/>
        <a:ext cx="7458074" cy="979475"/>
      </dsp:txXfrm>
    </dsp:sp>
    <dsp:sp modelId="{E3EDCE73-6388-40E4-91F4-CED9823B6F1E}">
      <dsp:nvSpPr>
        <dsp:cNvPr id="0" name=""/>
        <dsp:cNvSpPr/>
      </dsp:nvSpPr>
      <dsp:spPr>
        <a:xfrm>
          <a:off x="0" y="980312"/>
          <a:ext cx="745807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B3C91D-E61D-458E-B7CA-90AD9E95D3A9}">
      <dsp:nvSpPr>
        <dsp:cNvPr id="0" name=""/>
        <dsp:cNvSpPr/>
      </dsp:nvSpPr>
      <dsp:spPr>
        <a:xfrm>
          <a:off x="0" y="980312"/>
          <a:ext cx="745807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Kubernetes-</a:t>
          </a:r>
          <a:r>
            <a:rPr lang="uk-UA" sz="2300" kern="1200" dirty="0"/>
            <a:t>кластер</a:t>
          </a:r>
          <a:endParaRPr lang="en-US" sz="2300" kern="1200" dirty="0"/>
        </a:p>
      </dsp:txBody>
      <dsp:txXfrm>
        <a:off x="0" y="980312"/>
        <a:ext cx="7458074" cy="979475"/>
      </dsp:txXfrm>
    </dsp:sp>
    <dsp:sp modelId="{87A4DDD6-FBD0-4A65-965D-A4DF6FB0EBCE}">
      <dsp:nvSpPr>
        <dsp:cNvPr id="0" name=""/>
        <dsp:cNvSpPr/>
      </dsp:nvSpPr>
      <dsp:spPr>
        <a:xfrm>
          <a:off x="0" y="1959787"/>
          <a:ext cx="745807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096D93-D28E-4F1C-9C01-AC8616D1ACEA}">
      <dsp:nvSpPr>
        <dsp:cNvPr id="0" name=""/>
        <dsp:cNvSpPr/>
      </dsp:nvSpPr>
      <dsp:spPr>
        <a:xfrm>
          <a:off x="0" y="1959787"/>
          <a:ext cx="745807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uk-UA" sz="2300" kern="1200" dirty="0"/>
            <a:t>Автоматизоване </a:t>
          </a:r>
          <a:r>
            <a:rPr lang="ru-RU" sz="2300" kern="1200" dirty="0" err="1"/>
            <a:t>розгортання</a:t>
          </a:r>
          <a:r>
            <a:rPr lang="ru-RU" sz="2300" kern="1200" dirty="0"/>
            <a:t> 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kern="1200" dirty="0" err="1"/>
            <a:t>інфраструктури</a:t>
          </a:r>
          <a:r>
            <a:rPr lang="ru-RU" sz="2300" kern="1200" dirty="0"/>
            <a:t>(</a:t>
          </a:r>
          <a:r>
            <a:rPr lang="en-AU" sz="2300" kern="1200" dirty="0"/>
            <a:t>Terraform)</a:t>
          </a:r>
          <a:endParaRPr lang="en-US" sz="2300" kern="1200" dirty="0"/>
        </a:p>
      </dsp:txBody>
      <dsp:txXfrm>
        <a:off x="0" y="1959787"/>
        <a:ext cx="7458074" cy="979475"/>
      </dsp:txXfrm>
    </dsp:sp>
    <dsp:sp modelId="{7127F44C-E42B-4525-B5DA-95542969FF9C}">
      <dsp:nvSpPr>
        <dsp:cNvPr id="0" name=""/>
        <dsp:cNvSpPr/>
      </dsp:nvSpPr>
      <dsp:spPr>
        <a:xfrm>
          <a:off x="0" y="2939262"/>
          <a:ext cx="745807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84D27-1CCA-4138-87F5-3E6CAA067D90}">
      <dsp:nvSpPr>
        <dsp:cNvPr id="0" name=""/>
        <dsp:cNvSpPr/>
      </dsp:nvSpPr>
      <dsp:spPr>
        <a:xfrm>
          <a:off x="0" y="2939262"/>
          <a:ext cx="745807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/>
            <a:t>CI/CD</a:t>
          </a:r>
          <a:r>
            <a:rPr lang="ru-RU" sz="2300" b="0" i="0" kern="1200" baseline="0"/>
            <a:t>(</a:t>
          </a:r>
          <a:r>
            <a:rPr lang="en-AU" sz="2300" b="0" i="0" kern="1200" baseline="0"/>
            <a:t>Github actions)</a:t>
          </a:r>
          <a:endParaRPr lang="en-US" sz="2300" kern="1200"/>
        </a:p>
      </dsp:txBody>
      <dsp:txXfrm>
        <a:off x="0" y="2939262"/>
        <a:ext cx="7458074" cy="979475"/>
      </dsp:txXfrm>
    </dsp:sp>
    <dsp:sp modelId="{29E8E355-CCCE-44B5-8E5D-A82CA036E9DB}">
      <dsp:nvSpPr>
        <dsp:cNvPr id="0" name=""/>
        <dsp:cNvSpPr/>
      </dsp:nvSpPr>
      <dsp:spPr>
        <a:xfrm>
          <a:off x="0" y="3918737"/>
          <a:ext cx="745807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1AADE-0998-47CE-ACFF-747F43241C73}">
      <dsp:nvSpPr>
        <dsp:cNvPr id="0" name=""/>
        <dsp:cNvSpPr/>
      </dsp:nvSpPr>
      <dsp:spPr>
        <a:xfrm>
          <a:off x="0" y="3918737"/>
          <a:ext cx="745807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kern="1200" dirty="0"/>
            <a:t>HTTPS  </a:t>
          </a:r>
          <a:r>
            <a:rPr lang="ru-RU" sz="2300" kern="1200" dirty="0" err="1"/>
            <a:t>зв</a:t>
          </a:r>
          <a:r>
            <a:rPr lang="en-AU" sz="2300" kern="1200" dirty="0"/>
            <a:t>’</a:t>
          </a:r>
          <a:r>
            <a:rPr lang="ru-RU" sz="2300" kern="1200" dirty="0" err="1"/>
            <a:t>язок</a:t>
          </a:r>
          <a:r>
            <a:rPr lang="ru-RU" sz="2300" kern="1200" dirty="0"/>
            <a:t>(</a:t>
          </a:r>
          <a:r>
            <a:rPr lang="de-DE" sz="2300" kern="1200" dirty="0" err="1"/>
            <a:t>Let's</a:t>
          </a:r>
          <a:r>
            <a:rPr lang="de-DE" sz="2300" kern="1200" dirty="0"/>
            <a:t> </a:t>
          </a:r>
          <a:r>
            <a:rPr lang="de-DE" sz="2300" kern="1200" dirty="0" err="1"/>
            <a:t>Encrypt</a:t>
          </a:r>
          <a:r>
            <a:rPr lang="ru-RU" sz="2300" kern="1200" dirty="0"/>
            <a:t>)</a:t>
          </a:r>
          <a:endParaRPr lang="en-US" sz="2300" kern="1200" dirty="0"/>
        </a:p>
      </dsp:txBody>
      <dsp:txXfrm>
        <a:off x="0" y="3918737"/>
        <a:ext cx="7458074" cy="979475"/>
      </dsp:txXfrm>
    </dsp:sp>
    <dsp:sp modelId="{3242681D-FA24-484B-BDA8-CA84FEB53738}">
      <dsp:nvSpPr>
        <dsp:cNvPr id="0" name=""/>
        <dsp:cNvSpPr/>
      </dsp:nvSpPr>
      <dsp:spPr>
        <a:xfrm>
          <a:off x="0" y="4898212"/>
          <a:ext cx="745807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93471B-CB66-4AF7-94BA-B2653834ABCF}">
      <dsp:nvSpPr>
        <dsp:cNvPr id="0" name=""/>
        <dsp:cNvSpPr/>
      </dsp:nvSpPr>
      <dsp:spPr>
        <a:xfrm>
          <a:off x="0" y="4898212"/>
          <a:ext cx="745807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i="0" kern="1200" baseline="0" dirty="0" err="1"/>
            <a:t>Моніторинг</a:t>
          </a:r>
          <a:r>
            <a:rPr lang="en-US" sz="2300" b="0" i="0" kern="1200" baseline="0" dirty="0"/>
            <a:t> і </a:t>
          </a:r>
          <a:r>
            <a:rPr lang="en-US" sz="2300" b="0" i="0" kern="1200" baseline="0" dirty="0" err="1"/>
            <a:t>логування</a:t>
          </a:r>
          <a:endParaRPr lang="ru-RU" sz="2300" b="0" i="0" kern="1200" baseline="0" dirty="0"/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i="0" kern="1200" baseline="0" dirty="0"/>
            <a:t>(</a:t>
          </a:r>
          <a:r>
            <a:rPr lang="de-DE" sz="2300" b="0" i="0" kern="1200" baseline="0" dirty="0"/>
            <a:t>Prometheus + </a:t>
          </a:r>
          <a:r>
            <a:rPr lang="de-DE" sz="2300" kern="1200" dirty="0"/>
            <a:t>Loki + </a:t>
          </a:r>
          <a:r>
            <a:rPr lang="de-DE" sz="2300" b="0" i="0" kern="1200" baseline="0" dirty="0" err="1"/>
            <a:t>Grafana</a:t>
          </a:r>
          <a:r>
            <a:rPr lang="de-DE" sz="2300" b="0" i="0" kern="1200" baseline="0" dirty="0"/>
            <a:t>)</a:t>
          </a:r>
          <a:endParaRPr lang="en-US" sz="2300" kern="1200" dirty="0"/>
        </a:p>
      </dsp:txBody>
      <dsp:txXfrm>
        <a:off x="0" y="4898212"/>
        <a:ext cx="7458074" cy="979475"/>
      </dsp:txXfrm>
    </dsp:sp>
    <dsp:sp modelId="{AA0ED602-8AB6-4137-B68B-7ACC3CEC951E}">
      <dsp:nvSpPr>
        <dsp:cNvPr id="0" name=""/>
        <dsp:cNvSpPr/>
      </dsp:nvSpPr>
      <dsp:spPr>
        <a:xfrm>
          <a:off x="0" y="5877687"/>
          <a:ext cx="745807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C336C1-2B93-4C75-A252-B5FC2F2E24E4}">
      <dsp:nvSpPr>
        <dsp:cNvPr id="0" name=""/>
        <dsp:cNvSpPr/>
      </dsp:nvSpPr>
      <dsp:spPr>
        <a:xfrm>
          <a:off x="0" y="5877687"/>
          <a:ext cx="7458074" cy="9794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630" tIns="87630" rIns="87630" bIns="8763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2300" b="0" i="0" kern="1200" baseline="0"/>
            <a:t>Перевірка на </a:t>
          </a:r>
          <a:r>
            <a:rPr lang="ru-RU" sz="2300" kern="1200"/>
            <a:t>я</a:t>
          </a:r>
          <a:r>
            <a:rPr lang="en-US" sz="2300" b="0" i="0" kern="1200" baseline="0"/>
            <a:t>кіс</a:t>
          </a:r>
          <a:r>
            <a:rPr lang="ru-RU" sz="2300" b="0" i="0" kern="1200" baseline="0"/>
            <a:t>ть</a:t>
          </a:r>
          <a:r>
            <a:rPr lang="en-US" sz="2300" b="0" i="0" kern="1200" baseline="0"/>
            <a:t> код</a:t>
          </a:r>
          <a:r>
            <a:rPr lang="ru-RU" sz="2300" b="0" i="0" kern="1200" baseline="0"/>
            <a:t>у</a:t>
          </a:r>
          <a:r>
            <a:rPr lang="en-US" sz="2300" b="0" i="0" kern="1200" baseline="0"/>
            <a:t> (SonarCloud)</a:t>
          </a:r>
          <a:endParaRPr lang="en-US" sz="2300" kern="1200"/>
        </a:p>
      </dsp:txBody>
      <dsp:txXfrm>
        <a:off x="0" y="5877687"/>
        <a:ext cx="7458074" cy="9794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ru-RU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Образец заголовка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91104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73294AE-7408-47DB-898D-41F8C069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57251"/>
            <a:ext cx="6156051" cy="2076450"/>
          </a:xfrm>
        </p:spPr>
        <p:txBody>
          <a:bodyPr anchor="b">
            <a:normAutofit/>
          </a:bodyPr>
          <a:lstStyle/>
          <a:p>
            <a:r>
              <a:rPr lang="ru-RU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973052A-4118-4E04-81F8-A44EC172F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3190875"/>
            <a:ext cx="6156052" cy="298608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</a:lstStyle>
          <a:p>
            <a:pPr marL="228600" lvl="0" indent="-228600"/>
            <a:r>
              <a:rPr lang="ru-RU" sz="200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8988D1E1-6064-4D6A-9EB1-578E20A2A0ED}"/>
              </a:ext>
            </a:extLst>
          </p:cNvPr>
          <p:cNvSpPr txBox="1">
            <a:spLocks/>
          </p:cNvSpPr>
          <p:nvPr/>
        </p:nvSpPr>
        <p:spPr>
          <a:xfrm>
            <a:off x="841248" y="6429375"/>
            <a:ext cx="2646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AB23B9F-B223-42FC-B961-B8BFC75D2259}" type="datetime1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6/15/2025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D47C5CB-0317-4DC6-A76F-38A5BB1FD1C2}"/>
              </a:ext>
            </a:extLst>
          </p:cNvPr>
          <p:cNvSpPr txBox="1">
            <a:spLocks/>
          </p:cNvSpPr>
          <p:nvPr/>
        </p:nvSpPr>
        <p:spPr>
          <a:xfrm>
            <a:off x="4044696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solidFill>
                  <a:schemeClr val="tx2">
                    <a:alpha val="60000"/>
                  </a:schemeClr>
                </a:solidFill>
              </a:rPr>
              <a:t>Sample footer text</a:t>
            </a:r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CCF6E15-0BE7-453B-BBD4-B379C390AD22}"/>
              </a:ext>
            </a:extLst>
          </p:cNvPr>
          <p:cNvSpPr txBox="1">
            <a:spLocks/>
          </p:cNvSpPr>
          <p:nvPr/>
        </p:nvSpPr>
        <p:spPr>
          <a:xfrm>
            <a:off x="8613648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844951-7827-47D4-8276-7DDE1FA7D85A}" type="slidenum">
              <a:rPr lang="en-US" smtClean="0">
                <a:solidFill>
                  <a:schemeClr val="tx2">
                    <a:alpha val="60000"/>
                  </a:schemeClr>
                </a:solidFill>
              </a:rPr>
              <a:pPr/>
              <a:t>‹#›</a:t>
            </a:fld>
            <a:endParaRPr lang="en-US" dirty="0">
              <a:solidFill>
                <a:schemeClr val="tx2">
                  <a:alpha val="60000"/>
                </a:schemeClr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E092228-4487-4E3A-AEE3-12DC34A061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4928" y="484632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6AB20921-6E7F-4BD8-9399-D18CABB64B9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4928" y="3511296"/>
            <a:ext cx="4279392" cy="2862072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782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022B425-A1C3-4DFE-BF49-1B9F96D46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893769"/>
            <a:ext cx="5992550" cy="2319306"/>
          </a:xfrm>
        </p:spPr>
        <p:txBody>
          <a:bodyPr anchor="t">
            <a:normAutofit/>
          </a:bodyPr>
          <a:lstStyle/>
          <a:p>
            <a:r>
              <a:rPr lang="ru-RU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2AEC60F9-EA79-4A18-B040-024AFB62FD5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3776" y="484632"/>
            <a:ext cx="11210544" cy="3191256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B88B7B-A749-40EA-A140-38D1E04E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133" y="3893770"/>
            <a:ext cx="4377714" cy="2319306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ru-RU" sz="180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8489"/>
            <a:ext cx="2743200" cy="365125"/>
          </a:xfrm>
        </p:spPr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8146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3051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758503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31792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85830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89237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40754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859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ru-RU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ru-RU" sz="180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7011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B910AFBC-7932-43F4-ABEA-C89B26986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857251"/>
            <a:ext cx="5914937" cy="2076450"/>
          </a:xfrm>
        </p:spPr>
        <p:txBody>
          <a:bodyPr anchor="b">
            <a:normAutofit/>
          </a:bodyPr>
          <a:lstStyle/>
          <a:p>
            <a:r>
              <a:rPr lang="ru-RU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Образец заголовка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1178A42D-5ED2-4AB6-BE4B-410907432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190875"/>
            <a:ext cx="5914938" cy="2986087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2000"/>
            </a:lvl1pPr>
          </a:lstStyle>
          <a:p>
            <a:pPr marL="228600" lvl="0" indent="-228600"/>
            <a:r>
              <a:rPr lang="ru-RU" sz="1800">
                <a:solidFill>
                  <a:schemeClr val="tx2">
                    <a:alpha val="60000"/>
                  </a:schemeClr>
                </a:solidFill>
              </a:rPr>
              <a:t>Образец текста</a:t>
            </a:r>
          </a:p>
        </p:txBody>
      </p:sp>
      <p:sp>
        <p:nvSpPr>
          <p:cNvPr id="29" name="Date Placeholder 1">
            <a:extLst>
              <a:ext uri="{FF2B5EF4-FFF2-40B4-BE49-F238E27FC236}">
                <a16:creationId xmlns:a16="http://schemas.microsoft.com/office/drawing/2014/main" id="{4D9A7D07-2BA3-438D-972B-EA578370D5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9375"/>
            <a:ext cx="2743200" cy="365125"/>
          </a:xfrm>
        </p:spPr>
        <p:txBody>
          <a:bodyPr/>
          <a:lstStyle>
            <a:lvl1pPr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C8720583-BC84-48EB-85BC-AE71214A30A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520" y="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C3F0A5CD-C47A-4CDF-BE99-75F3A81B18F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589520" y="2286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7329454B-9275-4E86-B32E-91C0DB62AA7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89520" y="4572000"/>
            <a:ext cx="4599432" cy="2286000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30" name="Footer Placeholder 2">
            <a:extLst>
              <a:ext uri="{FF2B5EF4-FFF2-40B4-BE49-F238E27FC236}">
                <a16:creationId xmlns:a16="http://schemas.microsoft.com/office/drawing/2014/main" id="{21E9E1BF-D594-4F96-8DBE-5A8DD51D3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9375"/>
            <a:ext cx="4114800" cy="365125"/>
          </a:xfrm>
        </p:spPr>
        <p:txBody>
          <a:bodyPr/>
          <a:lstStyle>
            <a:lvl1pPr algn="l">
              <a:defRPr>
                <a:solidFill>
                  <a:schemeClr val="tx2">
                    <a:alpha val="60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31" name="Slide Number Placeholder 3">
            <a:extLst>
              <a:ext uri="{FF2B5EF4-FFF2-40B4-BE49-F238E27FC236}">
                <a16:creationId xmlns:a16="http://schemas.microsoft.com/office/drawing/2014/main" id="{C30FDEF8-F3F3-42D5-9EE1-EDDF18B35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9375"/>
            <a:ext cx="2743200" cy="365125"/>
          </a:xfrm>
        </p:spPr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25433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ru-RU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Образец заголовка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904835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able Chart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5639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3B5BF0-238D-481F-A15B-206D1E2FED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78E43B-8F1B-4CBD-B09E-5AD9A247E3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8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737C17C2-E2A6-4219-AE02-C8EAF943C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389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AE7BC3CE-3806-41F3-B4F6-EBB2C3E9EA2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" y="484632"/>
            <a:ext cx="12179808" cy="5907024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DC036CF-E92D-4E80-8E6B-1B06EDDFD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71016"/>
            <a:ext cx="4800600" cy="3749040"/>
          </a:xfrm>
        </p:spPr>
        <p:txBody>
          <a:bodyPr anchor="b" anchorCtr="0"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BADCFE1B-ABA2-4B11-B7DE-02CE383D6F2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38200" y="4835779"/>
            <a:ext cx="4800600" cy="1066800"/>
          </a:xfrm>
        </p:spPr>
        <p:txBody>
          <a:bodyPr>
            <a:normAutofit/>
          </a:bodyPr>
          <a:lstStyle>
            <a:lvl1pPr marL="228600" indent="0">
              <a:buNone/>
              <a:defRPr sz="2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0896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1B84B862-7F1F-4B98-B437-936D8A73A91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664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C76B23B2-3605-4292-9F96-F34651B689A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538728" y="2240280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AB1E9EC3-2FB6-4E1C-8211-306450FDEE7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45936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18" name="Picture Placeholder 14">
            <a:extLst>
              <a:ext uri="{FF2B5EF4-FFF2-40B4-BE49-F238E27FC236}">
                <a16:creationId xmlns:a16="http://schemas.microsoft.com/office/drawing/2014/main" id="{F3628146-045F-4FBC-A365-3D1D4B3DA6E9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53144" y="2267712"/>
            <a:ext cx="2286000" cy="2322576"/>
          </a:xfrm>
          <a:solidFill>
            <a:schemeClr val="accent6"/>
          </a:solidFill>
        </p:spPr>
        <p:txBody>
          <a:bodyPr/>
          <a:lstStyle/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B50972B-CA23-4B92-987F-EE48ECCFF59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41363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3" name="Text Placeholder 19">
            <a:extLst>
              <a:ext uri="{FF2B5EF4-FFF2-40B4-BE49-F238E27FC236}">
                <a16:creationId xmlns:a16="http://schemas.microsoft.com/office/drawing/2014/main" id="{8DE19225-DA72-4A39-8CFD-695BFBB93E6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40664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Text Placeholder 19">
            <a:extLst>
              <a:ext uri="{FF2B5EF4-FFF2-40B4-BE49-F238E27FC236}">
                <a16:creationId xmlns:a16="http://schemas.microsoft.com/office/drawing/2014/main" id="{E66A7C97-DBB6-4333-B12F-E26C38E69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38728" y="4733925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5" name="Text Placeholder 19">
            <a:extLst>
              <a:ext uri="{FF2B5EF4-FFF2-40B4-BE49-F238E27FC236}">
                <a16:creationId xmlns:a16="http://schemas.microsoft.com/office/drawing/2014/main" id="{041FA0B5-660E-478A-AF8A-196DBD6AE43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8029" y="53431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9">
            <a:extLst>
              <a:ext uri="{FF2B5EF4-FFF2-40B4-BE49-F238E27FC236}">
                <a16:creationId xmlns:a16="http://schemas.microsoft.com/office/drawing/2014/main" id="{77C92085-3D01-44E4-BA12-E39F1EA0ACE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67973" y="4733544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19">
            <a:extLst>
              <a:ext uri="{FF2B5EF4-FFF2-40B4-BE49-F238E27FC236}">
                <a16:creationId xmlns:a16="http://schemas.microsoft.com/office/drawing/2014/main" id="{35DA97BC-7224-440A-A227-8F4A101804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67274" y="5342763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8" name="Text Placeholder 19">
            <a:extLst>
              <a:ext uri="{FF2B5EF4-FFF2-40B4-BE49-F238E27FC236}">
                <a16:creationId xmlns:a16="http://schemas.microsoft.com/office/drawing/2014/main" id="{C236524B-4724-42FA-A2B2-33566478FD4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64639" y="4737100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2000">
                <a:latin typeface="+mj-lt"/>
              </a:defRPr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9" name="Text Placeholder 19">
            <a:extLst>
              <a:ext uri="{FF2B5EF4-FFF2-40B4-BE49-F238E27FC236}">
                <a16:creationId xmlns:a16="http://schemas.microsoft.com/office/drawing/2014/main" id="{5F7DE4ED-8F4D-465C-86B4-2372AE291F5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63940" y="5346319"/>
            <a:ext cx="2286000" cy="590550"/>
          </a:xfrm>
        </p:spPr>
        <p:txBody>
          <a:bodyPr>
            <a:normAutofit/>
          </a:bodyPr>
          <a:lstStyle>
            <a:lvl1pPr marL="0" indent="0" defTabSz="0">
              <a:spcBef>
                <a:spcPts val="0"/>
              </a:spcBef>
              <a:buNone/>
              <a:defRPr sz="1600"/>
            </a:lvl1pPr>
            <a:lvl2pPr marL="571500" indent="0">
              <a:buNone/>
              <a:defRPr/>
            </a:lvl2pPr>
            <a:lvl3pPr marL="1028700" indent="0">
              <a:buNone/>
              <a:defRPr/>
            </a:lvl3pPr>
            <a:lvl4pPr marL="1428750" indent="0">
              <a:buNone/>
              <a:defRPr/>
            </a:lvl4pPr>
            <a:lvl5pPr marL="188595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839740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5157787" cy="3446463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60320"/>
            <a:ext cx="5183188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8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8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8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8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51C83D0-CBAB-4E41-89AB-89FF36D38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C302BB0-D231-4195-8083-264C01DF9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7" y="2011680"/>
            <a:ext cx="51577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B2A70FA-99E0-466C-AC57-33C48353BB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69027" y="2011680"/>
            <a:ext cx="5183187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717759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10515600" cy="132588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04360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4360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422881CE-A366-4A3A-AE00-9B14BEFE4A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8934" y="2011680"/>
            <a:ext cx="3383280" cy="530352"/>
          </a:xfrm>
        </p:spPr>
        <p:txBody>
          <a:bodyPr anchor="t" anchorCtr="0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3CF16E98-73C9-47B5-B88B-9120BEB9F09B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68934" y="2560320"/>
            <a:ext cx="3383280" cy="3446463"/>
          </a:xfrm>
        </p:spPr>
        <p:txBody>
          <a:bodyPr>
            <a:normAutofit/>
          </a:bodyPr>
          <a:lstStyle>
            <a:lvl1pPr>
              <a:buClr>
                <a:schemeClr val="tx2">
                  <a:lumMod val="50000"/>
                  <a:lumOff val="50000"/>
                </a:schemeClr>
              </a:buClr>
              <a:defRPr sz="1400"/>
            </a:lvl1pPr>
            <a:lvl2pPr>
              <a:buClr>
                <a:schemeClr val="tx2">
                  <a:lumMod val="50000"/>
                  <a:lumOff val="50000"/>
                </a:schemeClr>
              </a:buClr>
              <a:defRPr sz="1400"/>
            </a:lvl2pPr>
            <a:lvl3pPr>
              <a:buClr>
                <a:schemeClr val="tx2">
                  <a:lumMod val="50000"/>
                  <a:lumOff val="50000"/>
                </a:schemeClr>
              </a:buClr>
              <a:defRPr sz="1400"/>
            </a:lvl3pPr>
            <a:lvl4pPr>
              <a:buClr>
                <a:schemeClr val="tx2">
                  <a:lumMod val="50000"/>
                  <a:lumOff val="50000"/>
                </a:schemeClr>
              </a:buClr>
              <a:defRPr sz="1400"/>
            </a:lvl4pPr>
            <a:lvl5pPr>
              <a:buClr>
                <a:schemeClr val="tx2">
                  <a:lumMod val="50000"/>
                  <a:lumOff val="50000"/>
                </a:schemeClr>
              </a:buClr>
              <a:defRPr sz="14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07737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64CC2BB3-AA43-4E31-BC69-0CABAD06ADBA}" type="datetimeFigureOut">
              <a:rPr lang="LID4096" smtClean="0"/>
              <a:t>06/15/2025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DF44E1F1-C302-4291-82B2-95E3E2FA977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16451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32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microsoft.com/office/2007/relationships/hdphoto" Target="../media/hdphoto2.wdp"/><Relationship Id="rId18" Type="http://schemas.openxmlformats.org/officeDocument/2006/relationships/image" Target="../media/image10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12" Type="http://schemas.openxmlformats.org/officeDocument/2006/relationships/image" Target="../media/image6.png"/><Relationship Id="rId17" Type="http://schemas.openxmlformats.org/officeDocument/2006/relationships/image" Target="../media/image9.png"/><Relationship Id="rId2" Type="http://schemas.openxmlformats.org/officeDocument/2006/relationships/diagramData" Target="../diagrams/data1.xml"/><Relationship Id="rId16" Type="http://schemas.microsoft.com/office/2007/relationships/hdphoto" Target="../media/hdphoto3.wdp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11" Type="http://schemas.openxmlformats.org/officeDocument/2006/relationships/image" Target="../media/image5.png"/><Relationship Id="rId5" Type="http://schemas.openxmlformats.org/officeDocument/2006/relationships/diagramColors" Target="../diagrams/colors1.xml"/><Relationship Id="rId15" Type="http://schemas.openxmlformats.org/officeDocument/2006/relationships/image" Target="../media/image8.png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microsoft.com/office/2007/relationships/hdphoto" Target="../media/hdphoto1.wdp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5C31099-1BBD-40CE-BC60-FCE507419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2846BE-460A-477B-A2F4-52F298BF43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0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8401D34-2155-4B53-A686-7345BE15C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7BCD97-E1A4-4EBB-8D1C-8CC0B55A6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0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EDC1F21-AC5B-4D05-9108-5E5D289488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 noProof="0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EE015B-9A2B-08DB-A1BE-3B4EE1A0AE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uk-UA" sz="5000" noProof="0" dirty="0">
                <a:solidFill>
                  <a:schemeClr val="tx1"/>
                </a:solidFill>
                <a:effectLst/>
              </a:rPr>
              <a:t>Підсистема автоматизованого розгортання та підтримки інфраструктури</a:t>
            </a:r>
            <a:endParaRPr lang="uk-UA" sz="5000" noProof="0" dirty="0">
              <a:solidFill>
                <a:schemeClr val="tx1"/>
              </a:solidFill>
            </a:endParaRPr>
          </a:p>
        </p:txBody>
      </p:sp>
      <p:sp>
        <p:nvSpPr>
          <p:cNvPr id="4" name="Google Shape;2246;p36">
            <a:extLst>
              <a:ext uri="{FF2B5EF4-FFF2-40B4-BE49-F238E27FC236}">
                <a16:creationId xmlns:a16="http://schemas.microsoft.com/office/drawing/2014/main" id="{4D8551B2-33B5-D62A-1841-633323D27345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 algn="r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</a:pPr>
            <a:r>
              <a:rPr lang="uk-UA" sz="2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Керівник</a:t>
            </a:r>
            <a:br>
              <a:rPr lang="uk-UA" sz="2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uk-UA" sz="2200" kern="1200" noProof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доц. каф. ПІ Віктор Іванович </a:t>
            </a:r>
            <a:r>
              <a:rPr lang="uk-UA" sz="2200" kern="1200" noProof="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Каук</a:t>
            </a:r>
            <a:endParaRPr lang="uk-UA" sz="2200" kern="120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Google Shape;2246;p36">
            <a:extLst>
              <a:ext uri="{FF2B5EF4-FFF2-40B4-BE49-F238E27FC236}">
                <a16:creationId xmlns:a16="http://schemas.microsoft.com/office/drawing/2014/main" id="{D16F736E-8EED-39FF-81FD-D44D41725674}"/>
              </a:ext>
            </a:extLst>
          </p:cNvPr>
          <p:cNvSpPr txBox="1">
            <a:spLocks/>
          </p:cNvSpPr>
          <p:nvPr/>
        </p:nvSpPr>
        <p:spPr>
          <a:xfrm>
            <a:off x="1609344" y="3748571"/>
            <a:ext cx="3774890" cy="9514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None/>
              <a:defRPr sz="16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600"/>
              </a:spcAft>
              <a:buNone/>
            </a:pPr>
            <a:r>
              <a:rPr lang="uk-UA" sz="2400" noProof="0" dirty="0">
                <a:solidFill>
                  <a:schemeClr val="tx1"/>
                </a:solidFill>
                <a:latin typeface="+mn-lt"/>
                <a:ea typeface="Cambria Math" panose="02040503050406030204" pitchFamily="18" charset="0"/>
              </a:rPr>
              <a:t>Виконав:</a:t>
            </a:r>
            <a:br>
              <a:rPr lang="uk-UA" sz="2400" noProof="0" dirty="0">
                <a:solidFill>
                  <a:schemeClr val="tx1"/>
                </a:solidFill>
                <a:latin typeface="+mn-lt"/>
                <a:ea typeface="Cambria Math" panose="02040503050406030204" pitchFamily="18" charset="0"/>
              </a:rPr>
            </a:br>
            <a:r>
              <a:rPr lang="uk-UA" sz="2400" noProof="0" dirty="0">
                <a:solidFill>
                  <a:schemeClr val="tx1"/>
                </a:solidFill>
                <a:latin typeface="+mn-lt"/>
                <a:ea typeface="Cambria Math" panose="02040503050406030204" pitchFamily="18" charset="0"/>
              </a:rPr>
              <a:t>Ст. Гр. ПЗПІ-21-4</a:t>
            </a:r>
            <a:br>
              <a:rPr lang="uk-UA" sz="2400" noProof="0" dirty="0">
                <a:solidFill>
                  <a:schemeClr val="tx1"/>
                </a:solidFill>
                <a:latin typeface="+mn-lt"/>
                <a:ea typeface="Cambria Math" panose="02040503050406030204" pitchFamily="18" charset="0"/>
              </a:rPr>
            </a:br>
            <a:r>
              <a:rPr lang="uk-UA" sz="2400" noProof="0" dirty="0">
                <a:solidFill>
                  <a:schemeClr val="tx1"/>
                </a:solidFill>
                <a:latin typeface="+mn-lt"/>
                <a:ea typeface="Cambria Math" panose="02040503050406030204" pitchFamily="18" charset="0"/>
              </a:rPr>
              <a:t>Кучук Ілля Андрійович</a:t>
            </a:r>
          </a:p>
        </p:txBody>
      </p:sp>
    </p:spTree>
    <p:extLst>
      <p:ext uri="{BB962C8B-B14F-4D97-AF65-F5344CB8AC3E}">
        <p14:creationId xmlns:p14="http://schemas.microsoft.com/office/powerpoint/2010/main" val="2145047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9B36E71-93BD-4984-AC9C-CC9FB9CC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A767031-C99F-4567-B7D9-353331C779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3FEDEE9-12A6-4011-A532-8071D6086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7C37CE9-19CE-49DF-A887-2214EBB1F0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EF84E8E-7E93-4DEE-BCFB-2AE29098B5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046502B-E9B6-4225-B8EE-BC5D64468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85D6395-2479-0931-E723-AAEF68500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035" y="423037"/>
            <a:ext cx="5195224" cy="239802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</a:pPr>
            <a:r>
              <a:rPr kumimoji="0" lang="en-US" altLang="LID4096" sz="1100" b="1" i="0" u="none" strike="noStrike" cap="none" normalizeH="0" baseline="0" dirty="0" err="1">
                <a:ln>
                  <a:noFill/>
                </a:ln>
                <a:effectLst/>
              </a:rPr>
              <a:t>Моніторинг</a:t>
            </a:r>
            <a:r>
              <a:rPr kumimoji="0" lang="en-US" altLang="LID4096" sz="1100" b="1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1" i="0" u="none" strike="noStrike" cap="none" normalizeH="0" baseline="0" dirty="0" err="1">
                <a:ln>
                  <a:noFill/>
                </a:ln>
                <a:effectLst/>
              </a:rPr>
              <a:t>системи</a:t>
            </a:r>
            <a:endParaRPr kumimoji="0" lang="en-US" altLang="LID4096" sz="1100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</a:pP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Використання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1" i="0" u="none" strike="noStrike" cap="none" normalizeH="0" baseline="0" dirty="0">
                <a:ln>
                  <a:noFill/>
                </a:ln>
                <a:effectLst/>
              </a:rPr>
              <a:t>Prometheus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для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збору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метрик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із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Kubernetes (EKS).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</a:pP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Дашборд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у </a:t>
            </a:r>
            <a:r>
              <a:rPr kumimoji="0" lang="en-US" altLang="LID4096" sz="1100" b="1" i="0" u="none" strike="noStrike" cap="none" normalizeH="0" baseline="0" dirty="0">
                <a:ln>
                  <a:noFill/>
                </a:ln>
                <a:effectLst/>
              </a:rPr>
              <a:t>Grafana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відображає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ключові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показники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:</a:t>
            </a:r>
          </a:p>
          <a:p>
            <a:pPr marL="457200" marR="0" lvl="1" indent="-228600" fontAlgn="base">
              <a:spcBef>
                <a:spcPct val="0"/>
              </a:spcBef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</a:pP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CPU (%) і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пам’ять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(MB)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на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поди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req-frontend, req-backend, req-db.</a:t>
            </a:r>
          </a:p>
          <a:p>
            <a:pPr marL="457200" marR="0" lvl="1" indent="-228600" fontAlgn="base">
              <a:spcBef>
                <a:spcPct val="0"/>
              </a:spcBef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</a:pP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Кількість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подів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у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статусі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1" i="0" u="none" strike="noStrike" cap="none" normalizeH="0" baseline="0" dirty="0">
                <a:ln>
                  <a:noFill/>
                </a:ln>
                <a:effectLst/>
              </a:rPr>
              <a:t>Running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</a:pP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Моніторинг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у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реальному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часі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дозволяє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контролювати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навантаження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ресурсоспоживання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і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стан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системи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</a:pP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Візуалізація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допомагає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швидко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виявляти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проблеми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та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підтримувати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стабільність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LID4096" sz="1100" b="0" i="0" u="none" strike="noStrike" cap="none" normalizeH="0" baseline="0" dirty="0" err="1">
                <a:ln>
                  <a:noFill/>
                </a:ln>
                <a:effectLst/>
              </a:rPr>
              <a:t>роботи</a:t>
            </a:r>
            <a:r>
              <a:rPr kumimoji="0" lang="en-US" altLang="LID4096" sz="11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tabLst/>
            </a:pPr>
            <a:endParaRPr kumimoji="0" lang="en-US" altLang="LID4096" sz="11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EA73E23-835A-818E-93E5-C0D3F44C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1" y="2821066"/>
            <a:ext cx="10582275" cy="3924590"/>
          </a:xfrm>
          <a:prstGeom prst="rect">
            <a:avLst/>
          </a:prstGeom>
        </p:spPr>
      </p:pic>
      <p:sp>
        <p:nvSpPr>
          <p:cNvPr id="17" name="Заголовок 16">
            <a:extLst>
              <a:ext uri="{FF2B5EF4-FFF2-40B4-BE49-F238E27FC236}">
                <a16:creationId xmlns:a16="http://schemas.microsoft.com/office/drawing/2014/main" id="{DE776582-9AD0-85D9-DB09-5FFC52B0A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Моніторинг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8893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FC70CE99-2A02-3A92-A817-AAA7D93F3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590" y="77140"/>
            <a:ext cx="8467725" cy="2986087"/>
          </a:xfrm>
        </p:spPr>
        <p:txBody>
          <a:bodyPr vert="horz" lIns="91440" tIns="45720" rIns="91440" bIns="45720" rtlCol="0">
            <a:normAutofit/>
          </a:bodyPr>
          <a:lstStyle/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US" altLang="LID4096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Логування</a:t>
            </a:r>
            <a:r>
              <a:rPr kumimoji="0" lang="en-US" altLang="LID4096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у </a:t>
            </a:r>
            <a:r>
              <a:rPr kumimoji="0" lang="en-US" altLang="LID4096" sz="15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системі</a:t>
            </a:r>
            <a:endParaRPr kumimoji="0" lang="en-US" altLang="LID4096" sz="1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Використовується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Loki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централізованого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збору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логів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контейнерів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req-back, req-front, req-db.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Логи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виводяться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на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дашборд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у </a:t>
            </a:r>
            <a:r>
              <a:rPr kumimoji="0" lang="en-US" altLang="LID4096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Grafana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з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можливістю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фільтрації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за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контейнерами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та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рівнем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помилок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Окремий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блок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швидкого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виявлення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критичних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помилок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і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помилкових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статусів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(500, 502, 503, stack, fail, error).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Логи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допомагають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оперативно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діагностувати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проблеми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та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аналізувати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поведінку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застосунку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/>
            </a:pP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Автоматичне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оновлення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дашборду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кожні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30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секунд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для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актуальної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LID4096" sz="15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інформації</a:t>
            </a:r>
            <a:r>
              <a:rPr kumimoji="0" lang="en-US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0" marR="0" lvl="0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tabLst/>
            </a:pPr>
            <a:endParaRPr kumimoji="0" lang="en-US" altLang="LID4096" sz="15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8DCEF52C-38FF-F687-7C58-A1DD4CADC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072" y="2704420"/>
            <a:ext cx="10829925" cy="4152916"/>
          </a:xfrm>
          <a:prstGeom prst="rect">
            <a:avLst/>
          </a:prstGeom>
        </p:spPr>
      </p:pic>
      <p:sp>
        <p:nvSpPr>
          <p:cNvPr id="14" name="Заголовок 13">
            <a:extLst>
              <a:ext uri="{FF2B5EF4-FFF2-40B4-BE49-F238E27FC236}">
                <a16:creationId xmlns:a16="http://schemas.microsoft.com/office/drawing/2014/main" id="{A5B92DD2-CB69-1463-2035-DE304B891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5217"/>
            <a:ext cx="10515600" cy="1325563"/>
          </a:xfrm>
        </p:spPr>
        <p:txBody>
          <a:bodyPr/>
          <a:lstStyle/>
          <a:p>
            <a:r>
              <a:rPr lang="ru-RU" b="0" i="0" baseline="0" dirty="0" err="1"/>
              <a:t>Логування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89871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ame 9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5DA1F71-639A-8825-61FB-3D50DEF8C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51" y="2447351"/>
            <a:ext cx="11753850" cy="4409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827873-A79D-869B-1348-4AD3F54D54AF}"/>
              </a:ext>
            </a:extLst>
          </p:cNvPr>
          <p:cNvSpPr txBox="1"/>
          <p:nvPr/>
        </p:nvSpPr>
        <p:spPr>
          <a:xfrm>
            <a:off x="3572285" y="-53265"/>
            <a:ext cx="88342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Для підвищення якості та надійності коду використовується </a:t>
            </a:r>
            <a:r>
              <a:rPr lang="de-DE" sz="1600" b="1" dirty="0" err="1"/>
              <a:t>SonarCloud</a:t>
            </a:r>
            <a:r>
              <a:rPr lang="de-DE" sz="1600" dirty="0"/>
              <a:t> — </a:t>
            </a:r>
            <a:r>
              <a:rPr lang="uk-UA" sz="1600" dirty="0"/>
              <a:t>хмарний сервіс для автоматичного аналізу.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/>
              <a:t>SonarCloud</a:t>
            </a:r>
            <a:r>
              <a:rPr lang="de-DE" sz="1600" dirty="0"/>
              <a:t> </a:t>
            </a:r>
            <a:r>
              <a:rPr lang="uk-UA" sz="1600" dirty="0"/>
              <a:t>допомагає виявляти потенційні помилки, вразливості та </a:t>
            </a:r>
            <a:r>
              <a:rPr lang="de-DE" sz="1600" dirty="0"/>
              <a:t>code </a:t>
            </a:r>
            <a:r>
              <a:rPr lang="de-DE" sz="1600" dirty="0" err="1"/>
              <a:t>smells</a:t>
            </a:r>
            <a:r>
              <a:rPr lang="de-DE" sz="1600" dirty="0"/>
              <a:t> </a:t>
            </a:r>
            <a:r>
              <a:rPr lang="uk-UA" sz="1600" dirty="0"/>
              <a:t>ще на етапі розробки.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Аналіз інтегрований у </a:t>
            </a:r>
            <a:r>
              <a:rPr lang="de-DE" sz="1600" dirty="0"/>
              <a:t>CI/CD </a:t>
            </a:r>
            <a:r>
              <a:rPr lang="uk-UA" sz="1600" dirty="0" err="1"/>
              <a:t>пайплайн</a:t>
            </a:r>
            <a:r>
              <a:rPr lang="uk-UA" sz="1600" dirty="0"/>
              <a:t>, що забезпечує постійний контроль якості при кожному оновленні коду.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Результати аналізу дозволяють швидко реагувати на проблеми та підтримувати високий рівень </a:t>
            </a:r>
            <a:r>
              <a:rPr lang="uk-UA" sz="1600" dirty="0" err="1"/>
              <a:t>підтримуваності</a:t>
            </a:r>
            <a:r>
              <a:rPr lang="uk-UA" sz="1600" dirty="0"/>
              <a:t> системи.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600" dirty="0"/>
              <a:t>Поточний стан: відсутність критичних вразливостей і мінімальна кількість проблем, що підтверджує стабільність коду.</a:t>
            </a:r>
          </a:p>
        </p:txBody>
      </p:sp>
      <p:sp>
        <p:nvSpPr>
          <p:cNvPr id="11" name="Заголовок 10">
            <a:extLst>
              <a:ext uri="{FF2B5EF4-FFF2-40B4-BE49-F238E27FC236}">
                <a16:creationId xmlns:a16="http://schemas.microsoft.com/office/drawing/2014/main" id="{A221EA6F-4EE8-3378-875F-EA1E28352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0"/>
            <a:ext cx="10515600" cy="1325563"/>
          </a:xfrm>
        </p:spPr>
        <p:txBody>
          <a:bodyPr/>
          <a:lstStyle/>
          <a:p>
            <a:r>
              <a:rPr lang="ru-RU" dirty="0" err="1"/>
              <a:t>Аналіз</a:t>
            </a:r>
            <a:r>
              <a:rPr lang="ru-RU" dirty="0"/>
              <a:t> коду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254507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CB8778-367E-8DBD-F625-921391F08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noProof="0" dirty="0"/>
              <a:t>Мета та завдання проекту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26C1B5-4CE0-8C5E-A7F5-791030AA7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>
              <a:buNone/>
            </a:pPr>
            <a:r>
              <a:rPr lang="uk-UA" noProof="0" dirty="0">
                <a:solidFill>
                  <a:schemeClr val="tx1">
                    <a:alpha val="70000"/>
                  </a:schemeClr>
                </a:solidFill>
              </a:rPr>
              <a:t>Основна мета: автоматизація розгортання системи управління електронними заявками</a:t>
            </a:r>
          </a:p>
        </p:txBody>
      </p:sp>
    </p:spTree>
    <p:extLst>
      <p:ext uri="{BB962C8B-B14F-4D97-AF65-F5344CB8AC3E}">
        <p14:creationId xmlns:p14="http://schemas.microsoft.com/office/powerpoint/2010/main" val="336989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F0A192-9BAF-1A9F-0BE8-F3E1DE948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09600"/>
            <a:ext cx="2952750" cy="5567363"/>
          </a:xfrm>
        </p:spPr>
        <p:txBody>
          <a:bodyPr anchor="ctr">
            <a:normAutofit/>
          </a:bodyPr>
          <a:lstStyle/>
          <a:p>
            <a:r>
              <a:rPr lang="ru-RU" sz="37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Що</a:t>
            </a:r>
            <a:r>
              <a:rPr lang="ru-RU" sz="37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</a:t>
            </a:r>
            <a:r>
              <a:rPr lang="ru-RU" sz="37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було</a:t>
            </a:r>
            <a:r>
              <a:rPr lang="ru-RU" sz="37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</a:t>
            </a:r>
            <a:r>
              <a:rPr lang="ru-RU" sz="37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реалізовано</a:t>
            </a:r>
            <a:r>
              <a:rPr lang="ru-RU" sz="37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?</a:t>
            </a:r>
            <a:br>
              <a:rPr lang="ru-RU" sz="37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br>
              <a:rPr lang="ru-RU" sz="37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endParaRPr lang="LID4096" sz="37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42D57E9-8793-8BC4-0D8B-81DCD6727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0909121"/>
              </p:ext>
            </p:extLst>
          </p:nvPr>
        </p:nvGraphicFramePr>
        <p:xfrm>
          <a:off x="4124326" y="0"/>
          <a:ext cx="7458074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9" name="Picture 5" descr="Docker, logo, logos icon - Free download on Iconfinder">
            <a:extLst>
              <a:ext uri="{FF2B5EF4-FFF2-40B4-BE49-F238E27FC236}">
                <a16:creationId xmlns:a16="http://schemas.microsoft.com/office/drawing/2014/main" id="{0FF48844-D3D5-BABA-ADDD-8A41543AB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1805" y="-192505"/>
            <a:ext cx="1404486" cy="140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Kubernetes Blue Wheel Symbol Free PNG - PNGate">
            <a:extLst>
              <a:ext uri="{FF2B5EF4-FFF2-40B4-BE49-F238E27FC236}">
                <a16:creationId xmlns:a16="http://schemas.microsoft.com/office/drawing/2014/main" id="{55105C83-89EC-DD89-4869-3B6C44BF2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10000" r="90000">
                        <a14:foregroundMark x1="50125" y1="19083" x2="38313" y2="24750"/>
                        <a14:foregroundMark x1="38313" y1="24750" x2="31375" y2="57167"/>
                        <a14:foregroundMark x1="31375" y1="57167" x2="61625" y2="75333"/>
                        <a14:foregroundMark x1="61625" y1="75333" x2="74438" y2="59083"/>
                        <a14:foregroundMark x1="74438" y1="59083" x2="47000" y2="23750"/>
                        <a14:foregroundMark x1="47000" y1="23750" x2="49750" y2="22833"/>
                        <a14:foregroundMark x1="51812" y1="33750" x2="46438" y2="34500"/>
                        <a14:foregroundMark x1="46438" y1="34500" x2="37813" y2="43167"/>
                        <a14:foregroundMark x1="37813" y1="43167" x2="36438" y2="54583"/>
                        <a14:foregroundMark x1="36438" y1="54583" x2="39875" y2="67167"/>
                        <a14:foregroundMark x1="39875" y1="67167" x2="49875" y2="70667"/>
                        <a14:foregroundMark x1="49875" y1="70667" x2="61187" y2="63333"/>
                        <a14:foregroundMark x1="61187" y1="63333" x2="63688" y2="49667"/>
                        <a14:foregroundMark x1="63688" y1="49667" x2="61813" y2="45750"/>
                        <a14:foregroundMark x1="51625" y1="50917" x2="54625" y2="57500"/>
                        <a14:foregroundMark x1="54625" y1="57500" x2="46063" y2="47750"/>
                        <a14:foregroundMark x1="46063" y1="47750" x2="45813" y2="50833"/>
                        <a14:foregroundMark x1="46250" y1="56917" x2="47563" y2="57750"/>
                        <a14:foregroundMark x1="45250" y1="64000" x2="45250" y2="64000"/>
                        <a14:foregroundMark x1="47625" y1="52667" x2="52000" y2="48417"/>
                        <a14:foregroundMark x1="52000" y1="48417" x2="44250" y2="49250"/>
                        <a14:foregroundMark x1="44250" y1="49250" x2="56125" y2="56500"/>
                        <a14:foregroundMark x1="56125" y1="56500" x2="45438" y2="48500"/>
                        <a14:foregroundMark x1="45438" y1="48500" x2="50313" y2="51083"/>
                        <a14:foregroundMark x1="50313" y1="51083" x2="44125" y2="53833"/>
                        <a14:foregroundMark x1="44125" y1="53833" x2="64875" y2="58167"/>
                        <a14:foregroundMark x1="64875" y1="58167" x2="58438" y2="54250"/>
                        <a14:foregroundMark x1="58438" y1="54250" x2="61813" y2="55333"/>
                        <a14:foregroundMark x1="67250" y1="57583" x2="71125" y2="57167"/>
                        <a14:foregroundMark x1="65938" y1="31333" x2="63438" y2="37667"/>
                        <a14:foregroundMark x1="63438" y1="37667" x2="69688" y2="39167"/>
                        <a14:foregroundMark x1="69688" y1="39167" x2="64938" y2="35083"/>
                        <a14:foregroundMark x1="64938" y1="35083" x2="66313" y2="36250"/>
                        <a14:foregroundMark x1="48063" y1="35333" x2="37250" y2="46000"/>
                        <a14:foregroundMark x1="37250" y1="46000" x2="31500" y2="53833"/>
                        <a14:foregroundMark x1="31500" y1="53833" x2="33625" y2="52917"/>
                        <a14:foregroundMark x1="44313" y1="72667" x2="42063" y2="79500"/>
                        <a14:foregroundMark x1="42063" y1="79500" x2="41813" y2="78833"/>
                        <a14:foregroundMark x1="58562" y1="75750" x2="59562" y2="818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4542" y="850392"/>
            <a:ext cx="1621750" cy="121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terraform&quot; Icon - Download for free – Iconduck">
            <a:extLst>
              <a:ext uri="{FF2B5EF4-FFF2-40B4-BE49-F238E27FC236}">
                <a16:creationId xmlns:a16="http://schemas.microsoft.com/office/drawing/2014/main" id="{91CA061F-5CD6-13E6-30F1-2DD176E8ED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2757" y="1961729"/>
            <a:ext cx="841033" cy="955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GitHub logo PNG transparent image download, size: 1600x1600px">
            <a:extLst>
              <a:ext uri="{FF2B5EF4-FFF2-40B4-BE49-F238E27FC236}">
                <a16:creationId xmlns:a16="http://schemas.microsoft.com/office/drawing/2014/main" id="{175FAEF1-A353-D997-8821-7603C5AE5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005" y="2917096"/>
            <a:ext cx="1160086" cy="1160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56CC066-EBDB-5844-2886-764137B0EE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6333" b="93667" l="10000" r="90000">
                        <a14:foregroundMark x1="24833" y1="92000" x2="54167" y2="93833"/>
                        <a14:foregroundMark x1="54167" y1="93833" x2="73667" y2="92667"/>
                        <a14:foregroundMark x1="12833" y1="45500" x2="19000" y2="46333"/>
                        <a14:foregroundMark x1="25500" y1="23833" x2="25500" y2="23833"/>
                        <a14:foregroundMark x1="50167" y1="13833" x2="50167" y2="13833"/>
                        <a14:foregroundMark x1="50500" y1="6333" x2="50500" y2="6333"/>
                        <a14:foregroundMark x1="76167" y1="25167" x2="76167" y2="25167"/>
                        <a14:foregroundMark x1="85833" y1="45000" x2="85833" y2="45000"/>
                        <a14:foregroundMark x1="47667" y1="6167" x2="47667" y2="61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2993" y="3927015"/>
            <a:ext cx="1000559" cy="1000559"/>
          </a:xfrm>
          <a:prstGeom prst="rect">
            <a:avLst/>
          </a:prstGeom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DEDECB63-1E69-04AE-7B2F-306B6808B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270" y="4927574"/>
            <a:ext cx="954459" cy="946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Observabilitycon 2020 Your Guide To The Newest - Grafana Loki Logo  Png,Announcements Icon - free transparent png images - pngaaa.com">
            <a:extLst>
              <a:ext uri="{FF2B5EF4-FFF2-40B4-BE49-F238E27FC236}">
                <a16:creationId xmlns:a16="http://schemas.microsoft.com/office/drawing/2014/main" id="{D906D883-307A-DB6B-1532-CBCFD2E5C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ackgroundRemoval t="9343" b="89965" l="10000" r="90000">
                        <a14:foregroundMark x1="27556" y1="24567" x2="27556" y2="24567"/>
                        <a14:foregroundMark x1="43444" y1="37024" x2="43444" y2="37024"/>
                        <a14:foregroundMark x1="36333" y1="78374" x2="36333" y2="78374"/>
                        <a14:foregroundMark x1="42556" y1="78547" x2="42556" y2="78547"/>
                        <a14:foregroundMark x1="49778" y1="74740" x2="49778" y2="74740"/>
                        <a14:foregroundMark x1="59778" y1="72837" x2="59778" y2="72837"/>
                        <a14:foregroundMark x1="58778" y1="82872" x2="58778" y2="82872"/>
                        <a14:foregroundMark x1="51222" y1="84775" x2="51222" y2="84775"/>
                        <a14:foregroundMark x1="45111" y1="87370" x2="45111" y2="87370"/>
                        <a14:foregroundMark x1="37778" y1="88754" x2="37778" y2="88754"/>
                        <a14:foregroundMark x1="33667" y1="9343" x2="33667" y2="934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8589" y="4834910"/>
            <a:ext cx="1621749" cy="1041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9" name="Picture 25" descr="Grafana: Getting started">
            <a:extLst>
              <a:ext uri="{FF2B5EF4-FFF2-40B4-BE49-F238E27FC236}">
                <a16:creationId xmlns:a16="http://schemas.microsoft.com/office/drawing/2014/main" id="{5C0A02EF-75E5-BF7F-9ED0-F29F96866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73922" y="4887358"/>
            <a:ext cx="1857952" cy="1014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5" name="Picture 31" descr="Sonarcloud - Free vector icons on creazilla.com">
            <a:extLst>
              <a:ext uri="{FF2B5EF4-FFF2-40B4-BE49-F238E27FC236}">
                <a16:creationId xmlns:a16="http://schemas.microsoft.com/office/drawing/2014/main" id="{C0B67731-9E90-0383-CF92-5D8280ACA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1421" y="5874145"/>
            <a:ext cx="1044737" cy="104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908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E40DFB-1ADF-0418-4BCD-ED4F0021E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49" y="73934"/>
            <a:ext cx="424247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2600" dirty="0" err="1">
                <a:solidFill>
                  <a:schemeClr val="tx1"/>
                </a:solidFill>
              </a:rPr>
              <a:t>Автоматизоване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r>
              <a:rPr lang="en-US" sz="2600" dirty="0" err="1">
                <a:solidFill>
                  <a:schemeClr val="tx1"/>
                </a:solidFill>
              </a:rPr>
              <a:t>розгортання</a:t>
            </a:r>
            <a:r>
              <a:rPr lang="en-US" sz="2600" dirty="0">
                <a:solidFill>
                  <a:schemeClr val="tx1"/>
                </a:solidFill>
              </a:rPr>
              <a:t> </a:t>
            </a:r>
            <a:br>
              <a:rPr lang="en-US" sz="2600" dirty="0">
                <a:solidFill>
                  <a:schemeClr val="tx1"/>
                </a:solidFill>
              </a:rPr>
            </a:br>
            <a:r>
              <a:rPr lang="en-US" sz="2600" dirty="0" err="1">
                <a:solidFill>
                  <a:schemeClr val="tx1"/>
                </a:solidFill>
              </a:rPr>
              <a:t>інфраструктури</a:t>
            </a:r>
            <a:r>
              <a:rPr lang="en-US" sz="2600" dirty="0">
                <a:solidFill>
                  <a:schemeClr val="tx1"/>
                </a:solidFill>
              </a:rPr>
              <a:t>(Terraform)</a:t>
            </a:r>
            <a:br>
              <a:rPr lang="en-US" sz="2600" dirty="0">
                <a:solidFill>
                  <a:schemeClr val="tx1"/>
                </a:solidFill>
              </a:rPr>
            </a:br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Рисунок 2" descr="Изображение выглядит как текст, диаграмма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2C47B082-B0D7-8247-07BE-9B2BE3F9FA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507" y="149831"/>
            <a:ext cx="5113655" cy="6557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94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23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5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27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29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31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33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B1B58F-024B-7043-0A12-F33398319F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190875"/>
            <a:ext cx="5796580" cy="29860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Створення кластеру Kubernetes (EKS)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 AWS — основна платформа для розгортання контейнеризованих мікросервісів системи.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Налаштування мережі (VPC, Subnets, Security Groups)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для безпечного і надійного зв’язку між компонентами системи.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Розгортання Amazon ECR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(Elastic Container Registry) для зберігання Docker-образів застосунків.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Автоматичне підключення до кластеру Kubernetes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із застосуванням налаштувань kubeconfig, що дозволяє подальше керування кластерами через kubectl.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Інтеграція з іншими хмарними сервісами AWS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які необхідні для роботи системи (IAM ролі, політики доступу, тощо).</a:t>
            </a:r>
          </a:p>
        </p:txBody>
      </p:sp>
      <p:pic>
        <p:nvPicPr>
          <p:cNvPr id="6" name="Рисунок 5" descr="Изображение выглядит как текст, снимок экрана, Шрифт, дизай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9F7304A-4269-B9B7-5B1A-88E7792BBF8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</a:blip>
          <a:stretch>
            <a:fillRect/>
          </a:stretch>
        </p:blipFill>
        <p:spPr>
          <a:xfrm>
            <a:off x="7784982" y="2014530"/>
            <a:ext cx="3917659" cy="28492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60A0CFE-8BCF-A180-6AAF-12B9DF96798E}"/>
              </a:ext>
            </a:extLst>
          </p:cNvPr>
          <p:cNvSpPr txBox="1"/>
          <p:nvPr/>
        </p:nvSpPr>
        <p:spPr>
          <a:xfrm>
            <a:off x="85724" y="131518"/>
            <a:ext cx="84582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72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Що</a:t>
            </a:r>
            <a:r>
              <a:rPr lang="ru-RU" sz="7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</a:t>
            </a:r>
            <a:r>
              <a:rPr lang="ru-RU" sz="7200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розгортається</a:t>
            </a:r>
            <a:r>
              <a:rPr lang="ru-RU" sz="72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?</a:t>
            </a:r>
            <a:endParaRPr lang="LID4096" sz="7200" dirty="0"/>
          </a:p>
        </p:txBody>
      </p:sp>
    </p:spTree>
    <p:extLst>
      <p:ext uri="{BB962C8B-B14F-4D97-AF65-F5344CB8AC3E}">
        <p14:creationId xmlns:p14="http://schemas.microsoft.com/office/powerpoint/2010/main" val="226168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6F379-1C96-7548-8239-5B61A0B7A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0" i="0" baseline="0" dirty="0" err="1"/>
              <a:t>Контейнеризація</a:t>
            </a:r>
            <a:br>
              <a:rPr lang="LID4096" dirty="0"/>
            </a:br>
            <a:endParaRPr lang="LID4096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23E6EA7-7659-C803-78F8-8F408C277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304" y="1343818"/>
            <a:ext cx="5764542" cy="4901534"/>
          </a:xfrm>
        </p:spPr>
        <p:txBody>
          <a:bodyPr>
            <a:normAutofit lnSpcReduction="10000"/>
          </a:bodyPr>
          <a:lstStyle/>
          <a:p>
            <a:pPr marL="228600" indent="0">
              <a:buNone/>
            </a:pP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В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проекті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розроблено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3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контейнери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для </a:t>
            </a:r>
            <a:r>
              <a:rPr lang="de-DE" sz="2400" dirty="0">
                <a:solidFill>
                  <a:schemeClr val="tx1">
                    <a:alpha val="70000"/>
                  </a:schemeClr>
                </a:solidFill>
              </a:rPr>
              <a:t>Backend </a:t>
            </a:r>
            <a:r>
              <a:rPr lang="en-US" sz="2400" dirty="0">
                <a:solidFill>
                  <a:schemeClr val="tx1">
                    <a:alpha val="70000"/>
                  </a:schemeClr>
                </a:solidFill>
              </a:rPr>
              <a:t>,</a:t>
            </a:r>
            <a:r>
              <a:rPr lang="de-DE" sz="2400" dirty="0">
                <a:solidFill>
                  <a:schemeClr val="tx1">
                    <a:alpha val="70000"/>
                  </a:schemeClr>
                </a:solidFill>
              </a:rPr>
              <a:t> Frontend 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та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бази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даних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endParaRPr lang="en-AU" sz="2400" dirty="0">
              <a:solidFill>
                <a:schemeClr val="tx1">
                  <a:alpha val="70000"/>
                </a:schemeClr>
              </a:solidFill>
            </a:endParaRPr>
          </a:p>
          <a:p>
            <a:endParaRPr lang="en-AU" sz="2400" dirty="0">
              <a:solidFill>
                <a:schemeClr val="tx1">
                  <a:alpha val="70000"/>
                </a:schemeClr>
              </a:solidFill>
            </a:endParaRPr>
          </a:p>
          <a:p>
            <a:endParaRPr lang="en-AU" sz="2400" dirty="0">
              <a:solidFill>
                <a:schemeClr val="tx1">
                  <a:alpha val="70000"/>
                </a:schemeClr>
              </a:solidFill>
            </a:endParaRPr>
          </a:p>
          <a:p>
            <a:pPr marL="228600" indent="0">
              <a:buNone/>
            </a:pP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Для </a:t>
            </a:r>
            <a:r>
              <a:rPr lang="en-AU" sz="2400" dirty="0">
                <a:solidFill>
                  <a:schemeClr val="tx1">
                    <a:alpha val="70000"/>
                  </a:schemeClr>
                </a:solidFill>
              </a:rPr>
              <a:t>Backend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Використано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багатоступеневий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de-DE" sz="2400" dirty="0" err="1">
                <a:solidFill>
                  <a:schemeClr val="tx1">
                    <a:alpha val="70000"/>
                  </a:schemeClr>
                </a:solidFill>
              </a:rPr>
              <a:t>Dockerfile</a:t>
            </a:r>
            <a:r>
              <a:rPr lang="de-DE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для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оптимізації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образу</a:t>
            </a:r>
            <a:endParaRPr lang="en-US" sz="24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На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першій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стадії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збірка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застосунку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endParaRPr lang="en-AU" sz="2400" dirty="0">
              <a:solidFill>
                <a:schemeClr val="tx1">
                  <a:alpha val="7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На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другій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—</a:t>
            </a:r>
            <a:r>
              <a:rPr lang="en-AU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запуск, з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додаванням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потрібних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бібліотек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(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сертифікати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, </a:t>
            </a:r>
            <a:r>
              <a:rPr lang="ru-RU" sz="2400" dirty="0" err="1">
                <a:solidFill>
                  <a:schemeClr val="tx1">
                    <a:alpha val="70000"/>
                  </a:schemeClr>
                </a:solidFill>
              </a:rPr>
              <a:t>часова</a:t>
            </a:r>
            <a:r>
              <a:rPr lang="ru-RU" sz="2400" dirty="0">
                <a:solidFill>
                  <a:schemeClr val="tx1">
                    <a:alpha val="70000"/>
                  </a:schemeClr>
                </a:solidFill>
              </a:rPr>
              <a:t> зона, </a:t>
            </a:r>
            <a:r>
              <a:rPr lang="de-DE" sz="2400" dirty="0" err="1">
                <a:solidFill>
                  <a:schemeClr val="tx1">
                    <a:alpha val="70000"/>
                  </a:schemeClr>
                </a:solidFill>
              </a:rPr>
              <a:t>mysql</a:t>
            </a:r>
            <a:r>
              <a:rPr lang="de-DE" sz="2400" dirty="0">
                <a:solidFill>
                  <a:schemeClr val="tx1">
                    <a:alpha val="70000"/>
                  </a:schemeClr>
                </a:solidFill>
              </a:rPr>
              <a:t>-client, bash)</a:t>
            </a:r>
            <a:endParaRPr lang="LID4096" sz="2400" dirty="0">
              <a:solidFill>
                <a:schemeClr val="tx1">
                  <a:alpha val="70000"/>
                </a:schemeClr>
              </a:solidFill>
            </a:endParaRPr>
          </a:p>
          <a:p>
            <a:endParaRPr lang="en-AU" sz="2400" dirty="0"/>
          </a:p>
          <a:p>
            <a:endParaRPr lang="LID4096" sz="2400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8FEF169-8474-FBA7-383D-CF87FFEEB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1846" y="681037"/>
            <a:ext cx="5372850" cy="497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133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19F9CD66-32FC-448F-B4C5-67D17508A2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956868-4455-CFBF-56F6-CFA080263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638" y="567891"/>
            <a:ext cx="4735629" cy="1280160"/>
          </a:xfrm>
        </p:spPr>
        <p:txBody>
          <a:bodyPr anchor="b">
            <a:normAutofit fontScale="90000"/>
          </a:bodyPr>
          <a:lstStyle/>
          <a:p>
            <a:br>
              <a:rPr lang="ru-RU" sz="3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br>
              <a:rPr lang="ru-RU" sz="3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r>
              <a:rPr lang="en-AU" sz="3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Kubernetes-</a:t>
            </a:r>
            <a:r>
              <a:rPr lang="uk-UA" sz="3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кластер</a:t>
            </a:r>
            <a:br>
              <a:rPr lang="en-US" sz="3400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</a:br>
            <a:endParaRPr lang="LID4096" sz="3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BB4DE9-AF32-1408-2086-0A3CA27938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638" y="1386039"/>
            <a:ext cx="4948087" cy="479092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400" dirty="0">
                <a:solidFill>
                  <a:schemeClr val="tx1"/>
                </a:solidFill>
              </a:rPr>
              <a:t>Для розгортання системи використовується </a:t>
            </a:r>
            <a:r>
              <a:rPr lang="de-DE" sz="1400" dirty="0" err="1">
                <a:solidFill>
                  <a:schemeClr val="tx1"/>
                </a:solidFill>
              </a:rPr>
              <a:t>Kubernetes</a:t>
            </a:r>
            <a:r>
              <a:rPr lang="de-DE" sz="1400" dirty="0">
                <a:solidFill>
                  <a:schemeClr val="tx1"/>
                </a:solidFill>
              </a:rPr>
              <a:t>-</a:t>
            </a:r>
            <a:r>
              <a:rPr lang="uk-UA" sz="1400" dirty="0">
                <a:solidFill>
                  <a:schemeClr val="tx1"/>
                </a:solidFill>
              </a:rPr>
              <a:t>кластер, що забезпечує стабільність і масштабованість застосунку.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400" dirty="0">
                <a:solidFill>
                  <a:schemeClr val="tx1"/>
                </a:solidFill>
              </a:rPr>
              <a:t>Усі сервіси (</a:t>
            </a:r>
            <a:r>
              <a:rPr lang="de-DE" sz="1400" dirty="0">
                <a:solidFill>
                  <a:schemeClr val="tx1"/>
                </a:solidFill>
              </a:rPr>
              <a:t>backend, frontend, </a:t>
            </a:r>
            <a:r>
              <a:rPr lang="uk-UA" sz="1400" dirty="0">
                <a:solidFill>
                  <a:schemeClr val="tx1"/>
                </a:solidFill>
              </a:rPr>
              <a:t>база даних) упаковані в </a:t>
            </a:r>
            <a:r>
              <a:rPr lang="de-DE" sz="1400" dirty="0">
                <a:solidFill>
                  <a:schemeClr val="tx1"/>
                </a:solidFill>
              </a:rPr>
              <a:t>Docker-</a:t>
            </a:r>
            <a:r>
              <a:rPr lang="uk-UA" sz="1400" dirty="0">
                <a:solidFill>
                  <a:schemeClr val="tx1"/>
                </a:solidFill>
              </a:rPr>
              <a:t>контейнери і автоматично розгортаються в кластері.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400" dirty="0">
                <a:solidFill>
                  <a:schemeClr val="tx1"/>
                </a:solidFill>
              </a:rPr>
              <a:t>Використання </a:t>
            </a:r>
            <a:r>
              <a:rPr lang="de-DE" sz="1400" dirty="0">
                <a:solidFill>
                  <a:schemeClr val="tx1"/>
                </a:solidFill>
              </a:rPr>
              <a:t>Helm </a:t>
            </a:r>
            <a:r>
              <a:rPr lang="uk-UA" sz="1400" dirty="0">
                <a:solidFill>
                  <a:schemeClr val="tx1"/>
                </a:solidFill>
              </a:rPr>
              <a:t>спрощує управління додатком: встановлення, оновлення і конфігурацію сервісів.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400" dirty="0">
                <a:solidFill>
                  <a:schemeClr val="tx1"/>
                </a:solidFill>
              </a:rPr>
              <a:t>Завдяки кластеру реалізовані автоматичне масштабування і відновлення сервісів у випадку збоїв.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400" dirty="0">
                <a:solidFill>
                  <a:schemeClr val="tx1"/>
                </a:solidFill>
              </a:rPr>
              <a:t>Для забезпечення безпечного доступу налаштовано </a:t>
            </a:r>
            <a:r>
              <a:rPr lang="de-DE" sz="1400" dirty="0">
                <a:solidFill>
                  <a:schemeClr val="tx1"/>
                </a:solidFill>
              </a:rPr>
              <a:t>Ingress </a:t>
            </a:r>
            <a:r>
              <a:rPr lang="uk-UA" sz="1400" dirty="0">
                <a:solidFill>
                  <a:schemeClr val="tx1"/>
                </a:solidFill>
              </a:rPr>
              <a:t>з автоматичним випуском сертифікатів за допомогою </a:t>
            </a:r>
            <a:r>
              <a:rPr lang="de-DE" sz="1400" dirty="0" err="1">
                <a:solidFill>
                  <a:schemeClr val="tx1"/>
                </a:solidFill>
              </a:rPr>
              <a:t>Cert</a:t>
            </a:r>
            <a:r>
              <a:rPr lang="de-DE" sz="1400" dirty="0">
                <a:solidFill>
                  <a:schemeClr val="tx1"/>
                </a:solidFill>
              </a:rPr>
              <a:t>-Manager.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uk-UA" sz="1400" dirty="0">
                <a:solidFill>
                  <a:schemeClr val="tx1"/>
                </a:solidFill>
              </a:rPr>
              <a:t>Моніторинг роботи системи і збір </a:t>
            </a:r>
            <a:r>
              <a:rPr lang="uk-UA" sz="1400" dirty="0" err="1">
                <a:solidFill>
                  <a:schemeClr val="tx1"/>
                </a:solidFill>
              </a:rPr>
              <a:t>логів</a:t>
            </a:r>
            <a:r>
              <a:rPr lang="uk-UA" sz="1400" dirty="0">
                <a:solidFill>
                  <a:schemeClr val="tx1"/>
                </a:solidFill>
              </a:rPr>
              <a:t> організовано за допомогою сучасних інструментів (</a:t>
            </a:r>
            <a:r>
              <a:rPr lang="de-DE" sz="1400" dirty="0">
                <a:solidFill>
                  <a:schemeClr val="tx1"/>
                </a:solidFill>
              </a:rPr>
              <a:t>Prometheus, Loki).</a:t>
            </a:r>
          </a:p>
          <a:p>
            <a:pPr>
              <a:lnSpc>
                <a:spcPct val="100000"/>
              </a:lnSpc>
            </a:pPr>
            <a:endParaRPr lang="LID4096" sz="14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718821A-F4FB-4145-B4FC-4FE16872840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90000"/>
          </a:blip>
          <a:stretch>
            <a:fillRect/>
          </a:stretch>
        </p:blipFill>
        <p:spPr>
          <a:xfrm>
            <a:off x="6330893" y="1157620"/>
            <a:ext cx="5022907" cy="4514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320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2768DCD-B824-413A-B330-8D57ADB37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E45848-BEDA-4F24-9C4E-DA21209582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BB8117-A903-442C-9223-A4FEB85C3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59300B8-3117-43F8-9F8E-68DB9F002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743200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AFAE680-42C1-4104-B74F-B0A8F1FB2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28A8BA9-B3FE-4C96-A0A1-72A0D2C85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3133A57-9419-2F98-FA04-D854FD572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8391" y="2076450"/>
            <a:ext cx="8467725" cy="29860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Для автоматичного випуску та оновлення SSL-сертифікатів використовується </a:t>
            </a:r>
            <a:r>
              <a:rPr kumimoji="0" lang="LID4096" altLang="LID4096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Cert-Manager</a:t>
            </a:r>
            <a:r>
              <a:rPr kumimoji="0" lang="LID4096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популярний Kubernetes-інструмент для управління сертифікатами.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Сертифікати видаються через </a:t>
            </a:r>
            <a:r>
              <a:rPr kumimoji="0" lang="LID4096" altLang="LID4096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Let's Encrypt</a:t>
            </a:r>
            <a:r>
              <a:rPr kumimoji="0" lang="LID4096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безкоштовний і широко використовуваний центр сертифікації.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Налаштовано об’єкт </a:t>
            </a:r>
            <a:r>
              <a:rPr kumimoji="0" lang="LID4096" altLang="LID4096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ClusterIssuer</a:t>
            </a:r>
            <a:r>
              <a:rPr kumimoji="0" lang="LID4096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який відповідає за автоматичну валідацію домену через </a:t>
            </a:r>
            <a:r>
              <a:rPr kumimoji="0" lang="LID4096" altLang="LID4096" sz="1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HTTP-01 challenge</a:t>
            </a:r>
            <a:r>
              <a:rPr kumimoji="0" lang="LID4096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за допомогою Ingress-контролера NGINX.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Усі HTTP-запити автоматично перенаправляються на HTTPS, що гарантує безпечний зв’язок між користувачем і сервером.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LID4096" altLang="LID4096" sz="1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Впровадження Cert-Manager і ClusterIssuer виконується через автоматичний застосунок маніфестів Kubernetes, що спрощує інтеграцію в CI/CD-процес.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F4C5EAD-5381-6BA5-D89E-AACFA11ADD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750" y="2209423"/>
            <a:ext cx="1981477" cy="323895"/>
          </a:xfrm>
          <a:prstGeom prst="rect">
            <a:avLst/>
          </a:prstGeom>
        </p:spPr>
      </p:pic>
      <p:sp>
        <p:nvSpPr>
          <p:cNvPr id="9" name="Заголовок 8">
            <a:extLst>
              <a:ext uri="{FF2B5EF4-FFF2-40B4-BE49-F238E27FC236}">
                <a16:creationId xmlns:a16="http://schemas.microsoft.com/office/drawing/2014/main" id="{24F5696F-34AE-57C8-8553-0A1DD95A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HTTPS  </a:t>
            </a:r>
            <a:r>
              <a:rPr lang="ru-RU" dirty="0" err="1"/>
              <a:t>зв’язок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6903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ame 8">
            <a:extLst>
              <a:ext uri="{FF2B5EF4-FFF2-40B4-BE49-F238E27FC236}">
                <a16:creationId xmlns:a16="http://schemas.microsoft.com/office/drawing/2014/main" id="{DD7EAFE6-2BB9-41FB-9CF4-588CFC7087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10334BF-0422-4A9A-BE46-AEB8C348B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8F2823-0279-49D8-928D-754B22253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664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E45E95-311C-41C7-A882-6E43F0806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63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7299D5D-ECC5-41EB-B830-C3A35FB3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537516" y="0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8C91735-5EFE-44D1-8CC6-FDF0D11B6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73990" y="1194074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3F926C-2613-475D-AEE4-CD7D87D3BA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6439622" y="194269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7E01645-8378-2AAF-7EC0-16B73583BC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729"/>
          <a:stretch/>
        </p:blipFill>
        <p:spPr bwMode="auto">
          <a:xfrm>
            <a:off x="7747874" y="432362"/>
            <a:ext cx="4435759" cy="642497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A3CF5CBF-383E-97F0-C99B-F8A196DF2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CI/CD</a:t>
            </a:r>
            <a:endParaRPr lang="LID4096" dirty="0"/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8A02254-A9DB-3054-09A2-DE66CA4EF5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243"/>
          <a:stretch/>
        </p:blipFill>
        <p:spPr bwMode="auto">
          <a:xfrm>
            <a:off x="3582088" y="432362"/>
            <a:ext cx="4311654" cy="6433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93366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heme/theme1.xml><?xml version="1.0" encoding="utf-8"?>
<a:theme xmlns:a="http://schemas.openxmlformats.org/drawingml/2006/main" name="LuminousVTI">
  <a:themeElements>
    <a:clrScheme name="Воздушный поток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DropletÂ design</Template>
  <TotalTime>448</TotalTime>
  <Words>639</Words>
  <Application>Microsoft Office PowerPoint</Application>
  <PresentationFormat>Широкоэкранный</PresentationFormat>
  <Paragraphs>64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Cambria</vt:lpstr>
      <vt:lpstr>Sabon Next LT</vt:lpstr>
      <vt:lpstr>Wingdings</vt:lpstr>
      <vt:lpstr>LuminousVTI</vt:lpstr>
      <vt:lpstr>Підсистема автоматизованого розгортання та підтримки інфраструктури</vt:lpstr>
      <vt:lpstr>Мета та завдання проекту</vt:lpstr>
      <vt:lpstr>Що було реалізовано?  </vt:lpstr>
      <vt:lpstr>Автоматизоване розгортання  інфраструктури(Terraform) </vt:lpstr>
      <vt:lpstr>Презентация PowerPoint</vt:lpstr>
      <vt:lpstr>Контейнеризація </vt:lpstr>
      <vt:lpstr>  Kubernetes-кластер </vt:lpstr>
      <vt:lpstr>HTTPS  зв’язок</vt:lpstr>
      <vt:lpstr>CI/CD</vt:lpstr>
      <vt:lpstr>Моніторинг</vt:lpstr>
      <vt:lpstr>Логування</vt:lpstr>
      <vt:lpstr>Аналіз коду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Кучук Илья</dc:creator>
  <cp:lastModifiedBy>Кучук Илья</cp:lastModifiedBy>
  <cp:revision>23</cp:revision>
  <dcterms:created xsi:type="dcterms:W3CDTF">2025-06-14T05:57:58Z</dcterms:created>
  <dcterms:modified xsi:type="dcterms:W3CDTF">2025-06-15T09:05:22Z</dcterms:modified>
</cp:coreProperties>
</file>