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oper Hewitt" panose="020B0604020202020204" charset="0"/>
      <p:regular r:id="rId14"/>
    </p:embeddedFont>
    <p:embeddedFont>
      <p:font typeface="Cooper Hewitt Bold" panose="020B0604020202020204" charset="0"/>
      <p:regular r:id="rId15"/>
    </p:embeddedFont>
    <p:embeddedFont>
      <p:font typeface="DM Sans" panose="020F0502020204030204" pitchFamily="2" charset="0"/>
      <p:regular r:id="rId16"/>
    </p:embeddedFont>
    <p:embeddedFont>
      <p:font typeface="DM Sans Bold" panose="020B0604020202020204" charset="0"/>
      <p:regular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75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sv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5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.svg"/><Relationship Id="rId7" Type="http://schemas.openxmlformats.org/officeDocument/2006/relationships/image" Target="../media/image5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10" Type="http://schemas.openxmlformats.org/officeDocument/2006/relationships/image" Target="../media/image11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10" Type="http://schemas.openxmlformats.org/officeDocument/2006/relationships/image" Target="../media/image1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1218332" y="2202371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9456031" y="5156960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14377104" y="3445344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3"/>
                </a:lnTo>
                <a:lnTo>
                  <a:pt x="0" y="39433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221510" y="223394"/>
            <a:ext cx="3615257" cy="661076"/>
          </a:xfrm>
          <a:custGeom>
            <a:avLst/>
            <a:gdLst/>
            <a:ahLst/>
            <a:cxnLst/>
            <a:rect l="l" t="t" r="r" b="b"/>
            <a:pathLst>
              <a:path w="3615257" h="661076">
                <a:moveTo>
                  <a:pt x="0" y="0"/>
                </a:moveTo>
                <a:lnTo>
                  <a:pt x="3615258" y="0"/>
                </a:lnTo>
                <a:lnTo>
                  <a:pt x="3615258" y="661076"/>
                </a:lnTo>
                <a:lnTo>
                  <a:pt x="0" y="6610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14318784" y="275784"/>
            <a:ext cx="3869557" cy="884470"/>
          </a:xfrm>
          <a:custGeom>
            <a:avLst/>
            <a:gdLst/>
            <a:ahLst/>
            <a:cxnLst/>
            <a:rect l="l" t="t" r="r" b="b"/>
            <a:pathLst>
              <a:path w="3869557" h="884470">
                <a:moveTo>
                  <a:pt x="0" y="0"/>
                </a:moveTo>
                <a:lnTo>
                  <a:pt x="3869557" y="0"/>
                </a:lnTo>
                <a:lnTo>
                  <a:pt x="3869557" y="884470"/>
                </a:lnTo>
                <a:lnTo>
                  <a:pt x="0" y="8844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1172520" y="3364355"/>
            <a:ext cx="9904619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ПРОГРАМНА СИСТЕМА ДЛЯ ОНЛАЙН-ЗУСТРІЧЕЙ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14257" y="9363391"/>
            <a:ext cx="3329943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 </a:t>
            </a:r>
            <a:r>
              <a:rPr lang="en-US" sz="3200" b="1" dirty="0" err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травня</a:t>
            </a:r>
            <a:r>
              <a:rPr lang="en-US" sz="3200" b="1" dirty="0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80628" y="7493044"/>
            <a:ext cx="1033804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Кушнірук Денис Олексійович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ПЗПІ-22-8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Керівник:  Ст. викл. Онищенко Костянтин Георгійович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028700" y="2322209"/>
            <a:ext cx="5219740" cy="2282396"/>
          </a:xfrm>
          <a:custGeom>
            <a:avLst/>
            <a:gdLst/>
            <a:ahLst/>
            <a:cxnLst/>
            <a:rect l="l" t="t" r="r" b="b"/>
            <a:pathLst>
              <a:path w="5219740" h="2282396">
                <a:moveTo>
                  <a:pt x="0" y="0"/>
                </a:moveTo>
                <a:lnTo>
                  <a:pt x="5219740" y="0"/>
                </a:lnTo>
                <a:lnTo>
                  <a:pt x="5219740" y="2282395"/>
                </a:lnTo>
                <a:lnTo>
                  <a:pt x="0" y="2282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2549118" y="5824855"/>
            <a:ext cx="3785394" cy="4387287"/>
          </a:xfrm>
          <a:custGeom>
            <a:avLst/>
            <a:gdLst/>
            <a:ahLst/>
            <a:cxnLst/>
            <a:rect l="l" t="t" r="r" b="b"/>
            <a:pathLst>
              <a:path w="3785394" h="4387287">
                <a:moveTo>
                  <a:pt x="0" y="0"/>
                </a:moveTo>
                <a:lnTo>
                  <a:pt x="3785394" y="0"/>
                </a:lnTo>
                <a:lnTo>
                  <a:pt x="3785394" y="4387286"/>
                </a:lnTo>
                <a:lnTo>
                  <a:pt x="0" y="4387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8423273" y="6457830"/>
            <a:ext cx="9369812" cy="3443406"/>
          </a:xfrm>
          <a:custGeom>
            <a:avLst/>
            <a:gdLst/>
            <a:ahLst/>
            <a:cxnLst/>
            <a:rect l="l" t="t" r="r" b="b"/>
            <a:pathLst>
              <a:path w="9369812" h="3443406">
                <a:moveTo>
                  <a:pt x="0" y="0"/>
                </a:moveTo>
                <a:lnTo>
                  <a:pt x="9369813" y="0"/>
                </a:lnTo>
                <a:lnTo>
                  <a:pt x="9369813" y="3443406"/>
                </a:lnTo>
                <a:lnTo>
                  <a:pt x="0" y="34434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>
            <a:off x="6660370" y="3445900"/>
            <a:ext cx="4662298" cy="2317410"/>
          </a:xfrm>
          <a:custGeom>
            <a:avLst/>
            <a:gdLst/>
            <a:ahLst/>
            <a:cxnLst/>
            <a:rect l="l" t="t" r="r" b="b"/>
            <a:pathLst>
              <a:path w="4662298" h="2317410">
                <a:moveTo>
                  <a:pt x="0" y="0"/>
                </a:moveTo>
                <a:lnTo>
                  <a:pt x="4662299" y="0"/>
                </a:lnTo>
                <a:lnTo>
                  <a:pt x="4662299" y="2317409"/>
                </a:lnTo>
                <a:lnTo>
                  <a:pt x="0" y="23174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>
            <a:off x="11919466" y="2279281"/>
            <a:ext cx="5873620" cy="3076308"/>
          </a:xfrm>
          <a:custGeom>
            <a:avLst/>
            <a:gdLst/>
            <a:ahLst/>
            <a:cxnLst/>
            <a:rect l="l" t="t" r="r" b="b"/>
            <a:pathLst>
              <a:path w="5873620" h="3076308">
                <a:moveTo>
                  <a:pt x="0" y="0"/>
                </a:moveTo>
                <a:lnTo>
                  <a:pt x="5873620" y="0"/>
                </a:lnTo>
                <a:lnTo>
                  <a:pt x="5873620" y="3076309"/>
                </a:lnTo>
                <a:lnTo>
                  <a:pt x="0" y="30763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1028700" y="446722"/>
            <a:ext cx="9811474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ІНТЕРФЕЙС КОРИСТУВАЧА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587666"/>
            <a:ext cx="439578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Приєднання до зустрічі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59585" y="5086350"/>
            <a:ext cx="417492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Планування зустрічей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23273" y="5976501"/>
            <a:ext cx="579879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Особиста кімнта для зустрічей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30979" y="2469270"/>
            <a:ext cx="4721080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Успішне створення запланованої зустрічі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57662" y="1587666"/>
            <a:ext cx="639722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Перезгля запланованих зустрічей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398679" y="9344341"/>
            <a:ext cx="5799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1227245" y="1894912"/>
            <a:ext cx="4455678" cy="2884039"/>
          </a:xfrm>
          <a:custGeom>
            <a:avLst/>
            <a:gdLst/>
            <a:ahLst/>
            <a:cxnLst/>
            <a:rect l="l" t="t" r="r" b="b"/>
            <a:pathLst>
              <a:path w="4455678" h="2884039">
                <a:moveTo>
                  <a:pt x="0" y="0"/>
                </a:moveTo>
                <a:lnTo>
                  <a:pt x="4455678" y="0"/>
                </a:lnTo>
                <a:lnTo>
                  <a:pt x="4455678" y="2884038"/>
                </a:lnTo>
                <a:lnTo>
                  <a:pt x="0" y="2884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2484433" y="2048282"/>
            <a:ext cx="2577298" cy="2577298"/>
          </a:xfrm>
          <a:custGeom>
            <a:avLst/>
            <a:gdLst/>
            <a:ahLst/>
            <a:cxnLst/>
            <a:rect l="l" t="t" r="r" b="b"/>
            <a:pathLst>
              <a:path w="2577298" h="2577298">
                <a:moveTo>
                  <a:pt x="0" y="0"/>
                </a:moveTo>
                <a:lnTo>
                  <a:pt x="2577298" y="0"/>
                </a:lnTo>
                <a:lnTo>
                  <a:pt x="2577298" y="2577298"/>
                </a:lnTo>
                <a:lnTo>
                  <a:pt x="0" y="25772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1697475" y="446723"/>
            <a:ext cx="3530412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ПІДСУМКИ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489241"/>
            <a:ext cx="6529428" cy="28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Отримані результати повністю відповідають поставленій меті.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Реалізовано стабільний функціональний веб-застосунок для відеозустрічей.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Забезпечено якісну інтеграцію Stream SDK та систему автентифікації через Clerk.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2520" y="4958165"/>
            <a:ext cx="489883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РЕАЛІСТИЧНІСТЬ ТА КОРИСНІСТЬ: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5379687"/>
            <a:ext cx="7743118" cy="244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Застосунок може бути використаний для онлайн-конференцій, навчальних зустрічей, бізнес-зустрічей.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Підходить для командної взаємодії без потреби у складній серверній інфраструктурі.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337106" y="4958165"/>
            <a:ext cx="423595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МОЖЛИВОСТІ ВИКОРИСТАННЯ:</a:t>
            </a:r>
          </a:p>
        </p:txBody>
      </p:sp>
      <p:sp>
        <p:nvSpPr>
          <p:cNvPr id="10" name="Freeform 10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TextBox 11"/>
          <p:cNvSpPr txBox="1"/>
          <p:nvPr/>
        </p:nvSpPr>
        <p:spPr>
          <a:xfrm>
            <a:off x="9144000" y="7915243"/>
            <a:ext cx="38715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ПОДАЛЬШИЙ РОЗВИТОК: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8444691"/>
            <a:ext cx="7743118" cy="162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Розширення ролей користувачів (модератор, доповідач, слухач).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Мобільна PWA-версія з offline-підтримкою.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98679" y="9344341"/>
            <a:ext cx="5799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TextBox 3"/>
          <p:cNvSpPr txBox="1"/>
          <p:nvPr/>
        </p:nvSpPr>
        <p:spPr>
          <a:xfrm>
            <a:off x="919147" y="3415846"/>
            <a:ext cx="16230600" cy="278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49"/>
              </a:lnSpc>
            </a:pPr>
            <a:r>
              <a:rPr lang="en-US" sz="13964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ДЯКУЮ ЗА УВАГУ!</a:t>
            </a:r>
          </a:p>
        </p:txBody>
      </p:sp>
      <p:sp>
        <p:nvSpPr>
          <p:cNvPr id="4" name="Freeform 4"/>
          <p:cNvSpPr/>
          <p:nvPr/>
        </p:nvSpPr>
        <p:spPr>
          <a:xfrm rot="-1354446">
            <a:off x="15678776" y="1063398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 rot="885027">
            <a:off x="4802886" y="1280876"/>
            <a:ext cx="2206219" cy="1740908"/>
          </a:xfrm>
          <a:custGeom>
            <a:avLst/>
            <a:gdLst/>
            <a:ahLst/>
            <a:cxnLst/>
            <a:rect l="l" t="t" r="r" b="b"/>
            <a:pathLst>
              <a:path w="2206219" h="1740908">
                <a:moveTo>
                  <a:pt x="0" y="0"/>
                </a:moveTo>
                <a:lnTo>
                  <a:pt x="2206219" y="0"/>
                </a:lnTo>
                <a:lnTo>
                  <a:pt x="2206219" y="1740907"/>
                </a:lnTo>
                <a:lnTo>
                  <a:pt x="0" y="1740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7" name="Freeform 7"/>
          <p:cNvSpPr/>
          <p:nvPr/>
        </p:nvSpPr>
        <p:spPr>
          <a:xfrm rot="839221">
            <a:off x="9785300" y="7617346"/>
            <a:ext cx="1170380" cy="2030628"/>
          </a:xfrm>
          <a:custGeom>
            <a:avLst/>
            <a:gdLst/>
            <a:ahLst/>
            <a:cxnLst/>
            <a:rect l="l" t="t" r="r" b="b"/>
            <a:pathLst>
              <a:path w="1170380" h="2030628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8" name="Freeform 8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17398679" y="9344341"/>
            <a:ext cx="57998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77927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2623534" y="1865419"/>
            <a:ext cx="4132897" cy="6143495"/>
          </a:xfrm>
          <a:custGeom>
            <a:avLst/>
            <a:gdLst/>
            <a:ahLst/>
            <a:cxnLst/>
            <a:rect l="l" t="t" r="r" b="b"/>
            <a:pathLst>
              <a:path w="4132897" h="6143495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9640708" y="3004304"/>
            <a:ext cx="3102858" cy="5004610"/>
          </a:xfrm>
          <a:custGeom>
            <a:avLst/>
            <a:gdLst/>
            <a:ahLst/>
            <a:cxnLst/>
            <a:rect l="l" t="t" r="r" b="b"/>
            <a:pathLst>
              <a:path w="3102858" h="5004610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1028700" y="1281192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МЕТА РОБОТИ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548478"/>
            <a:ext cx="7315520" cy="162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Розробити веб-застосунок для відеозустрічей, що забезпечує користувачам зручну, стабільну та безпечну комунікацію в реальному часі з використанням сучасних технологій.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572294"/>
            <a:ext cx="7583888" cy="359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Актуальність роботи заключається в: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Зростання попиту на онлайн-спілкування, дистанційну роботу та навчання.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Потреба в легких, адаптивних та функціональних альтернативах Zoom, Google Meet тощо.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Переваги веб-рішень — доступність без встановлення додатків, кросплатформеність, швидкий доступ.</a:t>
            </a:r>
          </a:p>
          <a:p>
            <a:pPr algn="just">
              <a:lnSpc>
                <a:spcPts val="2550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2670" y="-4595088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3378033" y="4350761"/>
            <a:ext cx="986493" cy="986493"/>
          </a:xfrm>
          <a:custGeom>
            <a:avLst/>
            <a:gdLst/>
            <a:ahLst/>
            <a:cxnLst/>
            <a:rect l="l" t="t" r="r" b="b"/>
            <a:pathLst>
              <a:path w="986493" h="986493">
                <a:moveTo>
                  <a:pt x="0" y="0"/>
                </a:moveTo>
                <a:lnTo>
                  <a:pt x="986492" y="0"/>
                </a:lnTo>
                <a:lnTo>
                  <a:pt x="986492" y="986493"/>
                </a:lnTo>
                <a:lnTo>
                  <a:pt x="0" y="986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2520527" y="4480941"/>
            <a:ext cx="726133" cy="726133"/>
          </a:xfrm>
          <a:custGeom>
            <a:avLst/>
            <a:gdLst/>
            <a:ahLst/>
            <a:cxnLst/>
            <a:rect l="l" t="t" r="r" b="b"/>
            <a:pathLst>
              <a:path w="726133" h="726133">
                <a:moveTo>
                  <a:pt x="0" y="0"/>
                </a:moveTo>
                <a:lnTo>
                  <a:pt x="726132" y="0"/>
                </a:lnTo>
                <a:lnTo>
                  <a:pt x="726132" y="726133"/>
                </a:lnTo>
                <a:lnTo>
                  <a:pt x="0" y="7261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8796364" y="4480941"/>
            <a:ext cx="622252" cy="622252"/>
          </a:xfrm>
          <a:custGeom>
            <a:avLst/>
            <a:gdLst/>
            <a:ahLst/>
            <a:cxnLst/>
            <a:rect l="l" t="t" r="r" b="b"/>
            <a:pathLst>
              <a:path w="622252" h="622252">
                <a:moveTo>
                  <a:pt x="0" y="0"/>
                </a:moveTo>
                <a:lnTo>
                  <a:pt x="622252" y="0"/>
                </a:lnTo>
                <a:lnTo>
                  <a:pt x="622252" y="622252"/>
                </a:lnTo>
                <a:lnTo>
                  <a:pt x="0" y="6222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Freeform 6"/>
          <p:cNvSpPr/>
          <p:nvPr/>
        </p:nvSpPr>
        <p:spPr>
          <a:xfrm>
            <a:off x="14309389" y="4458915"/>
            <a:ext cx="731484" cy="731484"/>
          </a:xfrm>
          <a:custGeom>
            <a:avLst/>
            <a:gdLst/>
            <a:ahLst/>
            <a:cxnLst/>
            <a:rect l="l" t="t" r="r" b="b"/>
            <a:pathLst>
              <a:path w="731484" h="731484">
                <a:moveTo>
                  <a:pt x="0" y="0"/>
                </a:moveTo>
                <a:lnTo>
                  <a:pt x="731484" y="0"/>
                </a:lnTo>
                <a:lnTo>
                  <a:pt x="731484" y="731485"/>
                </a:lnTo>
                <a:lnTo>
                  <a:pt x="0" y="7314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7" name="TextBox 7"/>
          <p:cNvSpPr txBox="1"/>
          <p:nvPr/>
        </p:nvSpPr>
        <p:spPr>
          <a:xfrm>
            <a:off x="1921120" y="1660811"/>
            <a:ext cx="619621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АНАЛІЗ ПРОБЛЕМИ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80774" y="5890642"/>
            <a:ext cx="4054734" cy="162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потужний функціонал, але потребує встановлення та часто перевантажений для простих зустрічей.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17331" y="1660811"/>
            <a:ext cx="879878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(АНАЛІЗ ІСНУЮЧИХ РІШЕНЬ)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5781" y="5395775"/>
            <a:ext cx="167392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ZOOM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16633" y="5868617"/>
            <a:ext cx="4054734" cy="162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інтеграція з Google-сервісами, обмежений контроль зустрічей без корпоративного акаунта.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26765" y="5373749"/>
            <a:ext cx="243446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GOOGLE</a:t>
            </a:r>
            <a:r>
              <a:rPr lang="en-US" sz="2000" b="1" u="none" strike="noStrik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 MEET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71892" y="5847192"/>
            <a:ext cx="4054734" cy="162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орієнтований на корпоративне середовище, складний інтерфейс для звичайного користувача.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433644" y="5352325"/>
            <a:ext cx="248297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MICROSOF</a:t>
            </a:r>
            <a:r>
              <a:rPr lang="en-US" sz="2000" b="1" u="none" strike="noStrik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 TEAMS</a:t>
            </a:r>
          </a:p>
        </p:txBody>
      </p:sp>
      <p:sp>
        <p:nvSpPr>
          <p:cNvPr id="15" name="Freeform 15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6" name="TextBox 16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1562244" y="1997957"/>
            <a:ext cx="6034097" cy="6718124"/>
          </a:xfrm>
          <a:custGeom>
            <a:avLst/>
            <a:gdLst/>
            <a:ahLst/>
            <a:cxnLst/>
            <a:rect l="l" t="t" r="r" b="b"/>
            <a:pathLst>
              <a:path w="6034097" h="6718124">
                <a:moveTo>
                  <a:pt x="0" y="0"/>
                </a:moveTo>
                <a:lnTo>
                  <a:pt x="6034097" y="0"/>
                </a:lnTo>
                <a:lnTo>
                  <a:pt x="6034097" y="6718124"/>
                </a:lnTo>
                <a:lnTo>
                  <a:pt x="0" y="671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10932263" y="1570919"/>
            <a:ext cx="4179099" cy="6080700"/>
          </a:xfrm>
          <a:custGeom>
            <a:avLst/>
            <a:gdLst/>
            <a:ahLst/>
            <a:cxnLst/>
            <a:rect l="l" t="t" r="r" b="b"/>
            <a:pathLst>
              <a:path w="4179099" h="6080700">
                <a:moveTo>
                  <a:pt x="0" y="0"/>
                </a:moveTo>
                <a:lnTo>
                  <a:pt x="4179099" y="0"/>
                </a:lnTo>
                <a:lnTo>
                  <a:pt x="4179099" y="6080700"/>
                </a:lnTo>
                <a:lnTo>
                  <a:pt x="0" y="6080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1028700" y="809625"/>
            <a:ext cx="7072639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ПОСТАНОВКА ЗАДАЧІ ТА ОПИС СИСТЕМИ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618899"/>
            <a:ext cx="9466459" cy="284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Система для проведення онлайн-зустрічей та конференцій є веб-застосунком, який надає користувачам можливість відео та аудіо зв’язку, обміну повідомленнями та спільної роботи в реальному часі. Застосунок має працювати на всіх сучасних веб-браузерах, а також підтримувати адаптивний дизайн для коректної роботи на мобільних пристроях. 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480368"/>
            <a:ext cx="9576012" cy="325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Основні вимоги до сумісності: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веб-платформа: підтримка сучасних браузерів (Google Chrome, Mozilla Firefox, Microsoft Edge, Safari).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мобільна версія: адаптація інтерфейсу під сенсорне керування.</a:t>
            </a:r>
          </a:p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Проєкт орієнтований на використання Next.js, TypeScript та сучасних технологій веб-розробки для забезпечення високої продуктивності та гнучкості.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9" name="TextBox 9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2900131" y="1908699"/>
            <a:ext cx="4652055" cy="6106516"/>
          </a:xfrm>
          <a:custGeom>
            <a:avLst/>
            <a:gdLst/>
            <a:ahLst/>
            <a:cxnLst/>
            <a:rect l="l" t="t" r="r" b="b"/>
            <a:pathLst>
              <a:path w="4652055" h="6106516">
                <a:moveTo>
                  <a:pt x="0" y="0"/>
                </a:moveTo>
                <a:lnTo>
                  <a:pt x="4652055" y="0"/>
                </a:lnTo>
                <a:lnTo>
                  <a:pt x="4652055" y="6106516"/>
                </a:lnTo>
                <a:lnTo>
                  <a:pt x="0" y="6106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11021237" y="3584724"/>
            <a:ext cx="2597247" cy="4793577"/>
          </a:xfrm>
          <a:custGeom>
            <a:avLst/>
            <a:gdLst/>
            <a:ahLst/>
            <a:cxnLst/>
            <a:rect l="l" t="t" r="r" b="b"/>
            <a:pathLst>
              <a:path w="2597247" h="479357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1173245" y="1512049"/>
            <a:ext cx="9847991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ВИБІР ТЕХНОЛОГІЙ РОЗРОБКИ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3245" y="3154261"/>
            <a:ext cx="9446963" cy="448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Інструментарій та технології, використані в роботі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Next.js — фреймворк для React, зручний для створення сучасних веб-додатків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TypeScript — забезпечує статичну типізацію для надійності коду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Clerk — хмарний сервіс автентифікації користувачів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Stream SDK — реалізація відеозв’язку та чату в реальному часі (WebRTC)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Tailwind CSS — гнучка утилітарна CSS-бібліотека для швидкої верстки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ShadCN/UI — бібліотека інтерфейсних компонентів для React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Git + GitHub — контроль версій і хостинг репозиторію</a:t>
            </a:r>
          </a:p>
        </p:txBody>
      </p:sp>
      <p:sp>
        <p:nvSpPr>
          <p:cNvPr id="7" name="Freeform 7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8" name="TextBox 8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13675268" y="1028700"/>
            <a:ext cx="3584032" cy="8229600"/>
          </a:xfrm>
          <a:custGeom>
            <a:avLst/>
            <a:gdLst/>
            <a:ahLst/>
            <a:cxnLst/>
            <a:rect l="l" t="t" r="r" b="b"/>
            <a:pathLst>
              <a:path w="3584032" h="8229600">
                <a:moveTo>
                  <a:pt x="0" y="0"/>
                </a:moveTo>
                <a:lnTo>
                  <a:pt x="3584032" y="0"/>
                </a:lnTo>
                <a:lnTo>
                  <a:pt x="35840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592"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TextBox 5"/>
          <p:cNvSpPr txBox="1"/>
          <p:nvPr/>
        </p:nvSpPr>
        <p:spPr>
          <a:xfrm>
            <a:off x="1028700" y="316418"/>
            <a:ext cx="10030580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АРХІТЕКТУРА СТВОРЕНОГО ПРОГРАМНОГО ЗАБЕЗПЕЧЕННЯ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2715"/>
            <a:ext cx="11991863" cy="366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 Схема архітектури розробленої системи: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Основна структура включає директорії: app, components, hooks, lib, providers, public.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app з'єднує всі компоненти та керує логікою.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components містить повторно використовувані елементи інтерфейсу.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hooks забезпечує кастомні хуки для стану та ефектів.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lib включає спільні бібліотеки та утиліти.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providers управляє глобальним станом через контекст.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public зберігає статичні файли для публічного доступу.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695964"/>
            <a:ext cx="11626685" cy="325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Опис ключових компонентів: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app — центральна директорія з конфігурацією та логікою додатку.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components — модулі для створення інтерфейсу.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hooks — інструменти для управління станом і побічними ефектами.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lib — утиліти та бібліотеки для спільного використання.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providers — забезпечує глобальний доступ до стану.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public — директорія для статичних ресурсів.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13786931" y="1028700"/>
            <a:ext cx="4355876" cy="6337915"/>
          </a:xfrm>
          <a:custGeom>
            <a:avLst/>
            <a:gdLst/>
            <a:ahLst/>
            <a:cxnLst/>
            <a:rect l="l" t="t" r="r" b="b"/>
            <a:pathLst>
              <a:path w="4355876" h="6337915">
                <a:moveTo>
                  <a:pt x="0" y="0"/>
                </a:moveTo>
                <a:lnTo>
                  <a:pt x="4355876" y="0"/>
                </a:lnTo>
                <a:lnTo>
                  <a:pt x="4355876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9563955" y="2629481"/>
            <a:ext cx="4015755" cy="4709308"/>
          </a:xfrm>
          <a:custGeom>
            <a:avLst/>
            <a:gdLst/>
            <a:ahLst/>
            <a:cxnLst/>
            <a:rect l="l" t="t" r="r" b="b"/>
            <a:pathLst>
              <a:path w="4015755" h="4709308">
                <a:moveTo>
                  <a:pt x="0" y="0"/>
                </a:moveTo>
                <a:lnTo>
                  <a:pt x="4015755" y="0"/>
                </a:lnTo>
                <a:lnTo>
                  <a:pt x="4015755" y="4709308"/>
                </a:lnTo>
                <a:lnTo>
                  <a:pt x="0" y="47093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 rot="127548" flipH="1">
            <a:off x="12147040" y="6312942"/>
            <a:ext cx="4912946" cy="2233157"/>
          </a:xfrm>
          <a:custGeom>
            <a:avLst/>
            <a:gdLst/>
            <a:ahLst/>
            <a:cxnLst/>
            <a:rect l="l" t="t" r="r" b="b"/>
            <a:pathLst>
              <a:path w="4912946" h="2233157">
                <a:moveTo>
                  <a:pt x="4912946" y="0"/>
                </a:moveTo>
                <a:lnTo>
                  <a:pt x="0" y="0"/>
                </a:lnTo>
                <a:lnTo>
                  <a:pt x="0" y="2233157"/>
                </a:lnTo>
                <a:lnTo>
                  <a:pt x="4912946" y="2233157"/>
                </a:lnTo>
                <a:lnTo>
                  <a:pt x="49129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6" name="TextBox 6"/>
          <p:cNvSpPr txBox="1"/>
          <p:nvPr/>
        </p:nvSpPr>
        <p:spPr>
          <a:xfrm>
            <a:off x="1028700" y="139065"/>
            <a:ext cx="11291747" cy="157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ОПИС ПРОГРАМНОГО ЗАБЕЗПЕЧЕННЯ, ЩО БУЛО ВИКОРИСТАНО У ДОСЛІДЖЕНІ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014239"/>
            <a:ext cx="7905750" cy="407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Процес розробки: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Створено адаптивний веб-застосунок для відеозустрічей з авторизацією.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Розробка велася у середовищі Visual Studio Code з використанням Git.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Використано сучасний стек технологій з упором на продуктивність і масштабованість.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Інтегровано відеосервіс (Stream SDK) та автентифікацію користувачів (Clerk).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23531" y="6136482"/>
            <a:ext cx="8333171" cy="366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Мови програмування та фреймворки: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TypeScript – основна мова програмування.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Next.js – основний фреймворк для створення фронтенду.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Tailwind CSS + ShadCN/UI – швидка стилізація інтерфейсу.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Stream SDK – для реалізації WebRTC функцій (відеозустрічі).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Clerk – керування автентифікацією та користувачами.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TextBox 10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 rot="-1440699">
            <a:off x="13708429" y="2089592"/>
            <a:ext cx="3059086" cy="1941129"/>
          </a:xfrm>
          <a:custGeom>
            <a:avLst/>
            <a:gdLst/>
            <a:ahLst/>
            <a:cxnLst/>
            <a:rect l="l" t="t" r="r" b="b"/>
            <a:pathLst>
              <a:path w="3059086" h="1941129">
                <a:moveTo>
                  <a:pt x="0" y="0"/>
                </a:moveTo>
                <a:lnTo>
                  <a:pt x="3059086" y="0"/>
                </a:lnTo>
                <a:lnTo>
                  <a:pt x="3059086" y="1941129"/>
                </a:lnTo>
                <a:lnTo>
                  <a:pt x="0" y="1941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 rot="-506387">
            <a:off x="10886015" y="3842901"/>
            <a:ext cx="3160926" cy="3408842"/>
          </a:xfrm>
          <a:custGeom>
            <a:avLst/>
            <a:gdLst/>
            <a:ahLst/>
            <a:cxnLst/>
            <a:rect l="l" t="t" r="r" b="b"/>
            <a:pathLst>
              <a:path w="3160926" h="3408842">
                <a:moveTo>
                  <a:pt x="0" y="0"/>
                </a:moveTo>
                <a:lnTo>
                  <a:pt x="3160926" y="0"/>
                </a:lnTo>
                <a:lnTo>
                  <a:pt x="3160926" y="3408842"/>
                </a:lnTo>
                <a:lnTo>
                  <a:pt x="0" y="3408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 rot="1175061">
            <a:off x="15668741" y="4082029"/>
            <a:ext cx="1593550" cy="4114800"/>
          </a:xfrm>
          <a:custGeom>
            <a:avLst/>
            <a:gdLst/>
            <a:ahLst/>
            <a:cxnLst/>
            <a:rect l="l" t="t" r="r" b="b"/>
            <a:pathLst>
              <a:path w="1593550" h="411480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uk-UA"/>
          </a:p>
        </p:txBody>
      </p:sp>
      <p:sp>
        <p:nvSpPr>
          <p:cNvPr id="6" name="TextBox 6"/>
          <p:cNvSpPr txBox="1"/>
          <p:nvPr/>
        </p:nvSpPr>
        <p:spPr>
          <a:xfrm>
            <a:off x="1172520" y="969199"/>
            <a:ext cx="7072639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ДИЗАЙН СИСТЕМИ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2520" y="2027332"/>
            <a:ext cx="9368648" cy="28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Методи: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Компонентно-орієнтований підхід (Component-based architecture).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Адаптивний дизайн.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Принципи UI/UX-дизайну: простота, мінімалізм, швидкий доступ до основних функцій.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2520" y="4783456"/>
            <a:ext cx="9312746" cy="244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Послідовність розробки:</a:t>
            </a:r>
          </a:p>
          <a:p>
            <a:pPr marL="474978" lvl="1" indent="-237489" algn="just">
              <a:lnSpc>
                <a:spcPts val="329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Проєктування макету інтерфейсу.</a:t>
            </a:r>
          </a:p>
          <a:p>
            <a:pPr marL="474978" lvl="1" indent="-237489" algn="just">
              <a:lnSpc>
                <a:spcPts val="329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Розробка UI-компонентів (Tailwind CSS + ShadCN).</a:t>
            </a:r>
          </a:p>
          <a:p>
            <a:pPr marL="474978" lvl="1" indent="-237489" algn="just">
              <a:lnSpc>
                <a:spcPts val="329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Інтеграція логіки через React-хуки та SDK.</a:t>
            </a:r>
          </a:p>
          <a:p>
            <a:pPr marL="474978" lvl="1" indent="-237489" algn="just">
              <a:lnSpc>
                <a:spcPts val="329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Адаптація під різні пристрої та браузери.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0" name="TextBox 10"/>
          <p:cNvSpPr txBox="1"/>
          <p:nvPr/>
        </p:nvSpPr>
        <p:spPr>
          <a:xfrm>
            <a:off x="2415673" y="7157086"/>
            <a:ext cx="8607054" cy="284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Технології: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Tailwind CSS, ShadCN UI – для стилізації та створення інтерфейсів.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React (Next.js App Router) – побудова архітектури інтерфейсу.</a:t>
            </a:r>
          </a:p>
          <a:p>
            <a:pPr marL="474978" lvl="1" indent="-237489" algn="just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Figma – створення прототипів та дизайн-макетів.</a:t>
            </a:r>
          </a:p>
          <a:p>
            <a:pPr algn="just">
              <a:lnSpc>
                <a:spcPts val="329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3" name="Freeform 3"/>
          <p:cNvSpPr/>
          <p:nvPr/>
        </p:nvSpPr>
        <p:spPr>
          <a:xfrm>
            <a:off x="918866" y="2590732"/>
            <a:ext cx="10741873" cy="4275983"/>
          </a:xfrm>
          <a:custGeom>
            <a:avLst/>
            <a:gdLst/>
            <a:ahLst/>
            <a:cxnLst/>
            <a:rect l="l" t="t" r="r" b="b"/>
            <a:pathLst>
              <a:path w="10741873" h="4275983">
                <a:moveTo>
                  <a:pt x="0" y="0"/>
                </a:moveTo>
                <a:lnTo>
                  <a:pt x="10741872" y="0"/>
                </a:lnTo>
                <a:lnTo>
                  <a:pt x="10741872" y="4275982"/>
                </a:lnTo>
                <a:lnTo>
                  <a:pt x="0" y="427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8" r="-388"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4" name="Freeform 4"/>
          <p:cNvSpPr/>
          <p:nvPr/>
        </p:nvSpPr>
        <p:spPr>
          <a:xfrm>
            <a:off x="12637675" y="3237645"/>
            <a:ext cx="4621625" cy="6020655"/>
          </a:xfrm>
          <a:custGeom>
            <a:avLst/>
            <a:gdLst/>
            <a:ahLst/>
            <a:cxnLst/>
            <a:rect l="l" t="t" r="r" b="b"/>
            <a:pathLst>
              <a:path w="4621625" h="6020655">
                <a:moveTo>
                  <a:pt x="0" y="0"/>
                </a:moveTo>
                <a:lnTo>
                  <a:pt x="4621625" y="0"/>
                </a:lnTo>
                <a:lnTo>
                  <a:pt x="4621625" y="6020655"/>
                </a:lnTo>
                <a:lnTo>
                  <a:pt x="0" y="60206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5" name="Freeform 5"/>
          <p:cNvSpPr/>
          <p:nvPr/>
        </p:nvSpPr>
        <p:spPr>
          <a:xfrm>
            <a:off x="4063250" y="7810782"/>
            <a:ext cx="6634706" cy="2290851"/>
          </a:xfrm>
          <a:custGeom>
            <a:avLst/>
            <a:gdLst/>
            <a:ahLst/>
            <a:cxnLst/>
            <a:rect l="l" t="t" r="r" b="b"/>
            <a:pathLst>
              <a:path w="6634706" h="2290851">
                <a:moveTo>
                  <a:pt x="0" y="0"/>
                </a:moveTo>
                <a:lnTo>
                  <a:pt x="6634706" y="0"/>
                </a:lnTo>
                <a:lnTo>
                  <a:pt x="6634706" y="2290851"/>
                </a:lnTo>
                <a:lnTo>
                  <a:pt x="0" y="22908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6" name="TextBox 6"/>
          <p:cNvSpPr txBox="1"/>
          <p:nvPr/>
        </p:nvSpPr>
        <p:spPr>
          <a:xfrm>
            <a:off x="1028700" y="572042"/>
            <a:ext cx="7565629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ПРИКЛАДИ РЕАЛІЗВЦІЇ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8866" y="1976305"/>
            <a:ext cx="304189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Головний екран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59238" y="2533582"/>
            <a:ext cx="537850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Вікно реєстрації/авторизації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63250" y="7069508"/>
            <a:ext cx="463808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Створення нової зустрічі</a:t>
            </a:r>
          </a:p>
        </p:txBody>
      </p:sp>
      <p:sp>
        <p:nvSpPr>
          <p:cNvPr id="10" name="Freeform 10"/>
          <p:cNvSpPr/>
          <p:nvPr/>
        </p:nvSpPr>
        <p:spPr>
          <a:xfrm>
            <a:off x="221510" y="8615364"/>
            <a:ext cx="1902020" cy="1285873"/>
          </a:xfrm>
          <a:custGeom>
            <a:avLst/>
            <a:gdLst/>
            <a:ahLst/>
            <a:cxnLst/>
            <a:rect l="l" t="t" r="r" b="b"/>
            <a:pathLst>
              <a:path w="1902020" h="1285873">
                <a:moveTo>
                  <a:pt x="0" y="0"/>
                </a:moveTo>
                <a:lnTo>
                  <a:pt x="1902021" y="0"/>
                </a:lnTo>
                <a:lnTo>
                  <a:pt x="1902021" y="1285872"/>
                </a:lnTo>
                <a:lnTo>
                  <a:pt x="0" y="1285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sp>
        <p:nvSpPr>
          <p:cNvPr id="11" name="TextBox 11"/>
          <p:cNvSpPr txBox="1"/>
          <p:nvPr/>
        </p:nvSpPr>
        <p:spPr>
          <a:xfrm>
            <a:off x="17543638" y="9344341"/>
            <a:ext cx="29006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34343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Довільний</PresentationFormat>
  <Paragraphs>110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20" baseType="lpstr">
      <vt:lpstr>Cooper Hewitt Bold</vt:lpstr>
      <vt:lpstr>Open Sans Bold</vt:lpstr>
      <vt:lpstr>DM Sans Bold</vt:lpstr>
      <vt:lpstr>DM Sans</vt:lpstr>
      <vt:lpstr>Arial</vt:lpstr>
      <vt:lpstr>Cooper Hewitt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КПП</dc:title>
  <cp:lastModifiedBy>Денис Кушнирук</cp:lastModifiedBy>
  <cp:revision>2</cp:revision>
  <dcterms:created xsi:type="dcterms:W3CDTF">2006-08-16T00:00:00Z</dcterms:created>
  <dcterms:modified xsi:type="dcterms:W3CDTF">2025-06-05T19:22:43Z</dcterms:modified>
  <dc:identifier>DAGnb8hthKc</dc:identifier>
</cp:coreProperties>
</file>