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17642" y="1111150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С</a:t>
            </a:r>
            <a:r>
              <a:rPr lang="uk-UA" sz="2400" dirty="0" err="1"/>
              <a:t>ерверна</a:t>
            </a:r>
            <a:r>
              <a:rPr lang="uk-UA" sz="2400" dirty="0"/>
              <a:t> частина </a:t>
            </a:r>
            <a:r>
              <a:rPr lang="en-US" sz="2400" dirty="0"/>
              <a:t>LMS-</a:t>
            </a:r>
            <a:r>
              <a:rPr lang="uk-UA" sz="2400" dirty="0"/>
              <a:t>платформи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271712" y="35931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Виконав: </a:t>
            </a:r>
            <a:r>
              <a:rPr lang="uk-UA" dirty="0" err="1"/>
              <a:t>Лантінов</a:t>
            </a:r>
            <a:r>
              <a:rPr lang="uk-UA" dirty="0"/>
              <a:t> Володимир Олександрович. ПЗПІ 22-7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        </a:t>
            </a:r>
            <a:r>
              <a:rPr lang="uk-UA" dirty="0"/>
              <a:t>доц. кафедри ПІ </a:t>
            </a:r>
            <a:r>
              <a:rPr lang="uk-UA" dirty="0" err="1"/>
              <a:t>Лещинський</a:t>
            </a:r>
            <a:r>
              <a:rPr lang="uk-UA" dirty="0"/>
              <a:t> Володимир Олександрович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6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uk-UA" dirty="0"/>
              <a:t>Розробити надійний, безпечний та масштабований серверний застосунок для системи керування навчальним процесом (</a:t>
            </a:r>
            <a:r>
              <a:rPr lang="de-DE" dirty="0"/>
              <a:t>LMS) </a:t>
            </a:r>
            <a:r>
              <a:rPr lang="uk-UA" dirty="0"/>
              <a:t>із реалізацією </a:t>
            </a:r>
            <a:r>
              <a:rPr lang="de-DE" dirty="0"/>
              <a:t>REST API. </a:t>
            </a:r>
            <a:r>
              <a:rPr lang="uk-UA" dirty="0" err="1"/>
              <a:t>Бекенд</a:t>
            </a:r>
            <a:r>
              <a:rPr lang="uk-UA" dirty="0"/>
              <a:t> має забезпечувати підтримку аутентифікації та авторизації користувачів за допомогою </a:t>
            </a:r>
            <a:r>
              <a:rPr lang="de-DE" dirty="0"/>
              <a:t>JWT, </a:t>
            </a:r>
            <a:r>
              <a:rPr lang="uk-UA" dirty="0"/>
              <a:t>керування ролями (адміністратор, викладач, студент), а також ефективну взаємодію з базою даних </a:t>
            </a:r>
            <a:r>
              <a:rPr lang="de-DE" dirty="0"/>
              <a:t>MongoDB </a:t>
            </a:r>
            <a:r>
              <a:rPr lang="uk-UA" dirty="0"/>
              <a:t>через </a:t>
            </a:r>
            <a:r>
              <a:rPr lang="de-DE" dirty="0"/>
              <a:t>ORM-</a:t>
            </a:r>
            <a:r>
              <a:rPr lang="uk-UA" dirty="0"/>
              <a:t>бібліотеку </a:t>
            </a:r>
            <a:r>
              <a:rPr lang="de-DE" dirty="0"/>
              <a:t>Mongoose </a:t>
            </a:r>
            <a:r>
              <a:rPr lang="uk-UA" dirty="0"/>
              <a:t>для обробки курсів, завдань, оцінок та іншої навчальної інформації.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uk-UA" dirty="0"/>
              <a:t>Сучасна освіта потребує цифрових рішень, здатних забезпечити безпечне, централізоване та масштабоване управління навчальними процесами. </a:t>
            </a:r>
            <a:r>
              <a:rPr lang="uk-UA" dirty="0" err="1"/>
              <a:t>Бекенд</a:t>
            </a:r>
            <a:r>
              <a:rPr lang="uk-UA" dirty="0"/>
              <a:t>, побудований на </a:t>
            </a:r>
            <a:r>
              <a:rPr lang="de-DE" dirty="0"/>
              <a:t>Node.js </a:t>
            </a:r>
            <a:r>
              <a:rPr lang="uk-UA" dirty="0"/>
              <a:t>та </a:t>
            </a:r>
            <a:r>
              <a:rPr lang="de-DE" dirty="0"/>
              <a:t>Express.js, </a:t>
            </a:r>
            <a:r>
              <a:rPr lang="uk-UA" dirty="0"/>
              <a:t>дозволяє створювати високопродуктивні </a:t>
            </a:r>
            <a:r>
              <a:rPr lang="de-DE" dirty="0"/>
              <a:t>API, </a:t>
            </a:r>
            <a:r>
              <a:rPr lang="uk-UA" dirty="0"/>
              <a:t>які легко масштабуються, підтримують гнучке розмежування доступу та забезпечують інтеграцію з різними </a:t>
            </a:r>
            <a:r>
              <a:rPr lang="uk-UA" dirty="0" err="1"/>
              <a:t>фронтенд</a:t>
            </a:r>
            <a:r>
              <a:rPr lang="uk-UA" dirty="0"/>
              <a:t>-застосунками. Застосування </a:t>
            </a:r>
            <a:r>
              <a:rPr lang="de-DE" dirty="0"/>
              <a:t>JWT </a:t>
            </a:r>
            <a:r>
              <a:rPr lang="uk-UA" dirty="0"/>
              <a:t>гарантує захищену обробку даних користувачів, а </a:t>
            </a:r>
            <a:r>
              <a:rPr lang="de-DE" dirty="0"/>
              <a:t>MongoDB </a:t>
            </a:r>
            <a:r>
              <a:rPr lang="uk-UA" dirty="0"/>
              <a:t>у поєднанні з </a:t>
            </a:r>
            <a:r>
              <a:rPr lang="de-DE" dirty="0"/>
              <a:t>Mongoose </a:t>
            </a:r>
            <a:r>
              <a:rPr lang="uk-UA" dirty="0"/>
              <a:t>дозволяє </a:t>
            </a:r>
            <a:r>
              <a:rPr lang="uk-UA" dirty="0" err="1"/>
              <a:t>гнучко</a:t>
            </a:r>
            <a:r>
              <a:rPr lang="uk-UA" dirty="0"/>
              <a:t> працювати з освітніми структурами, які часто змінюються та мають складну ієрархію.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uk-UA" dirty="0">
                <a:highlight>
                  <a:srgbClr val="FFFFFF"/>
                </a:highlight>
              </a:rPr>
              <a:t>На сьогоднішній день на ринку існує чимало готових рішень для організації навчального процесу, таких як </a:t>
            </a:r>
            <a:r>
              <a:rPr lang="de-DE" b="1" dirty="0" err="1">
                <a:highlight>
                  <a:srgbClr val="FFFFFF"/>
                </a:highlight>
              </a:rPr>
              <a:t>Moodle</a:t>
            </a:r>
            <a:r>
              <a:rPr lang="de-DE" dirty="0">
                <a:highlight>
                  <a:srgbClr val="FFFFFF"/>
                </a:highlight>
              </a:rPr>
              <a:t>, </a:t>
            </a:r>
            <a:r>
              <a:rPr lang="de-DE" b="1" dirty="0">
                <a:highlight>
                  <a:srgbClr val="FFFFFF"/>
                </a:highlight>
              </a:rPr>
              <a:t>Canvas LMS</a:t>
            </a:r>
            <a:r>
              <a:rPr lang="de-DE" dirty="0">
                <a:highlight>
                  <a:srgbClr val="FFFFFF"/>
                </a:highlight>
              </a:rPr>
              <a:t>, </a:t>
            </a:r>
            <a:r>
              <a:rPr lang="de-DE" b="1" dirty="0">
                <a:highlight>
                  <a:srgbClr val="FFFFFF"/>
                </a:highlight>
              </a:rPr>
              <a:t>Google Classroom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uk-UA" dirty="0">
                <a:highlight>
                  <a:srgbClr val="FFFFFF"/>
                </a:highlight>
              </a:rPr>
              <a:t>та інші. Вони мають потужний функціонал, однак при цьому мають низку суттєвих недоліків, особливо з боку </a:t>
            </a:r>
            <a:r>
              <a:rPr lang="uk-UA" dirty="0" err="1">
                <a:highlight>
                  <a:srgbClr val="FFFFFF"/>
                </a:highlight>
              </a:rPr>
              <a:t>бекенду</a:t>
            </a:r>
            <a:r>
              <a:rPr lang="uk-UA" dirty="0">
                <a:highlight>
                  <a:srgbClr val="FFFFFF"/>
                </a:highlight>
              </a:rPr>
              <a:t>, які обґрунтовують потребу у власному серверному рішенні на основі сучасних технологій: </a:t>
            </a:r>
            <a:r>
              <a:rPr lang="ru-RU" dirty="0" err="1">
                <a:highlight>
                  <a:srgbClr val="FFFFFF"/>
                </a:highlight>
              </a:rPr>
              <a:t>Складність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адаптації</a:t>
            </a:r>
            <a:r>
              <a:rPr lang="ru-RU" dirty="0">
                <a:highlight>
                  <a:srgbClr val="FFFFFF"/>
                </a:highlight>
              </a:rPr>
              <a:t> до </a:t>
            </a:r>
            <a:r>
              <a:rPr lang="ru-RU" dirty="0" err="1">
                <a:highlight>
                  <a:srgbClr val="FFFFFF"/>
                </a:highlight>
              </a:rPr>
              <a:t>конкретних</a:t>
            </a:r>
            <a:r>
              <a:rPr lang="ru-RU" dirty="0">
                <a:highlight>
                  <a:srgbClr val="FFFFFF"/>
                </a:highlight>
              </a:rPr>
              <a:t> потреб</a:t>
            </a:r>
            <a:r>
              <a:rPr lang="en-US" dirty="0">
                <a:highlight>
                  <a:srgbClr val="FFFFFF"/>
                </a:highlight>
              </a:rPr>
              <a:t>, </a:t>
            </a:r>
            <a:r>
              <a:rPr lang="uk-UA" dirty="0">
                <a:highlight>
                  <a:srgbClr val="FFFFFF"/>
                </a:highlight>
              </a:rPr>
              <a:t>Обмежена гнучкість </a:t>
            </a:r>
            <a:r>
              <a:rPr lang="de-DE" dirty="0">
                <a:highlight>
                  <a:srgbClr val="FFFFFF"/>
                </a:highlight>
              </a:rPr>
              <a:t>API</a:t>
            </a:r>
            <a:r>
              <a:rPr lang="uk-UA" dirty="0">
                <a:highlight>
                  <a:srgbClr val="FFFFFF"/>
                </a:highlight>
              </a:rPr>
              <a:t>, Застарілі технології</a:t>
            </a: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de-DE" dirty="0" err="1">
                <a:highlight>
                  <a:srgbClr val="FFFFFF"/>
                </a:highlight>
              </a:rPr>
              <a:t>Проєктування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архітектури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серверної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частини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застосунку</a:t>
            </a:r>
            <a:r>
              <a:rPr lang="de-DE" dirty="0">
                <a:highlight>
                  <a:srgbClr val="FFFFFF"/>
                </a:highlight>
              </a:rPr>
              <a:t>:</a:t>
            </a:r>
          </a:p>
          <a:p>
            <a:pPr lvl="0"/>
            <a:r>
              <a:rPr lang="de-DE" dirty="0" err="1">
                <a:highlight>
                  <a:srgbClr val="FFFFFF"/>
                </a:highlight>
              </a:rPr>
              <a:t>Робота</a:t>
            </a:r>
            <a:r>
              <a:rPr lang="de-DE" dirty="0">
                <a:highlight>
                  <a:srgbClr val="FFFFFF"/>
                </a:highlight>
              </a:rPr>
              <a:t> з </a:t>
            </a:r>
            <a:r>
              <a:rPr lang="de-DE" dirty="0" err="1">
                <a:highlight>
                  <a:srgbClr val="FFFFFF"/>
                </a:highlight>
              </a:rPr>
              <a:t>базою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даних</a:t>
            </a:r>
            <a:r>
              <a:rPr lang="de-DE" dirty="0">
                <a:highlight>
                  <a:srgbClr val="FFFFFF"/>
                </a:highlight>
              </a:rPr>
              <a:t> MongoDB:</a:t>
            </a:r>
          </a:p>
          <a:p>
            <a:r>
              <a:rPr lang="de-DE" dirty="0" err="1">
                <a:highlight>
                  <a:srgbClr val="FFFFFF"/>
                </a:highlight>
              </a:rPr>
              <a:t>Реалізація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авторизації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та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автентифікації</a:t>
            </a:r>
            <a:r>
              <a:rPr lang="de-DE" b="1" dirty="0">
                <a:highlight>
                  <a:srgbClr val="FFFFFF"/>
                </a:highlight>
              </a:rPr>
              <a:t>:</a:t>
            </a:r>
            <a:endParaRPr lang="de-DE" dirty="0">
              <a:highlight>
                <a:srgbClr val="FFFFFF"/>
              </a:highlight>
            </a:endParaRPr>
          </a:p>
          <a:p>
            <a:pPr lvl="0"/>
            <a:r>
              <a:rPr lang="de-DE" dirty="0" err="1">
                <a:highlight>
                  <a:srgbClr val="FFFFFF"/>
                </a:highlight>
              </a:rPr>
              <a:t>Обробка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запитів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клієнта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та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взаємодія</a:t>
            </a:r>
            <a:r>
              <a:rPr lang="de-DE" dirty="0">
                <a:highlight>
                  <a:srgbClr val="FFFFFF"/>
                </a:highlight>
              </a:rPr>
              <a:t> з </a:t>
            </a:r>
            <a:r>
              <a:rPr lang="de-DE" dirty="0" err="1">
                <a:highlight>
                  <a:srgbClr val="FFFFFF"/>
                </a:highlight>
              </a:rPr>
              <a:t>фронтендом</a:t>
            </a:r>
            <a:r>
              <a:rPr lang="de-DE" b="1" dirty="0">
                <a:highlight>
                  <a:srgbClr val="FFFFFF"/>
                </a:highlight>
              </a:rPr>
              <a:t>:</a:t>
            </a:r>
            <a:endParaRPr lang="de-DE" dirty="0">
              <a:highlight>
                <a:srgbClr val="FFFFFF"/>
              </a:highlight>
            </a:endParaRPr>
          </a:p>
          <a:p>
            <a:r>
              <a:rPr lang="de-DE" dirty="0" err="1">
                <a:highlight>
                  <a:srgbClr val="FFFFFF"/>
                </a:highlight>
              </a:rPr>
              <a:t>Забезпечення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безпеки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та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стабільності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сервера</a:t>
            </a:r>
            <a:r>
              <a:rPr lang="de-DE" b="1" dirty="0">
                <a:highlight>
                  <a:srgbClr val="FFFFFF"/>
                </a:highlight>
              </a:rPr>
              <a:t>:</a:t>
            </a:r>
            <a:endParaRPr lang="de-DE" dirty="0">
              <a:highlight>
                <a:srgbClr val="FFFFFF"/>
              </a:highlight>
            </a:endParaRPr>
          </a:p>
          <a:p>
            <a:pPr lvl="0"/>
            <a:r>
              <a:rPr lang="de-DE" dirty="0" err="1">
                <a:highlight>
                  <a:srgbClr val="FFFFFF"/>
                </a:highlight>
              </a:rPr>
              <a:t>Інтеграція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платіжної</a:t>
            </a:r>
            <a:r>
              <a:rPr lang="de-DE" dirty="0">
                <a:highlight>
                  <a:srgbClr val="FFFFFF"/>
                </a:highlight>
              </a:rPr>
              <a:t> </a:t>
            </a:r>
            <a:r>
              <a:rPr lang="de-DE" dirty="0" err="1">
                <a:highlight>
                  <a:srgbClr val="FFFFFF"/>
                </a:highlight>
              </a:rPr>
              <a:t>системи</a:t>
            </a:r>
            <a:r>
              <a:rPr lang="de-DE" b="1" dirty="0">
                <a:highlight>
                  <a:srgbClr val="FFFFFF"/>
                </a:highlight>
              </a:rPr>
              <a:t>:</a:t>
            </a:r>
            <a:endParaRPr lang="de-DE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de-DE" dirty="0">
                <a:highlight>
                  <a:srgbClr val="FFFFFF"/>
                </a:highlight>
              </a:rPr>
              <a:t>Node.js</a:t>
            </a:r>
            <a:endParaRPr lang="ru-RU" dirty="0">
              <a:highlight>
                <a:srgbClr val="FFFFFF"/>
              </a:highlight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de-DE" dirty="0"/>
              <a:t>Express.js</a:t>
            </a:r>
            <a:endParaRPr lang="ru-RU" dirty="0"/>
          </a:p>
          <a:p>
            <a:pPr marL="0" lvl="0" indent="0">
              <a:spcBef>
                <a:spcPts val="1500"/>
              </a:spcBef>
              <a:buNone/>
            </a:pPr>
            <a:r>
              <a:rPr lang="de-DE" dirty="0"/>
              <a:t>MongoDB</a:t>
            </a:r>
            <a:endParaRPr lang="ru-RU" dirty="0"/>
          </a:p>
          <a:p>
            <a:pPr marL="0" lvl="0" indent="0">
              <a:spcBef>
                <a:spcPts val="1500"/>
              </a:spcBef>
              <a:buNone/>
            </a:pPr>
            <a:r>
              <a:rPr lang="de-DE" dirty="0"/>
              <a:t>Mongoose</a:t>
            </a:r>
            <a:endParaRPr lang="ru-RU" dirty="0"/>
          </a:p>
          <a:p>
            <a:pPr marL="0" lvl="0" indent="0">
              <a:spcBef>
                <a:spcPts val="1500"/>
              </a:spcBef>
              <a:buNone/>
            </a:pPr>
            <a:r>
              <a:rPr lang="de-DE" dirty="0"/>
              <a:t>JWT (JSON Web Token)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Vs Code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Postman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Nodemon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GitHub</a:t>
            </a: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" sz="3200" dirty="0"/>
              <a:t>Приклад реалізації: </a:t>
            </a:r>
            <a:r>
              <a:rPr lang="en-US" sz="3200" dirty="0"/>
              <a:t>POST-</a:t>
            </a:r>
            <a:r>
              <a:rPr lang="uk-UA" sz="3200" dirty="0"/>
              <a:t>Запит з підтвердженням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None/>
            </a:pPr>
            <a:r>
              <a:rPr lang="de-DE" dirty="0" err="1"/>
              <a:t>router.post</a:t>
            </a:r>
            <a:r>
              <a:rPr lang="de-DE" dirty="0"/>
              <a:t>("/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pay</a:t>
            </a:r>
            <a:r>
              <a:rPr lang="de-DE" dirty="0"/>
              <a:t>", </a:t>
            </a:r>
            <a:r>
              <a:rPr lang="de-DE" dirty="0" err="1"/>
              <a:t>authenticateToken</a:t>
            </a:r>
            <a:r>
              <a:rPr lang="de-DE" dirty="0"/>
              <a:t>, </a:t>
            </a:r>
            <a:r>
              <a:rPr lang="de-DE" dirty="0" err="1"/>
              <a:t>async</a:t>
            </a:r>
            <a:r>
              <a:rPr lang="de-DE" dirty="0"/>
              <a:t> (</a:t>
            </a:r>
            <a:r>
              <a:rPr lang="de-DE" dirty="0" err="1"/>
              <a:t>req</a:t>
            </a:r>
            <a:r>
              <a:rPr lang="de-DE" dirty="0"/>
              <a:t>, </a:t>
            </a:r>
            <a:r>
              <a:rPr lang="de-DE" dirty="0" err="1"/>
              <a:t>res</a:t>
            </a:r>
            <a:r>
              <a:rPr lang="de-DE" dirty="0"/>
              <a:t>) =&gt; {</a:t>
            </a:r>
          </a:p>
          <a:p>
            <a:pPr marL="114300" indent="0">
              <a:buNone/>
            </a:pPr>
            <a:r>
              <a:rPr lang="de-DE" dirty="0"/>
              <a:t> 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paymentData</a:t>
            </a:r>
            <a:r>
              <a:rPr lang="de-DE" dirty="0"/>
              <a:t> = </a:t>
            </a:r>
            <a:r>
              <a:rPr lang="de-DE" dirty="0" err="1"/>
              <a:t>req.body</a:t>
            </a:r>
            <a:r>
              <a:rPr lang="de-DE" dirty="0"/>
              <a:t>;</a:t>
            </a:r>
          </a:p>
          <a:p>
            <a:pPr marL="114300" indent="0">
              <a:buNone/>
            </a:pPr>
            <a:r>
              <a:rPr lang="de-DE" dirty="0"/>
              <a:t> 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isValid</a:t>
            </a:r>
            <a:r>
              <a:rPr lang="de-DE" dirty="0"/>
              <a:t> =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paymentService.verify</a:t>
            </a:r>
            <a:r>
              <a:rPr lang="de-DE" dirty="0"/>
              <a:t>(</a:t>
            </a:r>
            <a:r>
              <a:rPr lang="de-DE" dirty="0" err="1"/>
              <a:t>paymentData</a:t>
            </a:r>
            <a:r>
              <a:rPr lang="de-DE" dirty="0"/>
              <a:t>);</a:t>
            </a:r>
          </a:p>
          <a:p>
            <a:pPr marL="114300" indent="0">
              <a:buNone/>
            </a:pPr>
            <a:r>
              <a:rPr lang="de-DE" dirty="0"/>
              <a:t>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isValid</a:t>
            </a:r>
            <a:r>
              <a:rPr lang="de-DE" dirty="0"/>
              <a:t>) {</a:t>
            </a:r>
          </a:p>
          <a:p>
            <a:pPr marL="114300" indent="0">
              <a:buNone/>
            </a:pPr>
            <a:r>
              <a:rPr lang="de-DE" dirty="0"/>
              <a:t>   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courseAccessService.grantAccess</a:t>
            </a:r>
            <a:r>
              <a:rPr lang="de-DE" dirty="0"/>
              <a:t>(req.user.id, </a:t>
            </a:r>
            <a:r>
              <a:rPr lang="de-DE" dirty="0" err="1"/>
              <a:t>paymentData.courseId</a:t>
            </a:r>
            <a:r>
              <a:rPr lang="de-DE" dirty="0"/>
              <a:t>);</a:t>
            </a:r>
          </a:p>
          <a:p>
            <a:pPr marL="114300" indent="0">
              <a:buNone/>
            </a:pPr>
            <a:r>
              <a:rPr lang="de-DE" dirty="0"/>
              <a:t>    </a:t>
            </a:r>
            <a:r>
              <a:rPr lang="de-DE" dirty="0" err="1"/>
              <a:t>res.status</a:t>
            </a:r>
            <a:r>
              <a:rPr lang="de-DE" dirty="0"/>
              <a:t>(200).send("</a:t>
            </a:r>
            <a:r>
              <a:rPr lang="de-DE" dirty="0" err="1"/>
              <a:t>Оплата</a:t>
            </a:r>
            <a:r>
              <a:rPr lang="de-DE" dirty="0"/>
              <a:t> </a:t>
            </a:r>
            <a:r>
              <a:rPr lang="de-DE" dirty="0" err="1"/>
              <a:t>підтверджена</a:t>
            </a:r>
            <a:r>
              <a:rPr lang="de-DE" dirty="0"/>
              <a:t>, </a:t>
            </a:r>
            <a:r>
              <a:rPr lang="de-DE" dirty="0" err="1"/>
              <a:t>доступ</a:t>
            </a:r>
            <a:r>
              <a:rPr lang="de-DE" dirty="0"/>
              <a:t> </a:t>
            </a:r>
            <a:r>
              <a:rPr lang="de-DE" dirty="0" err="1"/>
              <a:t>надано</a:t>
            </a:r>
            <a:r>
              <a:rPr lang="de-DE" dirty="0"/>
              <a:t>");</a:t>
            </a:r>
          </a:p>
          <a:p>
            <a:pPr marL="114300" indent="0">
              <a:buNone/>
            </a:pPr>
            <a:r>
              <a:rPr lang="de-DE" dirty="0"/>
              <a:t>  } </a:t>
            </a:r>
            <a:r>
              <a:rPr lang="de-DE" dirty="0" err="1"/>
              <a:t>else</a:t>
            </a:r>
            <a:r>
              <a:rPr lang="de-DE" dirty="0"/>
              <a:t> {</a:t>
            </a:r>
          </a:p>
          <a:p>
            <a:pPr marL="114300" indent="0">
              <a:buNone/>
            </a:pPr>
            <a:r>
              <a:rPr lang="de-DE" dirty="0"/>
              <a:t>    </a:t>
            </a:r>
            <a:r>
              <a:rPr lang="de-DE" dirty="0" err="1"/>
              <a:t>res.status</a:t>
            </a:r>
            <a:r>
              <a:rPr lang="de-DE" dirty="0"/>
              <a:t>(400).send("</a:t>
            </a:r>
            <a:r>
              <a:rPr lang="de-DE" dirty="0" err="1"/>
              <a:t>Оплата</a:t>
            </a:r>
            <a:r>
              <a:rPr lang="de-DE" dirty="0"/>
              <a:t> </a:t>
            </a:r>
            <a:r>
              <a:rPr lang="de-DE" dirty="0" err="1"/>
              <a:t>не</a:t>
            </a:r>
            <a:r>
              <a:rPr lang="de-DE" dirty="0"/>
              <a:t> </a:t>
            </a:r>
            <a:r>
              <a:rPr lang="de-DE" dirty="0" err="1"/>
              <a:t>підтверджена</a:t>
            </a:r>
            <a:r>
              <a:rPr lang="de-DE" dirty="0"/>
              <a:t>");</a:t>
            </a:r>
          </a:p>
          <a:p>
            <a:pPr marL="114300" indent="0">
              <a:buNone/>
            </a:pPr>
            <a:r>
              <a:rPr lang="de-DE" dirty="0"/>
              <a:t>  }</a:t>
            </a:r>
          </a:p>
          <a:p>
            <a:pPr marL="114300" indent="0">
              <a:buNone/>
            </a:pPr>
            <a:r>
              <a:rPr lang="de-DE" dirty="0"/>
              <a:t>});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1486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реалізації: Обробка токена на сервері за допомогою </a:t>
            </a:r>
            <a:r>
              <a:rPr lang="en-US" sz="3200" dirty="0"/>
              <a:t>middleware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authenticateToken</a:t>
            </a:r>
            <a:r>
              <a:rPr lang="de-DE" dirty="0"/>
              <a:t>(</a:t>
            </a:r>
            <a:r>
              <a:rPr lang="de-DE" dirty="0" err="1"/>
              <a:t>req</a:t>
            </a:r>
            <a:r>
              <a:rPr lang="de-DE" dirty="0"/>
              <a:t>, </a:t>
            </a:r>
            <a:r>
              <a:rPr lang="de-DE" dirty="0" err="1"/>
              <a:t>res</a:t>
            </a:r>
            <a:r>
              <a:rPr lang="de-DE" dirty="0"/>
              <a:t>, </a:t>
            </a:r>
            <a:r>
              <a:rPr lang="de-DE" dirty="0" err="1"/>
              <a:t>next</a:t>
            </a:r>
            <a:r>
              <a:rPr lang="de-DE" dirty="0"/>
              <a:t>) {</a:t>
            </a:r>
          </a:p>
          <a:p>
            <a:pPr marL="114300" indent="0">
              <a:buNone/>
            </a:pPr>
            <a:r>
              <a:rPr lang="de-DE" dirty="0"/>
              <a:t> 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= </a:t>
            </a:r>
            <a:r>
              <a:rPr lang="de-DE" dirty="0" err="1"/>
              <a:t>req.headers</a:t>
            </a:r>
            <a:r>
              <a:rPr lang="de-DE" dirty="0"/>
              <a:t>["</a:t>
            </a:r>
            <a:r>
              <a:rPr lang="de-DE" dirty="0" err="1"/>
              <a:t>authorization</a:t>
            </a:r>
            <a:r>
              <a:rPr lang="de-DE" dirty="0"/>
              <a:t>"]?.</a:t>
            </a:r>
            <a:r>
              <a:rPr lang="de-DE" dirty="0" err="1"/>
              <a:t>split</a:t>
            </a:r>
            <a:r>
              <a:rPr lang="de-DE" dirty="0"/>
              <a:t>(" ")[1];</a:t>
            </a:r>
          </a:p>
          <a:p>
            <a:pPr marL="114300" indent="0">
              <a:buNone/>
            </a:pPr>
            <a:r>
              <a:rPr lang="de-DE" dirty="0"/>
              <a:t>  </a:t>
            </a:r>
            <a:r>
              <a:rPr lang="de-DE" dirty="0" err="1"/>
              <a:t>if</a:t>
            </a:r>
            <a:r>
              <a:rPr lang="de-DE" dirty="0"/>
              <a:t> (!</a:t>
            </a:r>
            <a:r>
              <a:rPr lang="de-DE" dirty="0" err="1"/>
              <a:t>token</a:t>
            </a:r>
            <a:r>
              <a:rPr lang="de-DE" dirty="0"/>
              <a:t>)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res.sendStatus</a:t>
            </a:r>
            <a:r>
              <a:rPr lang="de-DE" dirty="0"/>
              <a:t>(401);</a:t>
            </a:r>
          </a:p>
          <a:p>
            <a:pPr marL="114300" indent="0">
              <a:buNone/>
            </a:pPr>
            <a:r>
              <a:rPr lang="de-DE" dirty="0"/>
              <a:t>  </a:t>
            </a:r>
            <a:r>
              <a:rPr lang="de-DE" dirty="0" err="1"/>
              <a:t>jwt.verify</a:t>
            </a:r>
            <a:r>
              <a:rPr lang="de-DE" dirty="0"/>
              <a:t>(</a:t>
            </a:r>
            <a:r>
              <a:rPr lang="de-DE" dirty="0" err="1"/>
              <a:t>token</a:t>
            </a:r>
            <a:r>
              <a:rPr lang="de-DE" dirty="0"/>
              <a:t>, </a:t>
            </a:r>
            <a:r>
              <a:rPr lang="de-DE" dirty="0" err="1"/>
              <a:t>process.env.JWT_SECRET</a:t>
            </a:r>
            <a:r>
              <a:rPr lang="de-DE" dirty="0"/>
              <a:t>, (</a:t>
            </a:r>
            <a:r>
              <a:rPr lang="de-DE" dirty="0" err="1"/>
              <a:t>err</a:t>
            </a:r>
            <a:r>
              <a:rPr lang="de-DE" dirty="0"/>
              <a:t>, </a:t>
            </a:r>
            <a:r>
              <a:rPr lang="de-DE" dirty="0" err="1"/>
              <a:t>user</a:t>
            </a:r>
            <a:r>
              <a:rPr lang="de-DE" dirty="0"/>
              <a:t>) =&gt; {</a:t>
            </a:r>
          </a:p>
          <a:p>
            <a:pPr marL="114300" indent="0">
              <a:buNone/>
            </a:pPr>
            <a:r>
              <a:rPr lang="de-DE" dirty="0"/>
              <a:t>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err</a:t>
            </a:r>
            <a:r>
              <a:rPr lang="de-DE" dirty="0"/>
              <a:t>)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res.sendStatus</a:t>
            </a:r>
            <a:r>
              <a:rPr lang="de-DE" dirty="0"/>
              <a:t>(403);</a:t>
            </a:r>
          </a:p>
          <a:p>
            <a:pPr marL="114300" indent="0">
              <a:buNone/>
            </a:pPr>
            <a:r>
              <a:rPr lang="de-DE" dirty="0"/>
              <a:t>    </a:t>
            </a:r>
            <a:r>
              <a:rPr lang="de-DE" dirty="0" err="1"/>
              <a:t>req.user</a:t>
            </a:r>
            <a:r>
              <a:rPr lang="de-DE" dirty="0"/>
              <a:t> = </a:t>
            </a:r>
            <a:r>
              <a:rPr lang="de-DE" dirty="0" err="1"/>
              <a:t>user</a:t>
            </a:r>
            <a:r>
              <a:rPr lang="de-DE" dirty="0"/>
              <a:t>;</a:t>
            </a:r>
          </a:p>
          <a:p>
            <a:pPr marL="114300" indent="0">
              <a:buNone/>
            </a:pPr>
            <a:r>
              <a:rPr lang="de-DE" dirty="0"/>
              <a:t>    </a:t>
            </a:r>
            <a:r>
              <a:rPr lang="de-DE" dirty="0" err="1"/>
              <a:t>next</a:t>
            </a:r>
            <a:r>
              <a:rPr lang="de-DE" dirty="0"/>
              <a:t>();</a:t>
            </a:r>
          </a:p>
          <a:p>
            <a:pPr marL="114300" indent="0">
              <a:buNone/>
            </a:pPr>
            <a:r>
              <a:rPr lang="de-DE" dirty="0"/>
              <a:t>  });</a:t>
            </a:r>
          </a:p>
          <a:p>
            <a:pPr marL="114300" indent="0">
              <a:buNone/>
            </a:pPr>
            <a:r>
              <a:rPr lang="de-DE" dirty="0"/>
              <a:t>}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1C7914-BFF1-8495-E2B9-71C24EF56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748582"/>
            <a:ext cx="87511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Реєстрація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вхід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користувачів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розподілом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ролями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студент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викладач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адміністратор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Захищена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авторизація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допомогою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JWT.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Створення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оновлення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видалення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перегляд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курсів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Призначення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курсів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викладачам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реєстрація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студентів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курси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Завантаження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керування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завданнями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межах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курсів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Оцінювання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студентів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збереження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результатів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Реалізація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структурованого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 API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взаємодії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фронтендом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583</Words>
  <Application>Microsoft Office PowerPoint</Application>
  <PresentationFormat>Экран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Economica</vt:lpstr>
      <vt:lpstr>Open Sans</vt:lpstr>
      <vt:lpstr>Шаблон презентації кваліфікаційної роботи магістрів</vt:lpstr>
      <vt:lpstr>Серверна частина LMS-платформи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Опис програмного забезпечення, що було використано у дослідженні</vt:lpstr>
      <vt:lpstr>Приклад реалізації: POST-Запит з підтвердженням</vt:lpstr>
      <vt:lpstr>Приклад реалізації: Обробка токена на сервері за допомогою middleware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Lexin</dc:creator>
  <cp:lastModifiedBy>Владимир Лантинов</cp:lastModifiedBy>
  <cp:revision>7</cp:revision>
  <dcterms:created xsi:type="dcterms:W3CDTF">2024-10-03T11:39:34Z</dcterms:created>
  <dcterms:modified xsi:type="dcterms:W3CDTF">2025-06-27T10:57:38Z</dcterms:modified>
</cp:coreProperties>
</file>