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D45A48-5E26-4DB9-9D02-9827E1F7FE23}">
  <a:tblStyle styleId="{E7D45A48-5E26-4DB9-9D02-9827E1F7FE2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9E8E7"/>
          </a:solidFill>
        </a:fill>
      </a:tcStyle>
    </a:band1H>
    <a:band2H>
      <a:tcTxStyle/>
    </a:band2H>
    <a:band1V>
      <a:tcTxStyle/>
      <a:tcStyle>
        <a:fill>
          <a:solidFill>
            <a:srgbClr val="E9E8E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5E894F9-192D-4D1C-AC1F-B01DE92EEC1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Comfortaa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jp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5450" y="821299"/>
            <a:ext cx="6338550" cy="11529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-UA" sz="2400"/>
              <a:t>Програмна система для організації збору коштів. Мобільний застосунок. Підсистема роботи з ініціативами та зборами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327750" y="3223950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Economica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Economica"/>
              <a:buNone/>
            </a:pPr>
            <a:r>
              <a:rPr b="0" i="0" lang="uk-UA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Ляшенко Є. А. ПЗПІ-21-1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Economica"/>
              <a:buNone/>
            </a:pPr>
            <a:r>
              <a:rPr b="0" i="0" lang="uk-UA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Керівник:  ст.викл. кафедри ПІ ВІТАЛІЙ ЛЯПОТА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Economica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Economica"/>
              <a:buNone/>
            </a:pPr>
            <a:r>
              <a:rPr b="0" i="0" lang="uk-UA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19 червня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8530129" y="4800725"/>
            <a:ext cx="4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3354037" y="140252"/>
            <a:ext cx="22076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ОГЛЯД АЛГОРИТМІВ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377015" y="668772"/>
            <a:ext cx="640911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При натисканні кнопки «Пожертвувати» застосунок надсилає суму на сервер, створює платіж у системі банківських операцій, отримує підтвердження аутентифікації і відображає результат користувачу.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43032" y="1493572"/>
            <a:ext cx="70866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DonateStripeViewModel(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val repo: DonateStripeRepository</a:t>
            </a:r>
            <a:endParaRPr b="1" i="0" sz="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: ViewModel()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ui = MutableStateFlow&lt;UiState&gt;(UiState.Idle)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fun launchDonation(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fundId: Int,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amount: BigDecimal,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paymentSheet: PaymentSheet</a:t>
            </a:r>
            <a:endParaRPr b="1" i="0" sz="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) = viewModelScope.launch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ui.value = UiState.Loading</a:t>
            </a:r>
            <a:endParaRPr b="1" i="0" sz="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runCatching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secret = repo.startDonation(fundId, amount)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ui.value = UiState.AwaitPayment(secret, paymentSheet)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}.onFailure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ui.value = UiState.Error(it.message ?: "Помилка обробки платежу")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fun onPaymentResult(result: PaymentSheetResult)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ui.value = when (result)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is PaymentSheetResult.Completed -&gt; UiState.Success</a:t>
            </a:r>
            <a:endParaRPr b="1" i="0" sz="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is PaymentSheetResult.Canceled  -&gt; UiState.Idle</a:t>
            </a:r>
            <a:endParaRPr b="1" i="0" sz="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is PaymentSheetResult.Failed    -&gt; UiState.Error(result.error.message ?: "Помилка Stripe")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128" y="149785"/>
            <a:ext cx="2197037" cy="46104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8627329" y="4606350"/>
            <a:ext cx="43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3329991" y="140252"/>
            <a:ext cx="2255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ПРИКЛАД РЕАЛІЗАЦІЇ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052" y="497114"/>
            <a:ext cx="1823997" cy="326617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2912" y="504007"/>
            <a:ext cx="1690672" cy="339942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5448" y="504007"/>
            <a:ext cx="1636925" cy="326617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87186" y="497114"/>
            <a:ext cx="1471758" cy="32991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-UA" sz="3200"/>
              <a:t>Тестування</a:t>
            </a:r>
            <a:endParaRPr sz="3200"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8657228" y="4606350"/>
            <a:ext cx="4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223" y="685871"/>
            <a:ext cx="3615030" cy="381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4301" y="685871"/>
            <a:ext cx="3665224" cy="392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8664704" y="4606350"/>
            <a:ext cx="39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38730" y="1005500"/>
            <a:ext cx="846654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-UA">
                <a:latin typeface="Comfortaa"/>
                <a:ea typeface="Comfortaa"/>
                <a:cs typeface="Comfortaa"/>
                <a:sym typeface="Comfortaa"/>
              </a:rPr>
              <a:t>Розроблений мобільний застосунок показав стабільну роботу в реальних умовах і підтвердив свою практичну користь. Завдяки модульній архітектурі та інтуїтивному UI/UX його легко інтегрувати в існуючі благодійні платформи для швидкого запуску кампаній і прозорості донорських внесків.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-UA">
                <a:latin typeface="Comfortaa"/>
                <a:ea typeface="Comfortaa"/>
                <a:cs typeface="Comfortaa"/>
                <a:sym typeface="Comfortaa"/>
              </a:rPr>
              <a:t>У майбутньому можливе розширення функціоналу — випуск iOS-версії, підтримка кількох мов, впровадження AI-аналітики рекомендацій та інтеграція додаткових платіжних провайдерів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3820511" y="140252"/>
            <a:ext cx="1274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ПІДСУМКИ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737374" y="109374"/>
            <a:ext cx="37385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ЗАГАЛЬНА ХАРАКТЕРИСТИКА РОБОТИ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212286" y="368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{E7D45A48-5E26-4DB9-9D02-9827E1F7FE23}</a:tableStyleId>
              </a:tblPr>
              <a:tblGrid>
                <a:gridCol w="1741775"/>
                <a:gridCol w="7046925"/>
              </a:tblGrid>
              <a:tr h="87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Актуальність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У сучасних умовах мобільні застосунки для організації збору коштів перетворюються на ключовий канал взаємодії між організаторами благодійних ініціатив і донорами. Зростаюча конкуренція між платформами та підвищені вимоги користувачів до швидкості, безпеки й прозорості транзакцій обумовлюють необхідність розробки мобільного клієнта з інтуїтивним UX/UI, що підтримує весь цикл: створення й верифікацію ініціатив, запуск кампаній, обробку платежів у реальному часі та сповіщення.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1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Об’єкт дослідження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Процес розробки програмної системи для організації збору коштів – зокрема мобільної підсистеми роботи з ініціативами та кампаніями зборів.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1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Предмет дослідження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Моделі та методи реалізації функціоналу створення, редагування й супроводу благодійних ініціатив та зборів у мобільному застосунку.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5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Мета роботи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Розробити архітектуру та реалізувати мобільний клієнт підсистеми роботи з ініціативами та зборами коштів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5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Наукова новизна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Поєднання адаптивного UX-підходу з багаторівневими механізмами безпеки транзакцій і real-time комунікації, яке дозволяє знизити час при пожертві та підвищити довіру донорів завдяки миттєвому фідбеку й прозорості роботи платформи.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5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Практичні результати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Реалізовано мобільний застосунок на Kotlin + Jetpack Compose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96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Реалізований функціонал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omfortaa"/>
                        <a:buChar char="-"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Розроблено особистий кабінет користувача </a:t>
                      </a:r>
                      <a:endParaRPr/>
                    </a:p>
                    <a:p>
                      <a:pPr indent="-2857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omfortaa"/>
                        <a:buChar char="-"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Реалізовано систему Push-Notifications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2857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omfortaa"/>
                        <a:buChar char="-"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Додано нативну функцію «Поділитися ініціативою»:</a:t>
                      </a:r>
                      <a:endParaRPr/>
                    </a:p>
                    <a:p>
                      <a:pPr indent="-2857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omfortaa"/>
                        <a:buChar char="-"/>
                      </a:pPr>
                      <a:r>
                        <a:rPr lang="uk-UA" sz="9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Забезпечено оновлення даних у реальному часі через WebSocket/events для миттєвого відображення змін прогресу збору на екрані деталей ініціативи</a:t>
                      </a:r>
                      <a:endParaRPr sz="9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430101" y="88592"/>
            <a:ext cx="20970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АНАЛІЗ ПРОБЛЕМИ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212286" y="368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{A5E894F9-192D-4D1C-AC1F-B01DE92EEC1C}</a:tableStyleId>
              </a:tblPr>
              <a:tblGrid>
                <a:gridCol w="1741775"/>
                <a:gridCol w="7046925"/>
              </a:tblGrid>
              <a:tr h="32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400" u="none" cap="none" strike="noStrike"/>
                        <a:t>Категорія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400" u="none" cap="none" strike="noStrike"/>
                        <a:t>Перелік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</a:tr>
              <a:tr h="134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400" u="none" cap="none" strike="noStrike"/>
                        <a:t>Досліджені конкуренти</a:t>
                      </a:r>
                      <a:endParaRPr b="0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GoFundMe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Kickstarter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Indiegogo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Patreon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Monobank “Банка”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Dobro.ua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</a:tr>
              <a:tr h="176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400" u="none" cap="none" strike="noStrike"/>
                        <a:t>Прогалини в наявних аналогах ПЗ</a:t>
                      </a:r>
                      <a:endParaRPr b="0"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Непрозорість алгоритмів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Відсутність часових шаблонів поведінки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Єдина «усереднена» модель користувача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Обмежена інтеграція з детальними логами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Відсутність інтерпретованих пояснень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Монолітна архітектура без окремого модуля моделювання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uk-UA" sz="1400" u="none" cap="none" strike="noStrike"/>
                        <a:t>Недостатня адаптивність UI під індивідуальні патерни користувача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294650" y="88592"/>
            <a:ext cx="23679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ПОСТАНОВКА ЗАДАЧІ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00050" y="759861"/>
            <a:ext cx="7551000" cy="3416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🎯 </a:t>
            </a: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Мета: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Створити мобільний застосунок для збору коштів з підсистемою ініціатив і зборів.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⚠ </a:t>
            </a: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Проблема: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Існуючі рішення розпорошені, складні та непрозорі для користувачів.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🔍 </a:t>
            </a: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Завдання: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– Модуль створення ініціатив із верифікацією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– Підсистема запуску й адміністрування зборів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– Інтеграція з платіжними шлюзами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– Сервіс real-time сповіщень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Результат: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Швидкий, безпечний і прозорий UX для організаторів і донорів.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268925" y="6234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{E7D45A48-5E26-4DB9-9D02-9827E1F7FE23}</a:tableStyleId>
              </a:tblPr>
              <a:tblGrid>
                <a:gridCol w="2148700"/>
                <a:gridCol w="6640000"/>
              </a:tblGrid>
              <a:tr h="80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Інструмент / Сервіс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Використання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Stripe SDK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Створення та обробка PaymentIntent, інтеграція Apple/Google Pay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LiqPay</a:t>
                      </a:r>
                      <a:endParaRPr b="0"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Альтернативний платіжний шлюз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API Gateway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Маршрутизація та авторизація запитів між клієнтом і мікросервісами</a:t>
                      </a:r>
                      <a:endParaRPr b="0"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</a:tr>
              <a:tr h="4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Push service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Надсилання push-сповіщень (Firebase Cloud Messaging)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Email service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Доставлення email-сповіщень щодо зборів та статусів</a:t>
                      </a:r>
                      <a:endParaRPr b="0"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</a:tr>
              <a:tr h="87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Git + GitHub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Контроль версій та code review</a:t>
                      </a:r>
                      <a:endParaRPr b="0"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8" name="Google Shape;98;p17"/>
          <p:cNvSpPr/>
          <p:nvPr/>
        </p:nvSpPr>
        <p:spPr>
          <a:xfrm>
            <a:off x="3185710" y="140252"/>
            <a:ext cx="2544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ВИКОРИСТАНІ СЕРВІСИ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1364692" y="140252"/>
            <a:ext cx="61863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ВИКОРИСТАНІ ТЕХНОЛОГІЇ, ФРЕЙМВОРКИ ТА МЕТОДОЛОГІЇ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273592" y="68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{E7D45A48-5E26-4DB9-9D02-9827E1F7FE23}</a:tableStyleId>
              </a:tblPr>
              <a:tblGrid>
                <a:gridCol w="1726575"/>
                <a:gridCol w="1726575"/>
                <a:gridCol w="5335550"/>
              </a:tblGrid>
              <a:tr h="22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Компонент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Технологія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Опис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</a:tr>
              <a:tr h="54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Мова програмування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Kotlin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Сучасна статично типізована мова від JetBrains, рекомендована Google для Android-розробки 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</a:tr>
              <a:tr h="38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UI-фреймворк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Jetpack Compose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Декларативний UI-фреймворк для створення реактивних інтерфейсів на Kotlin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</a:tr>
              <a:tr h="38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HTTP-клієнт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Retrofit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Безпечний HTTP-клієнт від Square для роботи з REST-API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8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Push-сповіщення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Firebase Cloud Messaging (FCM)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Безкоштовне крос-платформене рішення для push-повідомлень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</a:tr>
              <a:tr h="54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Архітектура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MVVM + Kotlin Coroutines</a:t>
                      </a:r>
                      <a:endParaRPr sz="11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Патерн для асинхронної обробки й реактивного оновлення UI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4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Методологія розробки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Agile (Sprint Review &amp; Retrospective)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Ітеративний підхід зі спринт-рев’ю та ретроспективами для постійного вдосконалення процесу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5197" y="2849273"/>
            <a:ext cx="6028055" cy="1190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9"/>
          <p:cNvSpPr/>
          <p:nvPr/>
        </p:nvSpPr>
        <p:spPr>
          <a:xfrm>
            <a:off x="2091662" y="140252"/>
            <a:ext cx="47323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АРХІТЕКТУРА ПРОГРАМНОГО ЗАБЕЗПЕЧЕННЯ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26274" y="750751"/>
            <a:ext cx="8005899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Архітектура мобільного клієнта побудована модульно AuthService відповідає за логін/реєстрацію через API Gateway; 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UserProfile — за завантаження й оновлення даних користувача;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InitiativeModule — за отримання списку ініціатив і фільтрацію;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DonationModule — за створення донатів і перегляд історії через Payment Gateway; 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NotificationManager — за отримання й налаштування push та email-сповіщень. Усі запити клієнта проходять через єдиний API Gateway, який маршрутизує їх до відповідних бекенд-сервісів.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73863" y="140252"/>
            <a:ext cx="8367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ОПИС ПРОГРАМНОГО ЗАБЕЗПЕЧЕННЯ ЩО БУЛО ВИКОРИСТАНО У ДОСЛІДЖЕННІ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050" y="1120653"/>
            <a:ext cx="2224794" cy="2034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6405" y="743918"/>
            <a:ext cx="1057545" cy="1057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4364" y="945194"/>
            <a:ext cx="2224794" cy="83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5531" y="2471407"/>
            <a:ext cx="919291" cy="93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2428562" y="4237017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Kotlin, firebase dynamic links, firebase BOM, coil compose, okhttp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3397316" y="140252"/>
            <a:ext cx="21210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ДИЗАЙН СИСТЕМИ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68925" y="846390"/>
            <a:ext cx="640911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Проєктування архітектури мобільної частини системи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Базується на модульному підході для забезпечення гнучкості, масштабованості та зручності супроводу. Всі запити й відповіді між мобільним клієнтом і бекендом проходять через центральний API Gateway, який забезпечує авторизацію, валідацію та маршрутизацію.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8038" y="140252"/>
            <a:ext cx="1999798" cy="44128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398" y="2459181"/>
            <a:ext cx="1752166" cy="229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9054" y="2459181"/>
            <a:ext cx="3409494" cy="15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