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</p:sldIdLst>
  <p:sldSz cx="14630400" cy="8229600"/>
  <p:notesSz cx="8229600" cy="14630400"/>
  <p:embeddedFontLst>
    <p:embeddedFont>
      <p:font typeface="Roboto Condensed" panose="02000000000000000000" pitchFamily="2" charset="0"/>
      <p:regular r:id="rId18"/>
      <p:bold r:id="rId19"/>
    </p:embeddedFont>
  </p:embeddedFontLst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7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40184"/>
            <a:ext cx="7556421" cy="2095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Програмна система для </a:t>
            </a:r>
            <a:r>
              <a:rPr lang="en-US" sz="4450" b="1" dirty="0" err="1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рецензій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</a:t>
            </a:r>
            <a:r>
              <a:rPr lang="en-US" sz="4450" b="1" dirty="0" err="1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фільмів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. Back-end</a:t>
            </a:r>
            <a:r>
              <a:rPr lang="uk-UA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частина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Виконав: Лопатенко Володимир, група ПЗПІ-22-8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Керівник: доц. кафедри ПІ Груздо Ірина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Дата: </a:t>
            </a:r>
            <a:r>
              <a:rPr lang="uk-UA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20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червня 2025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6524C84-8FF3-ED82-B785-1D3E0277F972}"/>
              </a:ext>
            </a:extLst>
          </p:cNvPr>
          <p:cNvSpPr/>
          <p:nvPr/>
        </p:nvSpPr>
        <p:spPr>
          <a:xfrm>
            <a:off x="4349750" y="310158"/>
            <a:ext cx="53086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uk-UA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Архітектура 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Back-end</a:t>
            </a:r>
            <a:endParaRPr lang="en-US" sz="44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E857A824-4619-B66D-688D-31A1D38C3157}"/>
              </a:ext>
            </a:extLst>
          </p:cNvPr>
          <p:cNvSpPr/>
          <p:nvPr/>
        </p:nvSpPr>
        <p:spPr>
          <a:xfrm>
            <a:off x="3240107" y="1053495"/>
            <a:ext cx="8150185" cy="41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ru-RU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Проект </a:t>
            </a:r>
            <a:r>
              <a:rPr lang="en-US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ABSOLUTE CINEMA </a:t>
            </a:r>
            <a:r>
              <a:rPr lang="ru-RU" sz="160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використовує</a:t>
            </a:r>
            <a:r>
              <a:rPr lang="ru-RU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монолітну</a:t>
            </a:r>
            <a:r>
              <a:rPr lang="en-US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архітектуру</a:t>
            </a:r>
            <a:r>
              <a:rPr lang="ru-RU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з </a:t>
            </a:r>
            <a:r>
              <a:rPr lang="ru-RU" sz="160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чітким</a:t>
            </a:r>
            <a:r>
              <a:rPr lang="ru-RU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розділенням</a:t>
            </a:r>
            <a:r>
              <a:rPr lang="ru-RU" sz="1600" i="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на 3 </a:t>
            </a:r>
            <a:r>
              <a:rPr lang="ru-RU" sz="1600" i="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рівні</a:t>
            </a:r>
            <a:endParaRPr lang="en-US" sz="1650" dirty="0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41855347-907B-E3AA-D2A7-732CE1E2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95" y="1468765"/>
            <a:ext cx="10010210" cy="65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8E1594-47A5-6EF1-4608-348A52C7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0" y="7734300"/>
            <a:ext cx="186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533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A884EE-A888-38D3-1651-4AF057CA8325}"/>
              </a:ext>
            </a:extLst>
          </p:cNvPr>
          <p:cNvSpPr txBox="1"/>
          <p:nvPr/>
        </p:nvSpPr>
        <p:spPr>
          <a:xfrm>
            <a:off x="657225" y="1164699"/>
            <a:ext cx="8105775" cy="681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Чому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саме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така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архітектура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?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AutoNum type="arabicPeriod"/>
            </a:pP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Простота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розробки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та 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розгортання</a:t>
            </a:r>
            <a:endParaRPr lang="ru-RU" sz="1600" b="1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Легке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тестування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та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відладка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Всі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компоненти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 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знаходяться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в одному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додатку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Швидкий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старт проекту без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складних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конфігурацій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Оптимальність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для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середнього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масштабу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30+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API endpoints 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обслуговуються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ефективно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Немає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накладних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витрат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на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мікросервну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комунікацію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Централізоване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управління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станом та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конфігурацією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Інтеграція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з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Supabase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Supabase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надає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готові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сервіси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Auth, Database, Real-time)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Моноліт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дозволяє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максимально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використати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ці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сервіси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Мінімізація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складності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інтеграції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ru-UA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3-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рівнева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структура: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Рівень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даних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Layer)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Supabase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PostgreSQL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як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основна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БД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Supabase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Auth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аутентифікації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Real-time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підписки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 через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WebSocket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Бізнес-логіка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Business Logic Layer)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Express.js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 з 30+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API endpoints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Middleware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аутентифікації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та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авторизації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WebSocket 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 для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чатів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Презентаційний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b="1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рівень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Presentation Layer)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REST API 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frontend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Статичні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файли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HTML, CSS, JS)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WebSocket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з'єднання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для 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real-time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функцій</a:t>
            </a:r>
            <a:endParaRPr lang="ru-RU" sz="1600" dirty="0">
              <a:solidFill>
                <a:schemeClr val="bg2">
                  <a:lumMod val="50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28C46F-FB61-2921-E9EF-C9ACA0BF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0" y="7734300"/>
            <a:ext cx="1866900" cy="4953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44096FEE-E6FF-EDF4-9645-B8E27A707805}"/>
              </a:ext>
            </a:extLst>
          </p:cNvPr>
          <p:cNvSpPr/>
          <p:nvPr/>
        </p:nvSpPr>
        <p:spPr>
          <a:xfrm>
            <a:off x="657225" y="452676"/>
            <a:ext cx="6789539" cy="536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ru-RU" sz="3350" b="1" dirty="0" err="1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Детальн</a:t>
            </a:r>
            <a:r>
              <a:rPr lang="uk-UA" sz="3350" b="1" dirty="0" err="1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іше</a:t>
            </a:r>
            <a:r>
              <a:rPr lang="uk-UA" sz="33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про архітектуру</a:t>
            </a:r>
            <a:endParaRPr lang="en-US" sz="33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86BA6E-29AC-A5EC-95BD-8EDBCE6C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1711081"/>
            <a:ext cx="4343400" cy="48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966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0313" y="471726"/>
            <a:ext cx="6789539" cy="536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Функціональність системи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00313" y="1350764"/>
            <a:ext cx="13429774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Система Absolute Cinema надає широкий спектр можливостей користувачам.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00313" y="1818084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5" name="Text 3"/>
          <p:cNvSpPr/>
          <p:nvPr/>
        </p:nvSpPr>
        <p:spPr>
          <a:xfrm>
            <a:off x="1157645" y="1877020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Перегляд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157645" y="2247900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Фільми, рецензії, дискусії.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00313" y="2865358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8" name="Text 6"/>
          <p:cNvSpPr/>
          <p:nvPr/>
        </p:nvSpPr>
        <p:spPr>
          <a:xfrm>
            <a:off x="1157645" y="2924294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Пошук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157645" y="3295174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 назвою, жанром, акторами.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600313" y="3912632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1" name="Text 9"/>
          <p:cNvSpPr/>
          <p:nvPr/>
        </p:nvSpPr>
        <p:spPr>
          <a:xfrm>
            <a:off x="1157645" y="3971568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Аутентифікація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1157645" y="4342448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Авторизація та реєстрація.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00313" y="4959906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4" name="Text 12"/>
          <p:cNvSpPr/>
          <p:nvPr/>
        </p:nvSpPr>
        <p:spPr>
          <a:xfrm>
            <a:off x="1157645" y="5018842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Взаємодія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1157645" y="5389721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Написання рецензій, додавання у вибране.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600313" y="6007179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7" name="Text 15"/>
          <p:cNvSpPr/>
          <p:nvPr/>
        </p:nvSpPr>
        <p:spPr>
          <a:xfrm>
            <a:off x="1157645" y="6066115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Комунікація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157645" y="6436995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 у реальному часі.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600313" y="7054453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20" name="Text 18"/>
          <p:cNvSpPr/>
          <p:nvPr/>
        </p:nvSpPr>
        <p:spPr>
          <a:xfrm>
            <a:off x="1157645" y="7113389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Профіль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1157645" y="7484269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Редагування, завантаження аватарів.</a:t>
            </a:r>
            <a:endParaRPr lang="en-US" sz="16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335C0C2-3BB9-CC3D-D605-8A6E2A08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075" y="7743825"/>
            <a:ext cx="2600325" cy="485775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текст, диаграмма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FD54E0-7F53-B879-EBD0-19D9CEF45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66" y="-32928"/>
            <a:ext cx="7079419" cy="829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9310"/>
            <a:ext cx="11056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Ключові особливості та переваги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Переваги: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19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Швидка реакція на запити;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Безпечна аутентифікація;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036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Можливість спілкування в реальному часі;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458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Персоналізовані рекомендації;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880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Масштабованість через модульну архітектуру.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Особливості: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919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Анімація частинок на головній сторінці;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Інтерактивний банер-слайдер;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036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Простий і зручний інтерфейс.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40426D-4E73-B63D-E0B8-53A87B89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075" y="7743825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0409"/>
            <a:ext cx="115516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Висновки та подальший розвиток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Результати: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403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Реалізовано бекенд Absolute Cinema;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825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Впроваджено REST API, WebSocket, систему аутентифікації;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247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Розроблено чат у реальному часі;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66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Забезпечено безпеку, масштабованість та продуктивність.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Подальший розвиток: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1403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Впровадження рекомендацій на основі машинного навчання;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5825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Розширення модерації контенту;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247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Інтеграція з іншими кіно-API;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66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Додавання тематичних спільнот.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04575C-0233-7586-C4CF-590D27AF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534" y="7728783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41200" y="545783"/>
            <a:ext cx="4947999" cy="618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Дякую за увагу!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92706" y="1639253"/>
            <a:ext cx="1782128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45" y="1683782"/>
            <a:ext cx="6300430" cy="57773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170688" y="1639253"/>
            <a:ext cx="1782128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180016-3EC4-729B-9FDE-4FCEE9D90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083" y="7743825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95479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Мета та актуальність проекту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Мета: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Обробка запитів клієнтів.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Управління даними: користувачі, фільми, рецензії.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Комунікація в реальному часі.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Актуальність: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Обмежена взаємодія користувачів.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Низька продуктивність платформ.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Слабкі системи рекомендацій.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Відсутність чатів у реальному часі.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659E5D-0AF2-D2B0-7E1D-9C82DD75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712" y="7743757"/>
            <a:ext cx="2600688" cy="485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7159" y="738915"/>
            <a:ext cx="13332317" cy="1305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Аналіз конкурентів та проблеми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7325" y="2192655"/>
            <a:ext cx="7682151" cy="2831663"/>
          </a:xfrm>
          <a:prstGeom prst="roundRect">
            <a:avLst>
              <a:gd name="adj" fmla="val 1106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5" name="Text 2"/>
          <p:cNvSpPr/>
          <p:nvPr/>
        </p:nvSpPr>
        <p:spPr>
          <a:xfrm>
            <a:off x="6426160" y="2401491"/>
            <a:ext cx="3584972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Досліджені конкуренти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26160" y="2853095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IMDb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426160" y="3260169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Letterboxd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426160" y="3667244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Rotten Tomatoes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426160" y="4074319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Metacritic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426160" y="4481393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Trakt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217325" y="5233154"/>
            <a:ext cx="7682151" cy="2424589"/>
          </a:xfrm>
          <a:prstGeom prst="roundRect">
            <a:avLst>
              <a:gd name="adj" fmla="val 1292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2" name="Text 9"/>
          <p:cNvSpPr/>
          <p:nvPr/>
        </p:nvSpPr>
        <p:spPr>
          <a:xfrm>
            <a:off x="6426160" y="5441990"/>
            <a:ext cx="2945963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Виявлені проблеми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6426160" y="5893594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Відсутність чатів.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6426160" y="6300668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Обмежена персоналізація.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6426160" y="6707743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Складність навігації.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6426160" y="7114818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Обмежені соціальні функції.</a:t>
            </a:r>
            <a:endParaRPr lang="en-US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4AC13E-2BD3-6A35-5B5C-F8499564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456" y="7746138"/>
            <a:ext cx="2600688" cy="485843"/>
          </a:xfrm>
          <a:prstGeom prst="rect">
            <a:avLst/>
          </a:prstGeom>
        </p:spPr>
      </p:pic>
      <p:pic>
        <p:nvPicPr>
          <p:cNvPr id="1026" name="Picture 2" descr="Letterboxd (TV Series 2020– ) - IMDb">
            <a:extLst>
              <a:ext uri="{FF2B5EF4-FFF2-40B4-BE49-F238E27FC236}">
                <a16:creationId xmlns:a16="http://schemas.microsoft.com/office/drawing/2014/main" id="{896EF30C-8F8E-0FD3-6793-926508CD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65" y="2598770"/>
            <a:ext cx="1603841" cy="1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tten Tomatoes - YouTube">
            <a:extLst>
              <a:ext uri="{FF2B5EF4-FFF2-40B4-BE49-F238E27FC236}">
                <a16:creationId xmlns:a16="http://schemas.microsoft.com/office/drawing/2014/main" id="{FECB079E-15EC-80B5-083F-6B9F3DE5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78" y="2598769"/>
            <a:ext cx="1603841" cy="1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EBFDA37-BFAA-069D-936C-2D851E523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088" y="4901063"/>
            <a:ext cx="1601269" cy="1806680"/>
          </a:xfrm>
          <a:prstGeom prst="rect">
            <a:avLst/>
          </a:prstGeom>
        </p:spPr>
      </p:pic>
      <p:pic>
        <p:nvPicPr>
          <p:cNvPr id="1030" name="Picture 6" descr="16000+ Movies 1910-2024 (Metacritic)">
            <a:extLst>
              <a:ext uri="{FF2B5EF4-FFF2-40B4-BE49-F238E27FC236}">
                <a16:creationId xmlns:a16="http://schemas.microsoft.com/office/drawing/2014/main" id="{E31160B6-4398-EE1D-235B-AF8216A4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52" y="2598770"/>
            <a:ext cx="1603841" cy="1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иложения в Google Play – trakt.TV">
            <a:extLst>
              <a:ext uri="{FF2B5EF4-FFF2-40B4-BE49-F238E27FC236}">
                <a16:creationId xmlns:a16="http://schemas.microsoft.com/office/drawing/2014/main" id="{867608C7-C23A-B318-555B-5E4CA204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98" y="5003768"/>
            <a:ext cx="1601269" cy="16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855" y="585192"/>
            <a:ext cx="7654290" cy="133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Постановка задачі та очікувані результати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" y="2234565"/>
            <a:ext cx="1064062" cy="29390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1681" y="2447330"/>
            <a:ext cx="26603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Основна задача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021681" y="2907387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Розробити надійну серверну частину для Absolute Cinema.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2021681" y="3375541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Підтримка REST API.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2021681" y="3790474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WebSocket-з'єднання.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2021681" y="4205407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Забезпечення безпеки.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2021681" y="4620339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Масштабованість системи.</a:t>
            </a:r>
            <a:endParaRPr lang="en-US" sz="16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" y="5173623"/>
            <a:ext cx="1064062" cy="247090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021681" y="5386388"/>
            <a:ext cx="329231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Очікувані результати</a:t>
            </a:r>
            <a:endParaRPr lang="en-US" sz="2050" dirty="0"/>
          </a:p>
        </p:txBody>
      </p:sp>
      <p:sp>
        <p:nvSpPr>
          <p:cNvPr id="13" name="Text 8"/>
          <p:cNvSpPr/>
          <p:nvPr/>
        </p:nvSpPr>
        <p:spPr>
          <a:xfrm>
            <a:off x="2021681" y="5846445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Аутентифікація з JWT.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2021681" y="6261378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 у реальному часі.</a:t>
            </a:r>
            <a:endParaRPr lang="en-US" sz="1650" dirty="0"/>
          </a:p>
        </p:txBody>
      </p:sp>
      <p:sp>
        <p:nvSpPr>
          <p:cNvPr id="15" name="Text 10"/>
          <p:cNvSpPr/>
          <p:nvPr/>
        </p:nvSpPr>
        <p:spPr>
          <a:xfrm>
            <a:off x="2021681" y="6676311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CRUD-операції: фільми, рецензії, профілі.</a:t>
            </a:r>
            <a:endParaRPr lang="en-US" sz="1650" dirty="0"/>
          </a:p>
        </p:txBody>
      </p:sp>
      <p:sp>
        <p:nvSpPr>
          <p:cNvPr id="16" name="Text 11"/>
          <p:cNvSpPr/>
          <p:nvPr/>
        </p:nvSpPr>
        <p:spPr>
          <a:xfrm>
            <a:off x="2021681" y="7091243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Пошук, фільтрація, завантаження зображень.</a:t>
            </a:r>
            <a:endParaRPr lang="en-US" sz="165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6715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Архітектура та технології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8248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675340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Node.js + Express.js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520089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Серверна частина.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8248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67534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Supabase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416575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База даних та аутентифікація.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82487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67534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WebSocket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165759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 у реальному часі.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458539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630900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JWT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799421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Безпека сесій.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2591115-B417-1909-83DE-CAB2CD9CE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29712" y="7762807"/>
            <a:ext cx="2600688" cy="485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1981"/>
            <a:ext cx="97256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Основні ендпоінти та методи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43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/api/auth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реєстрація, авторизація, оновлення токенів.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665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/api/movies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отримання, пошук, фільтрація фільмів.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87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/api/reviews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написання, редагування рецензій.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509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/api/chat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обмін повідомленнями в реальному часі.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82383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900113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REST API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304597"/>
            <a:ext cx="30480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Клієнт-серверна взаємодія.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125278" y="4782383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4231719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WebSocket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4125278" y="6304597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Для чатів.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456884" y="4782383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5850" dirty="0"/>
          </a:p>
        </p:txBody>
      </p:sp>
      <p:sp>
        <p:nvSpPr>
          <p:cNvPr id="14" name="Text 12"/>
          <p:cNvSpPr/>
          <p:nvPr/>
        </p:nvSpPr>
        <p:spPr>
          <a:xfrm>
            <a:off x="7563326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SQL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456884" y="6304597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Робота з БД.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788491" y="4782383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4</a:t>
            </a:r>
            <a:endParaRPr lang="en-US" sz="5850" dirty="0"/>
          </a:p>
        </p:txBody>
      </p:sp>
      <p:sp>
        <p:nvSpPr>
          <p:cNvPr id="17" name="Text 15"/>
          <p:cNvSpPr/>
          <p:nvPr/>
        </p:nvSpPr>
        <p:spPr>
          <a:xfrm>
            <a:off x="10894933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JWT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0788491" y="6304597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Безпека.</a:t>
            </a:r>
            <a:endParaRPr lang="en-US" sz="17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FA952A-32CE-77DF-3264-ED7F70E3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712" y="7743757"/>
            <a:ext cx="2600688" cy="485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36694" y="354687"/>
            <a:ext cx="3216593" cy="402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Приклади коду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5936694" y="949762"/>
            <a:ext cx="8243411" cy="205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1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Приклади демонструють ключові частини коду для функціональності системи.</a:t>
            </a:r>
            <a:endParaRPr lang="en-US" sz="1100" dirty="0"/>
          </a:p>
        </p:txBody>
      </p:sp>
      <p:sp>
        <p:nvSpPr>
          <p:cNvPr id="5" name="Shape 2"/>
          <p:cNvSpPr/>
          <p:nvPr/>
        </p:nvSpPr>
        <p:spPr>
          <a:xfrm>
            <a:off x="5936694" y="1300282"/>
            <a:ext cx="8243411" cy="6574512"/>
          </a:xfrm>
          <a:prstGeom prst="roundRect">
            <a:avLst>
              <a:gd name="adj" fmla="val 294"/>
            </a:avLst>
          </a:prstGeom>
          <a:solidFill>
            <a:srgbClr val="E7E7E4"/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6" name="Shape 3"/>
          <p:cNvSpPr/>
          <p:nvPr/>
        </p:nvSpPr>
        <p:spPr>
          <a:xfrm>
            <a:off x="6001997" y="1155621"/>
            <a:ext cx="8256270" cy="6574512"/>
          </a:xfrm>
          <a:prstGeom prst="roundRect">
            <a:avLst>
              <a:gd name="adj" fmla="val 294"/>
            </a:avLst>
          </a:prstGeom>
          <a:solidFill>
            <a:srgbClr val="E7E7E4"/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7" name="Text 4"/>
          <p:cNvSpPr/>
          <p:nvPr/>
        </p:nvSpPr>
        <p:spPr>
          <a:xfrm>
            <a:off x="6058853" y="1396722"/>
            <a:ext cx="7999095" cy="638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00"/>
              </a:lnSpc>
            </a:pPr>
            <a:endParaRPr lang="en-US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E462CE-8E37-6CFF-0BD5-E4811B7E9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56" y="3871878"/>
            <a:ext cx="2600688" cy="485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F7A170-5821-7E22-5A3C-680A6B7C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711" y="7746767"/>
            <a:ext cx="2600688" cy="4858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9197C5-3A07-AFB9-855E-47E8D12D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691" y="1300282"/>
            <a:ext cx="4382509" cy="61852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63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Особливості алгоритмів та безпека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79972" y="2950131"/>
            <a:ext cx="30125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Унікальність чатів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4054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Нормалізація ID користувачів перед створенням ключа чату.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2966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Запобігання дублюванню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617714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Забезпечує швидкий доступ до існуючих чатів.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584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Безпека (JWT)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607456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HTTP-only cookies та валідація даних.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40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Захист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93118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CORS обмеження, Rate-limiting, логування помилок.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4</a:t>
            </a:r>
            <a:endParaRPr lang="en-US" sz="26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E5D04FB-940E-996B-AA06-9042908FC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5383" y="7682747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8858"/>
            <a:ext cx="7143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Структура бази даних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87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База даних спроектована для ефективного зберігання інформації.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005852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ru-UA"/>
          </a:p>
        </p:txBody>
      </p:sp>
      <p:sp>
        <p:nvSpPr>
          <p:cNvPr id="5" name="Shape 3"/>
          <p:cNvSpPr/>
          <p:nvPr/>
        </p:nvSpPr>
        <p:spPr>
          <a:xfrm>
            <a:off x="801410" y="301347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6" name="Text 4"/>
          <p:cNvSpPr/>
          <p:nvPr/>
        </p:nvSpPr>
        <p:spPr>
          <a:xfrm>
            <a:off x="1028224" y="315718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profiles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5824" y="315718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Профілі користувачів.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66379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9" name="Text 7"/>
          <p:cNvSpPr/>
          <p:nvPr/>
        </p:nvSpPr>
        <p:spPr>
          <a:xfrm>
            <a:off x="1028224" y="380750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movies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5824" y="380750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Дані про фільми.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31411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2" name="Text 10"/>
          <p:cNvSpPr/>
          <p:nvPr/>
        </p:nvSpPr>
        <p:spPr>
          <a:xfrm>
            <a:off x="1028224" y="445781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genres, movie_genres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45824" y="445781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Жанри фільмів.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96443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5" name="Text 13"/>
          <p:cNvSpPr/>
          <p:nvPr/>
        </p:nvSpPr>
        <p:spPr>
          <a:xfrm>
            <a:off x="1028224" y="51081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reviews, review_likes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5824" y="51081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Рецензії та лайки до них.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561474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8" name="Text 16"/>
          <p:cNvSpPr/>
          <p:nvPr/>
        </p:nvSpPr>
        <p:spPr>
          <a:xfrm>
            <a:off x="1028224" y="575845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chats, chat_messages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45824" y="575845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Чати та повідомлення.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65278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Принципи: цілісність (зовнішні ключі), індексування (оптимізація запитів), резервне копіювання (Supabase).</a:t>
            </a:r>
            <a:endParaRPr lang="en-US" sz="175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4F3425B-812A-D90D-368C-5AD0431B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075" y="7728308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702</Words>
  <Application>Microsoft Office PowerPoint</Application>
  <PresentationFormat>Произвольный</PresentationFormat>
  <Paragraphs>167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Hubot Sans Bold</vt:lpstr>
      <vt:lpstr>Arial</vt:lpstr>
      <vt:lpstr>Roboto Condensed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Володимир Лопатенко</cp:lastModifiedBy>
  <cp:revision>5</cp:revision>
  <dcterms:created xsi:type="dcterms:W3CDTF">2025-06-15T09:44:57Z</dcterms:created>
  <dcterms:modified xsi:type="dcterms:W3CDTF">2025-06-22T19:43:18Z</dcterms:modified>
</cp:coreProperties>
</file>