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70" r:id="rId10"/>
    <p:sldId id="271" r:id="rId11"/>
    <p:sldId id="268" r:id="rId12"/>
    <p:sldId id="269" r:id="rId13"/>
    <p:sldId id="272" r:id="rId14"/>
    <p:sldId id="273" r:id="rId15"/>
    <p:sldId id="267" r:id="rId16"/>
  </p:sldIdLst>
  <p:sldSz cx="9144000" cy="5143500" type="screen16x9"/>
  <p:notesSz cx="6858000" cy="9144000"/>
  <p:embeddedFontLst>
    <p:embeddedFont>
      <p:font typeface="Economica" panose="020B0604020202020204" charset="0"/>
      <p:regular r:id="rId18"/>
      <p:bold r:id="rId19"/>
      <p:italic r:id="rId20"/>
      <p:boldItalic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37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137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4248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16b2adad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16b2adad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16b2adad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16b2adad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68994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16b2adad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16b2adad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81547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4130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и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05450" y="821300"/>
            <a:ext cx="3281100" cy="19086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 dirty="0"/>
              <a:t>Програмна система для проведення голосувань на основі </a:t>
            </a:r>
            <a:r>
              <a:rPr lang="uk-UA" sz="2400" dirty="0" err="1"/>
              <a:t>блокчейну</a:t>
            </a:r>
            <a:r>
              <a:rPr lang="uk-UA" sz="2400" dirty="0"/>
              <a:t>. Бек-</a:t>
            </a:r>
            <a:r>
              <a:rPr lang="uk-UA" sz="2400" dirty="0" err="1"/>
              <a:t>енд</a:t>
            </a:r>
            <a:r>
              <a:rPr lang="uk-UA" sz="2400" dirty="0"/>
              <a:t> та </a:t>
            </a:r>
            <a:r>
              <a:rPr lang="uk-UA" sz="2400" dirty="0" err="1"/>
              <a:t>блокчейн</a:t>
            </a:r>
            <a:r>
              <a:rPr lang="en-US" sz="2400" dirty="0"/>
              <a:t>.</a:t>
            </a:r>
            <a:endParaRPr sz="2400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948250" y="3359426"/>
            <a:ext cx="5087400" cy="1808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Лозовий Данііл Вадимович, ПЗПІ-21-9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Керівник:       доц.каф. ПІ, Кириченко І</a:t>
            </a:r>
            <a:r>
              <a:rPr lang="ru-RU" dirty="0"/>
              <a:t>р</a:t>
            </a:r>
            <a:r>
              <a:rPr lang="uk" dirty="0"/>
              <a:t>ина            			</a:t>
            </a:r>
            <a:r>
              <a:rPr lang="uk"/>
              <a:t>           Віталіївна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12 червня 2025</a:t>
            </a:r>
            <a:endParaRPr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endParaRPr sz="3200" dirty="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D39E00C-162B-47DF-901C-BC98E6050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5884" y="743734"/>
            <a:ext cx="5052232" cy="35270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78FE4E-062B-4D06-9E44-53A7CBAD5504}"/>
              </a:ext>
            </a:extLst>
          </p:cNvPr>
          <p:cNvSpPr txBox="1"/>
          <p:nvPr/>
        </p:nvSpPr>
        <p:spPr>
          <a:xfrm>
            <a:off x="3147571" y="4336197"/>
            <a:ext cx="2848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Перетворення публічних ключів</a:t>
            </a:r>
          </a:p>
          <a:p>
            <a:pPr algn="ctr"/>
            <a:r>
              <a:rPr lang="uk-UA" dirty="0"/>
              <a:t>на адресу</a:t>
            </a:r>
          </a:p>
        </p:txBody>
      </p:sp>
    </p:spTree>
    <p:extLst>
      <p:ext uri="{BB962C8B-B14F-4D97-AF65-F5344CB8AC3E}">
        <p14:creationId xmlns:p14="http://schemas.microsoft.com/office/powerpoint/2010/main" val="1240787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Тестування</a:t>
            </a:r>
            <a:endParaRPr sz="320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E6FF0F-062C-4A1D-918E-8BF011530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4812" y="612196"/>
            <a:ext cx="2430095" cy="367182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FCDB75E-53D8-4D33-B7C0-E7D6A7DAB8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2115" y="612197"/>
            <a:ext cx="3357485" cy="108355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9B9918F-1E9E-4702-B5BB-7E95904AE0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2115" y="1801040"/>
            <a:ext cx="3357485" cy="119261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8349EEB-E98A-4433-AE39-61175F0E35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2115" y="3086101"/>
            <a:ext cx="3357107" cy="11926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37DB46-9706-43D6-9310-5FAA94772EFE}"/>
              </a:ext>
            </a:extLst>
          </p:cNvPr>
          <p:cNvSpPr txBox="1"/>
          <p:nvPr/>
        </p:nvSpPr>
        <p:spPr>
          <a:xfrm>
            <a:off x="2154026" y="4278710"/>
            <a:ext cx="931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Economica" panose="020B0604020202020204" charset="0"/>
              </a:rPr>
              <a:t>Unit-</a:t>
            </a:r>
            <a:r>
              <a:rPr lang="uk-UA" dirty="0"/>
              <a:t>тести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C698C4-0A25-447C-9526-ABDD962A6B2F}"/>
              </a:ext>
            </a:extLst>
          </p:cNvPr>
          <p:cNvSpPr txBox="1"/>
          <p:nvPr/>
        </p:nvSpPr>
        <p:spPr>
          <a:xfrm>
            <a:off x="5482718" y="4324877"/>
            <a:ext cx="2135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latin typeface="Economica" panose="020B0604020202020204" charset="0"/>
              </a:rPr>
              <a:t>Виміри продуктивності </a:t>
            </a:r>
          </a:p>
          <a:p>
            <a:pPr algn="ctr"/>
            <a:r>
              <a:rPr lang="uk-UA" dirty="0">
                <a:latin typeface="Economica" panose="020B0604020202020204" charset="0"/>
              </a:rPr>
              <a:t>окремих компонентів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422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268925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/>
              <a:t>Апробація</a:t>
            </a:r>
            <a:endParaRPr sz="3200" dirty="0"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B10B47-7B7A-16D3-B2F7-7BCD981C8FD9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BE13081-2973-4DE4-A2CD-2CBE89E19C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2622" y="759785"/>
            <a:ext cx="2704333" cy="38465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1E552F-1EF9-4F7B-A91C-73193CD883FA}"/>
              </a:ext>
            </a:extLst>
          </p:cNvPr>
          <p:cNvSpPr txBox="1"/>
          <p:nvPr/>
        </p:nvSpPr>
        <p:spPr>
          <a:xfrm>
            <a:off x="4673600" y="1413836"/>
            <a:ext cx="4322762" cy="1992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uk-U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Лозовий Д., Кириченко І. Використання </a:t>
            </a:r>
            <a:r>
              <a:rPr lang="uk-UA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Блокчейн</a:t>
            </a:r>
            <a:r>
              <a:rPr lang="uk-U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-технологій для Забезпечення Прозорості Електронного Голосування. Сучасні інформаційні технології та системи штучного інтелекту : матеріали 1ї </a:t>
            </a:r>
            <a:r>
              <a:rPr lang="uk-UA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Міжнар</a:t>
            </a:r>
            <a:r>
              <a:rPr lang="uk-U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науково-</a:t>
            </a:r>
            <a:r>
              <a:rPr lang="uk-UA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практ</a:t>
            </a:r>
            <a:r>
              <a:rPr lang="uk-U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uk-UA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конф</a:t>
            </a:r>
            <a:r>
              <a:rPr lang="uk-U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., м. Харків-Яремче, 19–22 трав. 2025 р. Харків, 2025. С. 50–53.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73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268925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/>
              <a:t>Апробація</a:t>
            </a:r>
            <a:endParaRPr sz="3200" dirty="0"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B10B47-7B7A-16D3-B2F7-7BCD981C8FD9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13</a:t>
            </a:fld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89A633D-A3EB-4C95-9C44-01B7DDE9D8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2622" y="759785"/>
            <a:ext cx="2704333" cy="37569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5BAF119-E934-4624-9EA8-58C6CF64F9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9736" y="759785"/>
            <a:ext cx="2831842" cy="38465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73392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268925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/>
              <a:t>Апробація</a:t>
            </a:r>
            <a:endParaRPr sz="3200" dirty="0"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B10B47-7B7A-16D3-B2F7-7BCD981C8FD9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14</a:t>
            </a:fld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FF8EF1A-D011-4FD5-92CE-CD40875688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902" y="759786"/>
            <a:ext cx="2827045" cy="37569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4A12491-D6F1-4BAE-8392-7F547D924A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6437" y="759786"/>
            <a:ext cx="2706480" cy="37569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1026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Висновки </a:t>
            </a:r>
            <a:endParaRPr sz="3200"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Economica" panose="020B0604020202020204" charset="0"/>
              </a:rPr>
              <a:t>За результатами </a:t>
            </a:r>
            <a:r>
              <a:rPr lang="ru-RU" dirty="0" err="1">
                <a:latin typeface="Economica" panose="020B0604020202020204" charset="0"/>
              </a:rPr>
              <a:t>работи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отримано</a:t>
            </a:r>
            <a:r>
              <a:rPr lang="ru-RU" dirty="0">
                <a:latin typeface="Economica" panose="020B0604020202020204" charset="0"/>
              </a:rPr>
              <a:t> систему, </a:t>
            </a:r>
            <a:r>
              <a:rPr lang="ru-RU" dirty="0" err="1">
                <a:latin typeface="Economica" panose="020B0604020202020204" charset="0"/>
              </a:rPr>
              <a:t>достатньо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наближену</a:t>
            </a:r>
            <a:r>
              <a:rPr lang="ru-RU" dirty="0">
                <a:latin typeface="Economica" panose="020B0604020202020204" charset="0"/>
              </a:rPr>
              <a:t> до теоретичного </a:t>
            </a:r>
            <a:r>
              <a:rPr lang="ru-RU" dirty="0" err="1">
                <a:latin typeface="Economica" panose="020B0604020202020204" charset="0"/>
              </a:rPr>
              <a:t>ідеалу</a:t>
            </a:r>
            <a:r>
              <a:rPr lang="ru-RU" dirty="0">
                <a:latin typeface="Economica" panose="020B0604020202020204" charset="0"/>
              </a:rPr>
              <a:t> та </a:t>
            </a:r>
            <a:r>
              <a:rPr lang="ru-RU" dirty="0" err="1">
                <a:latin typeface="Economica" panose="020B0604020202020204" charset="0"/>
              </a:rPr>
              <a:t>необхідної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реалізації</a:t>
            </a:r>
            <a:r>
              <a:rPr lang="ru-RU" dirty="0">
                <a:latin typeface="Economica" panose="020B0604020202020204" charset="0"/>
              </a:rPr>
              <a:t>. </a:t>
            </a:r>
            <a:r>
              <a:rPr lang="ru-RU" dirty="0" err="1">
                <a:latin typeface="Economica" panose="020B0604020202020204" charset="0"/>
              </a:rPr>
              <a:t>Ключові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проблеми</a:t>
            </a:r>
            <a:r>
              <a:rPr lang="ru-RU" dirty="0">
                <a:latin typeface="Economica" panose="020B0604020202020204" charset="0"/>
              </a:rPr>
              <a:t>: </a:t>
            </a:r>
            <a:r>
              <a:rPr lang="ru-RU" dirty="0" err="1">
                <a:latin typeface="Economica" panose="020B0604020202020204" charset="0"/>
              </a:rPr>
              <a:t>спрощена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оптимізація</a:t>
            </a:r>
            <a:r>
              <a:rPr lang="ru-RU" dirty="0">
                <a:latin typeface="Economica" panose="020B0604020202020204" charset="0"/>
              </a:rPr>
              <a:t> газу, </a:t>
            </a:r>
            <a:r>
              <a:rPr lang="ru-RU" dirty="0" err="1">
                <a:latin typeface="Economica" panose="020B0604020202020204" charset="0"/>
              </a:rPr>
              <a:t>спрощена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реалізація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криптографічних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доказів</a:t>
            </a:r>
            <a:r>
              <a:rPr lang="ru-RU" dirty="0">
                <a:latin typeface="Economica" panose="020B0604020202020204" charset="0"/>
              </a:rPr>
              <a:t>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Economica" panose="020B0604020202020204" charset="0"/>
              </a:rPr>
              <a:t>Систему </a:t>
            </a:r>
            <a:r>
              <a:rPr lang="ru-RU" dirty="0" err="1">
                <a:latin typeface="Economica" panose="020B0604020202020204" charset="0"/>
              </a:rPr>
              <a:t>можна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використовувати</a:t>
            </a:r>
            <a:r>
              <a:rPr lang="ru-RU" dirty="0">
                <a:latin typeface="Economica" panose="020B0604020202020204" charset="0"/>
              </a:rPr>
              <a:t> для невеликих </a:t>
            </a:r>
            <a:r>
              <a:rPr lang="ru-RU" dirty="0" err="1">
                <a:latin typeface="Economica" panose="020B0604020202020204" charset="0"/>
              </a:rPr>
              <a:t>голосувань</a:t>
            </a:r>
            <a:r>
              <a:rPr lang="ru-RU" dirty="0">
                <a:latin typeface="Economica" panose="020B0604020202020204" charset="0"/>
              </a:rPr>
              <a:t>, в тому </a:t>
            </a:r>
            <a:r>
              <a:rPr lang="ru-RU" dirty="0" err="1">
                <a:latin typeface="Economica" panose="020B0604020202020204" charset="0"/>
              </a:rPr>
              <a:t>числі</a:t>
            </a:r>
            <a:r>
              <a:rPr lang="ru-RU" dirty="0">
                <a:latin typeface="Economica" panose="020B0604020202020204" charset="0"/>
              </a:rPr>
              <a:t> у </a:t>
            </a:r>
            <a:r>
              <a:rPr lang="ru-RU" dirty="0" err="1">
                <a:latin typeface="Economica" panose="020B0604020202020204" charset="0"/>
              </a:rPr>
              <a:t>закритих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спільнотах</a:t>
            </a:r>
            <a:r>
              <a:rPr lang="ru-RU" dirty="0">
                <a:latin typeface="Economica" panose="020B0604020202020204" charset="0"/>
              </a:rPr>
              <a:t>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>
                <a:latin typeface="Economica" panose="020B0604020202020204" charset="0"/>
              </a:rPr>
              <a:t>Подальший розвиток передбачає якісну оптимізацію для зменшення витрат, повну власну реалізацію криптографічних доказів, покарщення функціоналу.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dirty="0">
              <a:latin typeface="Economica" panose="020B0604020202020204" charset="0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dirty="0">
              <a:latin typeface="Economica" panose="020B0604020202020204" charset="0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15</a:t>
            </a:fld>
            <a:endParaRPr lang="uk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Мета роботи</a:t>
            </a:r>
            <a:endParaRPr sz="32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uk-UA" dirty="0">
                <a:latin typeface="Economica" panose="020B0604020202020204" charset="0"/>
              </a:rPr>
              <a:t>Мета роботи – </a:t>
            </a:r>
            <a:r>
              <a:rPr lang="ru-RU" dirty="0" err="1">
                <a:latin typeface="Economica" panose="020B0604020202020204" charset="0"/>
              </a:rPr>
              <a:t>створити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серверну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частину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програмної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системи</a:t>
            </a:r>
            <a:r>
              <a:rPr lang="ru-RU" dirty="0">
                <a:latin typeface="Economica" panose="020B0604020202020204" charset="0"/>
              </a:rPr>
              <a:t> для </a:t>
            </a:r>
            <a:r>
              <a:rPr lang="ru-RU" dirty="0" err="1">
                <a:latin typeface="Economica" panose="020B0604020202020204" charset="0"/>
              </a:rPr>
              <a:t>голосувань</a:t>
            </a:r>
            <a:r>
              <a:rPr lang="ru-RU" dirty="0">
                <a:latin typeface="Economica" panose="020B0604020202020204" charset="0"/>
              </a:rPr>
              <a:t>, </a:t>
            </a:r>
            <a:r>
              <a:rPr lang="ru-RU" dirty="0" err="1">
                <a:latin typeface="Economica" panose="020B0604020202020204" charset="0"/>
              </a:rPr>
              <a:t>із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зберіганням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даних</a:t>
            </a:r>
            <a:r>
              <a:rPr lang="ru-RU" dirty="0">
                <a:latin typeface="Economica" panose="020B0604020202020204" charset="0"/>
              </a:rPr>
              <a:t> у </a:t>
            </a:r>
            <a:r>
              <a:rPr lang="uk-UA" dirty="0" err="1">
                <a:latin typeface="Economica" panose="020B0604020202020204" charset="0"/>
              </a:rPr>
              <a:t>блокчейні</a:t>
            </a:r>
            <a:r>
              <a:rPr lang="ru-RU" dirty="0">
                <a:latin typeface="Economica" panose="020B0604020202020204" charset="0"/>
              </a:rPr>
              <a:t>.</a:t>
            </a:r>
            <a:endParaRPr lang="uk-UA" dirty="0">
              <a:latin typeface="Economica" panose="020B0604020202020204" charset="0"/>
            </a:endParaRPr>
          </a:p>
          <a:p>
            <a:pPr marL="0" indent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dirty="0" err="1">
                <a:latin typeface="Economica" panose="020B0604020202020204" charset="0"/>
              </a:rPr>
              <a:t>Розробка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електронних</a:t>
            </a:r>
            <a:r>
              <a:rPr lang="ru-RU" dirty="0">
                <a:latin typeface="Economica" panose="020B0604020202020204" charset="0"/>
              </a:rPr>
              <a:t> систем </a:t>
            </a:r>
            <a:r>
              <a:rPr lang="ru-RU" dirty="0" err="1">
                <a:latin typeface="Economica" panose="020B0604020202020204" charset="0"/>
              </a:rPr>
              <a:t>голосування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набула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значної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актуальності</a:t>
            </a:r>
            <a:r>
              <a:rPr lang="ru-RU" dirty="0">
                <a:latin typeface="Economica" panose="020B0604020202020204" charset="0"/>
              </a:rPr>
              <a:t> в </a:t>
            </a:r>
            <a:r>
              <a:rPr lang="ru-RU" dirty="0" err="1">
                <a:latin typeface="Economica" panose="020B0604020202020204" charset="0"/>
              </a:rPr>
              <a:t>сучасному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світі</a:t>
            </a:r>
            <a:r>
              <a:rPr lang="ru-RU" dirty="0">
                <a:latin typeface="Economica" panose="020B0604020202020204" charset="0"/>
              </a:rPr>
              <a:t>, особливо </a:t>
            </a:r>
            <a:r>
              <a:rPr lang="ru-RU" dirty="0" err="1">
                <a:latin typeface="Economica" panose="020B0604020202020204" charset="0"/>
              </a:rPr>
              <a:t>після</a:t>
            </a:r>
            <a:r>
              <a:rPr lang="ru-RU" dirty="0">
                <a:latin typeface="Economica" panose="020B0604020202020204" charset="0"/>
              </a:rPr>
              <a:t> COVID-19. </a:t>
            </a:r>
            <a:r>
              <a:rPr lang="ru-RU" dirty="0" err="1">
                <a:latin typeface="Economica" panose="020B0604020202020204" charset="0"/>
              </a:rPr>
              <a:t>Електронні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системи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голосування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можуть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забезпечити</a:t>
            </a:r>
            <a:r>
              <a:rPr lang="ru-RU" dirty="0">
                <a:latin typeface="Economica" panose="020B0604020202020204" charset="0"/>
              </a:rPr>
              <a:t> не </a:t>
            </a:r>
            <a:r>
              <a:rPr lang="ru-RU" dirty="0" err="1">
                <a:latin typeface="Economica" panose="020B0604020202020204" charset="0"/>
              </a:rPr>
              <a:t>лише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безпеку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виборчого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процесу</a:t>
            </a:r>
            <a:r>
              <a:rPr lang="ru-RU" dirty="0">
                <a:latin typeface="Economica" panose="020B0604020202020204" charset="0"/>
              </a:rPr>
              <a:t>, але й </a:t>
            </a:r>
            <a:r>
              <a:rPr lang="ru-RU" dirty="0" err="1">
                <a:latin typeface="Economica" panose="020B0604020202020204" charset="0"/>
              </a:rPr>
              <a:t>підвищити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доступність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голосування</a:t>
            </a:r>
            <a:r>
              <a:rPr lang="ru-RU" dirty="0">
                <a:latin typeface="Economica" panose="020B0604020202020204" charset="0"/>
              </a:rPr>
              <a:t> для людей з </a:t>
            </a:r>
            <a:r>
              <a:rPr lang="ru-RU" dirty="0" err="1">
                <a:latin typeface="Economica" panose="020B0604020202020204" charset="0"/>
              </a:rPr>
              <a:t>обмеженими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можливостями</a:t>
            </a:r>
            <a:r>
              <a:rPr lang="ru-RU" dirty="0">
                <a:latin typeface="Economica" panose="020B0604020202020204" charset="0"/>
              </a:rPr>
              <a:t> та тих, </a:t>
            </a:r>
            <a:r>
              <a:rPr lang="ru-RU" dirty="0" err="1">
                <a:latin typeface="Economica" panose="020B0604020202020204" charset="0"/>
              </a:rPr>
              <a:t>хто</a:t>
            </a:r>
            <a:r>
              <a:rPr lang="ru-RU" dirty="0">
                <a:latin typeface="Economica" panose="020B0604020202020204" charset="0"/>
              </a:rPr>
              <a:t> не </a:t>
            </a:r>
            <a:r>
              <a:rPr lang="ru-RU" dirty="0" err="1">
                <a:latin typeface="Economica" panose="020B0604020202020204" charset="0"/>
              </a:rPr>
              <a:t>може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відвідати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дільниці</a:t>
            </a:r>
            <a:r>
              <a:rPr lang="ru-RU" dirty="0">
                <a:latin typeface="Economica" panose="020B0604020202020204" charset="0"/>
              </a:rPr>
              <a:t> </a:t>
            </a:r>
            <a:r>
              <a:rPr lang="ru-RU" dirty="0" err="1">
                <a:latin typeface="Economica" panose="020B0604020202020204" charset="0"/>
              </a:rPr>
              <a:t>особисто</a:t>
            </a:r>
            <a:r>
              <a:rPr lang="ru-RU" dirty="0">
                <a:latin typeface="Economica" panose="020B0604020202020204" charset="0"/>
              </a:rPr>
              <a:t>.</a:t>
            </a:r>
            <a:endParaRPr dirty="0">
              <a:latin typeface="Economica" panose="020B0604020202020204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проблеми (аналіз існуючих рішень) </a:t>
            </a:r>
            <a:endParaRPr sz="32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979393"/>
            <a:ext cx="6037219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</a:rPr>
              <a:t>.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Наявні прогалини у конкурентів:</a:t>
            </a:r>
          </a:p>
          <a:p>
            <a:pPr marL="342900" lvl="0" algn="just" rtl="0">
              <a:spcBef>
                <a:spcPts val="1500"/>
              </a:spcBef>
              <a:spcAft>
                <a:spcPts val="0"/>
              </a:spcAft>
              <a:buAutoNum type="arabicPeriod"/>
            </a:pPr>
            <a:r>
              <a:rPr lang="en-US" dirty="0" err="1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</a:rPr>
              <a:t>Horizone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</a:rPr>
              <a:t> state –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</a:rPr>
              <a:t>застій прогресу, закрились під натиском юридичних </a:t>
            </a:r>
            <a:r>
              <a:rPr lang="uk-UA" dirty="0" err="1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</a:rPr>
              <a:t>росходів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</a:rPr>
              <a:t>.</a:t>
            </a:r>
          </a:p>
          <a:p>
            <a:pPr marL="342900" lvl="0" algn="just" rtl="0">
              <a:spcBef>
                <a:spcPts val="1500"/>
              </a:spcBef>
              <a:spcAft>
                <a:spcPts val="0"/>
              </a:spcAft>
              <a:buAutoNum type="arabicPeriod"/>
            </a:pPr>
            <a:r>
              <a:rPr lang="en-US" dirty="0" err="1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</a:rPr>
              <a:t>Vocdoni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</a:rPr>
              <a:t> –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</a:rPr>
              <a:t>обмежена масштабованість, централізація.</a:t>
            </a:r>
          </a:p>
          <a:p>
            <a:pPr marL="342900" lvl="0" algn="just" rtl="0">
              <a:spcBef>
                <a:spcPts val="1500"/>
              </a:spcBef>
              <a:spcAft>
                <a:spcPts val="0"/>
              </a:spcAft>
              <a:buAutoNum type="arabicPeriod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</a:rPr>
              <a:t>Follow My Vote –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</a:rPr>
              <a:t>надає можливість зміни голосу,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</a:rPr>
              <a:t>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</a:rPr>
              <a:t>що створює вектори для атак.</a:t>
            </a:r>
            <a:endParaRPr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  <p:pic>
        <p:nvPicPr>
          <p:cNvPr id="1026" name="Picture 2" descr="Horizon State">
            <a:extLst>
              <a:ext uri="{FF2B5EF4-FFF2-40B4-BE49-F238E27FC236}">
                <a16:creationId xmlns:a16="http://schemas.microsoft.com/office/drawing/2014/main" id="{390C362C-CF67-4491-925F-BC83962F3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887" y="2206855"/>
            <a:ext cx="2056096" cy="45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ocdoni - DCA">
            <a:extLst>
              <a:ext uri="{FF2B5EF4-FFF2-40B4-BE49-F238E27FC236}">
                <a16:creationId xmlns:a16="http://schemas.microsoft.com/office/drawing/2014/main" id="{1A345292-B655-4D85-B6E5-DAB141B1C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043" y="2986797"/>
            <a:ext cx="1881695" cy="458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cure Decentralized Application Development - Follow My Vote">
            <a:extLst>
              <a:ext uri="{FF2B5EF4-FFF2-40B4-BE49-F238E27FC236}">
                <a16:creationId xmlns:a16="http://schemas.microsoft.com/office/drawing/2014/main" id="{F5CD69EC-9943-49B3-ACDC-97BCA0FED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630005"/>
            <a:ext cx="976344" cy="97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 та опис системи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4714257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</a:rPr>
              <a:t>Система має надавати повний функціонал для голосування та його життєвого циклу. </a:t>
            </a:r>
            <a:r>
              <a:rPr lang="uk-UA" dirty="0" err="1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</a:rPr>
              <a:t>Блокчейн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</a:rPr>
              <a:t> частина буде лише перевіряти та зберігати свідчення про критично важливі дані задля зменшення можливих витрат на транзакції. Основна логіка та реалізація криптографічних протоколів відбувається на сервері.</a:t>
            </a:r>
            <a:endParaRPr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778D54-9775-45CB-BCEE-0992EC9975D8}"/>
              </a:ext>
            </a:extLst>
          </p:cNvPr>
          <p:cNvSpPr txBox="1"/>
          <p:nvPr/>
        </p:nvSpPr>
        <p:spPr>
          <a:xfrm>
            <a:off x="5404759" y="1621490"/>
            <a:ext cx="3427541" cy="19005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just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</a:rPr>
              <a:t>Необхідні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</a:rPr>
              <a:t>: </a:t>
            </a:r>
          </a:p>
          <a:p>
            <a:pPr marL="285750" lvl="0" indent="-285750" algn="just" rtl="0">
              <a:spcBef>
                <a:spcPts val="1500"/>
              </a:spcBef>
              <a:spcAft>
                <a:spcPts val="0"/>
              </a:spcAft>
              <a:buFontTx/>
              <a:buChar char="-"/>
            </a:pP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</a:rPr>
              <a:t>достатній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</a:rPr>
              <a:t> </a:t>
            </a: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</a:rPr>
              <a:t>рівень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</a:rPr>
              <a:t> </a:t>
            </a: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</a:rPr>
              <a:t>безпеки</a:t>
            </a:r>
            <a:endParaRPr lang="ru-RU" sz="1600"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  <a:p>
            <a:pPr marL="285750" lvl="0" indent="-285750" algn="just" rtl="0">
              <a:spcBef>
                <a:spcPts val="1500"/>
              </a:spcBef>
              <a:spcAft>
                <a:spcPts val="0"/>
              </a:spcAft>
              <a:buFontTx/>
              <a:buChar char="-"/>
            </a:pP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</a:rPr>
              <a:t>прозорість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</a:rPr>
              <a:t> </a:t>
            </a: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</a:rPr>
              <a:t>результатів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</a:rPr>
              <a:t>.</a:t>
            </a:r>
          </a:p>
          <a:p>
            <a:pPr marL="285750" lvl="0" indent="-285750" algn="just" rtl="0">
              <a:spcBef>
                <a:spcPts val="1500"/>
              </a:spcBef>
              <a:spcAft>
                <a:spcPts val="0"/>
              </a:spcAft>
              <a:buFontTx/>
              <a:buChar char="-"/>
            </a:pP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</a:rPr>
              <a:t>універсальна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</a:rPr>
              <a:t> </a:t>
            </a: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</a:rPr>
              <a:t>функціональність</a:t>
            </a:r>
            <a:endParaRPr lang="ru-RU" sz="1600"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  <a:p>
            <a:endParaRPr lang="uk-UA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Вибір технологій розробки </a:t>
            </a:r>
            <a:endParaRPr sz="32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</a:rPr>
              <a:t>Основний набір технологій розробки: мова програмування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</a:rPr>
              <a:t>Go(Golang)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</a:rPr>
              <a:t>та фреймворк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</a:rPr>
              <a:t>Gin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</a:rPr>
              <a:t>для обробки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</a:rPr>
              <a:t>HTTP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</a:rPr>
              <a:t>запитів. Мова програмування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</a:rPr>
              <a:t>Python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</a:rPr>
              <a:t>для сервісів з важкими криптографічними алгоритмами. Мова програмування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</a:rPr>
              <a:t>Solidity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</a:rPr>
              <a:t>для розробки смарт контрактів.</a:t>
            </a:r>
            <a:endParaRPr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  <p:pic>
        <p:nvPicPr>
          <p:cNvPr id="1026" name="Picture 2" descr="Go (programming language) - Wikipedia">
            <a:extLst>
              <a:ext uri="{FF2B5EF4-FFF2-40B4-BE49-F238E27FC236}">
                <a16:creationId xmlns:a16="http://schemas.microsoft.com/office/drawing/2014/main" id="{D66011B9-8546-4CF8-A03C-26572BD2F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175" y="3262333"/>
            <a:ext cx="2414861" cy="90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hon (programming language) - Wikipedia">
            <a:extLst>
              <a:ext uri="{FF2B5EF4-FFF2-40B4-BE49-F238E27FC236}">
                <a16:creationId xmlns:a16="http://schemas.microsoft.com/office/drawing/2014/main" id="{B9A63FF5-4B77-4E6D-A398-4C4F39BA7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137" y="3265309"/>
            <a:ext cx="820456" cy="9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tcoinwiki">
            <a:extLst>
              <a:ext uri="{FF2B5EF4-FFF2-40B4-BE49-F238E27FC236}">
                <a16:creationId xmlns:a16="http://schemas.microsoft.com/office/drawing/2014/main" id="{24E9939B-6A37-4714-8040-31A8BDBA3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815" y="3264806"/>
            <a:ext cx="2414861" cy="99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57640" y="-44932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 програмного забезпечення</a:t>
            </a:r>
            <a:endParaRPr sz="3200" dirty="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3737FAA-259C-4FB3-92A0-3B69005EAC0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345720" y="738342"/>
            <a:ext cx="7347430" cy="40114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369623-7EB4-4810-A54F-B0A4F4A7C074}"/>
              </a:ext>
            </a:extLst>
          </p:cNvPr>
          <p:cNvSpPr txBox="1"/>
          <p:nvPr/>
        </p:nvSpPr>
        <p:spPr>
          <a:xfrm>
            <a:off x="4069495" y="4722428"/>
            <a:ext cx="1899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Архітектура системи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Дизайн системи</a:t>
            </a:r>
            <a:endParaRPr sz="3200" dirty="0"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283725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>
                <a:latin typeface="Economica" panose="020B0604020202020204" charset="0"/>
              </a:rPr>
              <a:t>Було використано методологію </a:t>
            </a:r>
            <a:r>
              <a:rPr lang="en-US" dirty="0">
                <a:latin typeface="Economica" panose="020B0604020202020204" charset="0"/>
              </a:rPr>
              <a:t>Domain-Driven-Design(DDD)</a:t>
            </a:r>
            <a:r>
              <a:rPr lang="uk-UA" dirty="0">
                <a:latin typeface="Economica" panose="020B0604020202020204" charset="0"/>
              </a:rPr>
              <a:t>. Кожен сервіс поділено на шари відповідно до </a:t>
            </a:r>
            <a:r>
              <a:rPr lang="en-US" dirty="0">
                <a:latin typeface="Economica" panose="020B0604020202020204" charset="0"/>
              </a:rPr>
              <a:t>Clean Architecture.</a:t>
            </a:r>
            <a:endParaRPr dirty="0">
              <a:latin typeface="Economica" panose="020B0604020202020204" charset="0"/>
            </a:endParaRPr>
          </a:p>
          <a:p>
            <a:pPr marL="0" marR="0" indent="0" algn="just" rtl="0" eaLnBrk="1" hangingPunct="1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ru-RU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Economica" panose="020B0604020202020204" charset="0"/>
                <a:ea typeface="Open Sans" panose="020B0606030504020204" pitchFamily="34" charset="0"/>
                <a:cs typeface="Open Sans" panose="020B0606030504020204" pitchFamily="34" charset="0"/>
              </a:rPr>
              <a:t>Сервіси</a:t>
            </a:r>
            <a:r>
              <a:rPr lang="ru-RU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Economica" panose="020B060402020202020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Economica" panose="020B0604020202020204" charset="0"/>
                <a:ea typeface="Open Sans" panose="020B0606030504020204" pitchFamily="34" charset="0"/>
                <a:cs typeface="Open Sans" panose="020B0606030504020204" pitchFamily="34" charset="0"/>
              </a:rPr>
              <a:t>було</a:t>
            </a:r>
            <a:r>
              <a:rPr lang="ru-RU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Economica" panose="020B060402020202020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Economica" panose="020B0604020202020204" charset="0"/>
                <a:ea typeface="Open Sans" panose="020B0606030504020204" pitchFamily="34" charset="0"/>
                <a:cs typeface="Open Sans" panose="020B0606030504020204" pitchFamily="34" charset="0"/>
              </a:rPr>
              <a:t>розроблено</a:t>
            </a:r>
            <a:r>
              <a:rPr lang="ru-RU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Economica" panose="020B0604020202020204" charset="0"/>
                <a:ea typeface="Open Sans" panose="020B0606030504020204" pitchFamily="34" charset="0"/>
                <a:cs typeface="Open Sans" panose="020B0606030504020204" pitchFamily="34" charset="0"/>
              </a:rPr>
              <a:t> у </a:t>
            </a:r>
            <a:r>
              <a:rPr lang="ru-RU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Economica" panose="020B0604020202020204" charset="0"/>
                <a:ea typeface="Open Sans" panose="020B0606030504020204" pitchFamily="34" charset="0"/>
                <a:cs typeface="Open Sans" panose="020B0606030504020204" pitchFamily="34" charset="0"/>
              </a:rPr>
              <a:t>послідовності</a:t>
            </a:r>
            <a:r>
              <a:rPr lang="ru-RU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Economica" panose="020B060402020202020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Economica" panose="020B0604020202020204" charset="0"/>
                <a:ea typeface="Open Sans" panose="020B0606030504020204" pitchFamily="34" charset="0"/>
                <a:cs typeface="Open Sans" panose="020B0606030504020204" pitchFamily="34" charset="0"/>
              </a:rPr>
              <a:t>Identity &gt; Smart-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Economica" panose="020B0604020202020204" charset="0"/>
                <a:ea typeface="Open Sans" panose="020B0606030504020204" pitchFamily="34" charset="0"/>
                <a:cs typeface="Open Sans" panose="020B0606030504020204" pitchFamily="34" charset="0"/>
              </a:rPr>
              <a:t>contratcs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Economica" panose="020B0604020202020204" charset="0"/>
                <a:ea typeface="Open Sans" panose="020B0606030504020204" pitchFamily="34" charset="0"/>
                <a:cs typeface="Open Sans" panose="020B0606030504020204" pitchFamily="34" charset="0"/>
              </a:rPr>
              <a:t> &gt; Poll Manager + Blockchain Integration &gt; </a:t>
            </a:r>
            <a:r>
              <a:rPr lang="en-US" sz="18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Economica" panose="020B0604020202020204" charset="0"/>
                <a:ea typeface="Open Sans" panose="020B0606030504020204" pitchFamily="34" charset="0"/>
                <a:cs typeface="Open Sans" panose="020B0606030504020204" pitchFamily="34" charset="0"/>
              </a:rPr>
              <a:t>Verfication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Economica" panose="020B0604020202020204" charset="0"/>
                <a:ea typeface="Open Sans" panose="020B0606030504020204" pitchFamily="34" charset="0"/>
                <a:cs typeface="Open Sans" panose="020B0606030504020204" pitchFamily="34" charset="0"/>
              </a:rPr>
              <a:t> Service</a:t>
            </a:r>
            <a:r>
              <a:rPr lang="uk-UA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Economica" panose="020B0604020202020204" charset="0"/>
                <a:ea typeface="Open Sans" panose="020B0606030504020204" pitchFamily="34" charset="0"/>
                <a:cs typeface="Open Sans" panose="020B0606030504020204" pitchFamily="34" charset="0"/>
              </a:rPr>
              <a:t>. Використовувалось 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Economica" panose="020B0604020202020204" charset="0"/>
                <a:ea typeface="Open Sans" panose="020B0606030504020204" pitchFamily="34" charset="0"/>
                <a:cs typeface="Open Sans" panose="020B0606030504020204" pitchFamily="34" charset="0"/>
              </a:rPr>
              <a:t>Incre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  <a:ea typeface="Open Sans" panose="020B0606030504020204" pitchFamily="34" charset="0"/>
                <a:cs typeface="Open Sans" panose="020B0606030504020204" pitchFamily="34" charset="0"/>
              </a:rPr>
              <a:t>mental Development –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  <a:ea typeface="Open Sans" panose="020B0606030504020204" pitchFamily="34" charset="0"/>
                <a:cs typeface="Open Sans" panose="020B0606030504020204" pitchFamily="34" charset="0"/>
              </a:rPr>
              <a:t>поступове додавання функціональності. Розвиток було сплановано по фазах та етапах.</a:t>
            </a:r>
          </a:p>
          <a:p>
            <a:pPr marL="0" marR="0" indent="0" algn="just" rtl="0" eaLnBrk="1" hangingPunct="1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  <a:ea typeface="Open Sans" panose="020B0606030504020204" pitchFamily="34" charset="0"/>
                <a:cs typeface="Open Sans" panose="020B0606030504020204" pitchFamily="34" charset="0"/>
              </a:rPr>
              <a:t>Для взаємодії сервісів із клієнтом та між собою використано фреймворк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  <a:ea typeface="Open Sans" panose="020B0606030504020204" pitchFamily="34" charset="0"/>
                <a:cs typeface="Open Sans" panose="020B0606030504020204" pitchFamily="34" charset="0"/>
              </a:rPr>
              <a:t>Gin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  <a:ea typeface="Open Sans" panose="020B0606030504020204" pitchFamily="34" charset="0"/>
                <a:cs typeface="Open Sans" panose="020B0606030504020204" pitchFamily="34" charset="0"/>
              </a:rPr>
              <a:t>, для мови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  <a:ea typeface="Open Sans" panose="020B0606030504020204" pitchFamily="34" charset="0"/>
                <a:cs typeface="Open Sans" panose="020B0606030504020204" pitchFamily="34" charset="0"/>
              </a:rPr>
              <a:t>Python - </a:t>
            </a:r>
            <a:r>
              <a:rPr lang="en-US" dirty="0" err="1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  <a:ea typeface="Open Sans" panose="020B0606030504020204" pitchFamily="34" charset="0"/>
                <a:cs typeface="Open Sans" panose="020B0606030504020204" pitchFamily="34" charset="0"/>
              </a:rPr>
              <a:t>Fastapi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  <a:ea typeface="Open Sans" panose="020B0606030504020204" pitchFamily="34" charset="0"/>
                <a:cs typeface="Open Sans" panose="020B0606030504020204" pitchFamily="34" charset="0"/>
              </a:rPr>
              <a:t> Також використано бібліотеки, які вже стали стандартом: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  <a:ea typeface="Open Sans" panose="020B0606030504020204" pitchFamily="34" charset="0"/>
                <a:cs typeface="Open Sans" panose="020B0606030504020204" pitchFamily="34" charset="0"/>
              </a:rPr>
              <a:t>zap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  <a:ea typeface="Open Sans" panose="020B0606030504020204" pitchFamily="34" charset="0"/>
                <a:cs typeface="Open Sans" panose="020B0606030504020204" pitchFamily="34" charset="0"/>
              </a:rPr>
              <a:t>для </a:t>
            </a:r>
            <a:r>
              <a:rPr lang="uk-UA" dirty="0" err="1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  <a:ea typeface="Open Sans" panose="020B0606030504020204" pitchFamily="34" charset="0"/>
                <a:cs typeface="Open Sans" panose="020B0606030504020204" pitchFamily="34" charset="0"/>
              </a:rPr>
              <a:t>логування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  <a:ea typeface="Open Sans" panose="020B0606030504020204" pitchFamily="34" charset="0"/>
                <a:cs typeface="Open Sans" panose="020B0606030504020204" pitchFamily="34" charset="0"/>
              </a:rPr>
              <a:t>viper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  <a:ea typeface="Open Sans" panose="020B0606030504020204" pitchFamily="34" charset="0"/>
                <a:cs typeface="Open Sans" panose="020B0606030504020204" pitchFamily="34" charset="0"/>
              </a:rPr>
              <a:t>для конфігурації системи, та інші.</a:t>
            </a: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endParaRPr sz="3200" dirty="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39C3027-9D68-4FB2-9F0B-0534F78816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446" y="1252619"/>
            <a:ext cx="4007367" cy="227132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49A7027-0031-4FAF-99F1-00F6AB6D30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9897" y="1252618"/>
            <a:ext cx="4732417" cy="22713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62E93D-01DC-49EA-8F59-51E9AE1DC203}"/>
              </a:ext>
            </a:extLst>
          </p:cNvPr>
          <p:cNvSpPr txBox="1"/>
          <p:nvPr/>
        </p:nvSpPr>
        <p:spPr>
          <a:xfrm>
            <a:off x="769498" y="3583104"/>
            <a:ext cx="3118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Приклад реалізації </a:t>
            </a:r>
            <a:r>
              <a:rPr lang="en-US" dirty="0">
                <a:latin typeface="Economica" panose="020B0604020202020204" charset="0"/>
              </a:rPr>
              <a:t>Domain-Driven</a:t>
            </a:r>
            <a:r>
              <a:rPr lang="uk-UA" dirty="0"/>
              <a:t>-</a:t>
            </a:r>
            <a:r>
              <a:rPr lang="en-US" dirty="0">
                <a:latin typeface="Economica" panose="020B0604020202020204" charset="0"/>
              </a:rPr>
              <a:t>Design</a:t>
            </a:r>
            <a:endParaRPr lang="uk-U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DDFAA1-9586-4493-BD0C-D51725AEEAE5}"/>
              </a:ext>
            </a:extLst>
          </p:cNvPr>
          <p:cNvSpPr txBox="1"/>
          <p:nvPr/>
        </p:nvSpPr>
        <p:spPr>
          <a:xfrm>
            <a:off x="4697353" y="3583104"/>
            <a:ext cx="4049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Абстрактний інтерфейс для однієї з сутностей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endParaRPr sz="3200" dirty="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6072457-AB4F-4DF8-A6D2-4B77D601D9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3822" y="1046920"/>
            <a:ext cx="4051253" cy="28343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22781C-6498-4C3F-98F8-72CD725B5937}"/>
              </a:ext>
            </a:extLst>
          </p:cNvPr>
          <p:cNvSpPr txBox="1"/>
          <p:nvPr/>
        </p:nvSpPr>
        <p:spPr>
          <a:xfrm>
            <a:off x="1100833" y="3941380"/>
            <a:ext cx="2356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Створення приватного та </a:t>
            </a:r>
          </a:p>
          <a:p>
            <a:pPr algn="ctr"/>
            <a:r>
              <a:rPr lang="uk-UA" dirty="0"/>
              <a:t>публічного ключів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2436D4-1E84-44AC-98CF-A0D29B0EF4FD}"/>
              </a:ext>
            </a:extLst>
          </p:cNvPr>
          <p:cNvSpPr txBox="1"/>
          <p:nvPr/>
        </p:nvSpPr>
        <p:spPr>
          <a:xfrm>
            <a:off x="5686434" y="3941380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Фоновий моніторинг статусу</a:t>
            </a:r>
          </a:p>
          <a:p>
            <a:pPr algn="ctr"/>
            <a:r>
              <a:rPr lang="uk-UA" dirty="0"/>
              <a:t>транзакцій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CE0B63E-3531-4A41-9648-327A596196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629" y="1046920"/>
            <a:ext cx="4020550" cy="283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900496"/>
      </p:ext>
    </p:extLst>
  </p:cSld>
  <p:clrMapOvr>
    <a:masterClrMapping/>
  </p:clrMapOvr>
</p:sld>
</file>

<file path=ppt/theme/theme1.xml><?xml version="1.0" encoding="utf-8"?>
<a:theme xmlns:a="http://schemas.openxmlformats.org/drawingml/2006/main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ія.pptx.potx" id="{55C221D6-33BB-4359-BF0D-EB6FFFF0B1A9}" vid="{0386D127-60BD-4ECF-B72D-5E5BD2CD1CB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2025_Б_ПІ_ПЗПІ_21_9_Лозовий_Д_В</Template>
  <TotalTime>185</TotalTime>
  <Words>507</Words>
  <Application>Microsoft Office PowerPoint</Application>
  <PresentationFormat>Екран (16:9)</PresentationFormat>
  <Paragraphs>66</Paragraphs>
  <Slides>15</Slides>
  <Notes>15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15</vt:i4>
      </vt:variant>
    </vt:vector>
  </HeadingPairs>
  <TitlesOfParts>
    <vt:vector size="20" baseType="lpstr">
      <vt:lpstr>Economica</vt:lpstr>
      <vt:lpstr>Arial</vt:lpstr>
      <vt:lpstr>Times New Roman</vt:lpstr>
      <vt:lpstr>Open Sans</vt:lpstr>
      <vt:lpstr>Шаблон презентації кваліфікаційної роботи магістрів</vt:lpstr>
      <vt:lpstr>Програмна система для проведення голосувань на основі блокчейну. Бек-енд та блокчейн.</vt:lpstr>
      <vt:lpstr>Мета роботи</vt:lpstr>
      <vt:lpstr>Аналіз проблеми (аналіз існуючих рішень) </vt:lpstr>
      <vt:lpstr>Постановка задачі та опис системи</vt:lpstr>
      <vt:lpstr>Вибір технологій розробки </vt:lpstr>
      <vt:lpstr>Архітектура  програмного забезпечення</vt:lpstr>
      <vt:lpstr>Дизайн системи</vt:lpstr>
      <vt:lpstr>Приклад реалізації</vt:lpstr>
      <vt:lpstr>Приклад реалізації</vt:lpstr>
      <vt:lpstr>Приклад реалізації</vt:lpstr>
      <vt:lpstr>Тестування</vt:lpstr>
      <vt:lpstr>Апробація</vt:lpstr>
      <vt:lpstr>Апробація</vt:lpstr>
      <vt:lpstr>Апробація</vt:lpstr>
      <vt:lpstr>Висновки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Програмна система для проведення голосувань на базі блокчейну. Backend &amp; Blockchain dev.</dc:title>
  <dc:creator>Даниил Лозовой</dc:creator>
  <cp:lastModifiedBy>Даниил Лозовой</cp:lastModifiedBy>
  <cp:revision>12</cp:revision>
  <dcterms:created xsi:type="dcterms:W3CDTF">2025-06-09T12:42:46Z</dcterms:created>
  <dcterms:modified xsi:type="dcterms:W3CDTF">2025-06-11T18:49:26Z</dcterms:modified>
</cp:coreProperties>
</file>