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7" r:id="rId13"/>
  </p:sldIdLst>
  <p:sldSz cx="9144000" cy="5143500" type="screen16x9"/>
  <p:notesSz cx="6858000" cy="9144000"/>
  <p:embeddedFontLst>
    <p:embeddedFont>
      <p:font typeface="Open Sans" panose="020B0604020202020204" charset="0"/>
      <p:regular r:id="rId15"/>
      <p:bold r:id="rId16"/>
      <p:italic r:id="rId17"/>
      <p:boldItalic r:id="rId18"/>
    </p:embeddedFont>
    <p:embeddedFont>
      <p:font typeface="Economica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396" autoAdjust="0"/>
  </p:normalViewPr>
  <p:slideViewPr>
    <p:cSldViewPr snapToGrid="0">
      <p:cViewPr varScale="1">
        <p:scale>
          <a:sx n="117" d="100"/>
          <a:sy n="117" d="100"/>
        </p:scale>
        <p:origin x="466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6-03T11:00:07.437" idx="1">
    <p:pos x="4865" y="474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1013748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16b2adad1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16b2adad1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16b2adad1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16b2adad1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e16b2adad1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e16b2adad1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0ddf966691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0ddf966691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16b2adad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16b2adad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e16b2adad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e16b2adad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16b2adad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16b2adad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16b2adad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16b2adad1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e16b2adad1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e16b2adad1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16b2adad1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e16b2adad1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16b2adad1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16b2adad1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Пустий слайд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comments" Target="../comments/commen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2805450" y="821299"/>
            <a:ext cx="5316944" cy="151956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/>
            <a:r>
              <a:rPr lang="ru-RU" sz="2400" dirty="0" err="1"/>
              <a:t>Генерація</a:t>
            </a:r>
            <a:r>
              <a:rPr lang="ru-RU" sz="2400" dirty="0"/>
              <a:t> </a:t>
            </a:r>
            <a:r>
              <a:rPr lang="ru-RU" sz="2400" dirty="0" err="1"/>
              <a:t>інформаційної</a:t>
            </a:r>
            <a:r>
              <a:rPr lang="ru-RU" sz="2400" dirty="0"/>
              <a:t> </a:t>
            </a:r>
            <a:r>
              <a:rPr lang="ru-RU" sz="2400" dirty="0" err="1"/>
              <a:t>системи</a:t>
            </a:r>
            <a:r>
              <a:rPr lang="ru-RU" sz="2400" dirty="0"/>
              <a:t> на </a:t>
            </a:r>
            <a:r>
              <a:rPr lang="ru-RU" sz="2400" dirty="0" err="1"/>
              <a:t>основі</a:t>
            </a:r>
            <a:r>
              <a:rPr lang="ru-RU" sz="2400" dirty="0"/>
              <a:t> ER </a:t>
            </a:r>
            <a:r>
              <a:rPr lang="ru-RU" sz="2400" dirty="0" err="1"/>
              <a:t>діаграми</a:t>
            </a:r>
            <a:r>
              <a:rPr lang="ru-RU" sz="2400" dirty="0"/>
              <a:t>. </a:t>
            </a:r>
            <a:r>
              <a:rPr lang="ru-RU" sz="2400" dirty="0" err="1"/>
              <a:t>Кастомізація</a:t>
            </a:r>
            <a:r>
              <a:rPr lang="ru-RU" sz="2400" dirty="0"/>
              <a:t> </a:t>
            </a:r>
            <a:r>
              <a:rPr lang="ru-RU" sz="2400" dirty="0" err="1"/>
              <a:t>застосунку</a:t>
            </a:r>
            <a:r>
              <a:rPr lang="ru-RU" sz="2400" dirty="0"/>
              <a:t> на </a:t>
            </a:r>
            <a:r>
              <a:rPr lang="ru-RU" sz="2400" dirty="0" err="1"/>
              <a:t>основі</a:t>
            </a:r>
            <a:r>
              <a:rPr lang="ru-RU" sz="2400" dirty="0"/>
              <a:t> </a:t>
            </a:r>
            <a:r>
              <a:rPr lang="ru-RU" sz="2400" dirty="0" err="1"/>
              <a:t>конфігурації</a:t>
            </a:r>
            <a:r>
              <a:rPr lang="ru-RU" sz="2400" dirty="0"/>
              <a:t> </a:t>
            </a:r>
            <a:r>
              <a:rPr lang="ru-RU" sz="2400" dirty="0" err="1"/>
              <a:t>обраних</a:t>
            </a:r>
            <a:r>
              <a:rPr lang="ru-RU" sz="2400" dirty="0"/>
              <a:t> </a:t>
            </a:r>
            <a:r>
              <a:rPr lang="ru-RU" sz="2400" dirty="0" err="1"/>
              <a:t>користувачем</a:t>
            </a:r>
            <a:endParaRPr sz="2400" dirty="0"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1120889" y="3267410"/>
            <a:ext cx="5708537" cy="18760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/>
            <a:r>
              <a:rPr lang="uk" sz="1800" dirty="0" smtClean="0"/>
              <a:t>ПІБ, група:  </a:t>
            </a:r>
            <a:r>
              <a:rPr lang="uk-UA" sz="1800" dirty="0" smtClean="0"/>
              <a:t>Матвєєнко </a:t>
            </a:r>
            <a:r>
              <a:rPr lang="uk-UA" sz="1800" dirty="0"/>
              <a:t>Олексій Іванович</a:t>
            </a:r>
            <a:r>
              <a:rPr lang="uk" sz="1800" dirty="0"/>
              <a:t>, ПЗПІ-21-9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1800" dirty="0"/>
              <a:t>Керівник:    </a:t>
            </a:r>
            <a:r>
              <a:rPr lang="uk" sz="1800" dirty="0" smtClean="0"/>
              <a:t>                       доц</a:t>
            </a:r>
            <a:r>
              <a:rPr lang="uk" sz="1800" dirty="0"/>
              <a:t>. </a:t>
            </a:r>
            <a:r>
              <a:rPr lang="ru-RU" sz="1800" dirty="0"/>
              <a:t>к</a:t>
            </a:r>
            <a:r>
              <a:rPr lang="uk" sz="1800" dirty="0" smtClean="0"/>
              <a:t>афедри ПІ </a:t>
            </a:r>
            <a:r>
              <a:rPr lang="uk" sz="1800" dirty="0"/>
              <a:t>Чуприна А.С.</a:t>
            </a:r>
            <a:endParaRPr sz="18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uk-UA" sz="1400" dirty="0" smtClean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800" dirty="0" smtClean="0"/>
              <a:t>                             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800" dirty="0" smtClean="0"/>
              <a:t>                            11 червня 2025</a:t>
            </a:r>
            <a:endParaRPr sz="1800" dirty="0"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725" y="170825"/>
            <a:ext cx="2133975" cy="3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68504" y="170825"/>
            <a:ext cx="1924921" cy="43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268925" y="-14362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Інтерфейс користувача </a:t>
            </a:r>
            <a:endParaRPr sz="3200" dirty="0"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28D948D-369C-B702-98D8-76BFF8794D1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10</a:t>
            </a:fld>
            <a:endParaRPr lang="uk-UA" dirty="0"/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0CD61A57-9C9B-AE11-FD8A-8D95A8CECB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03A04D9-05B6-3C9D-9BEF-454E584789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925" y="791705"/>
            <a:ext cx="5447708" cy="264563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E32CED3-8DC9-93DE-63C1-14FF31B0581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4628" r="22994"/>
          <a:stretch>
            <a:fillRect/>
          </a:stretch>
        </p:blipFill>
        <p:spPr>
          <a:xfrm>
            <a:off x="5112631" y="1534704"/>
            <a:ext cx="3277156" cy="303368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268925" y="-14362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Тестування</a:t>
            </a:r>
            <a:endParaRPr sz="3200" dirty="0"/>
          </a:p>
        </p:txBody>
      </p:sp>
      <p:sp>
        <p:nvSpPr>
          <p:cNvPr id="128" name="Google Shape;128;p22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114300" indent="0">
              <a:buNone/>
            </a:pPr>
            <a:r>
              <a:rPr lang="uk-UA" b="1" dirty="0"/>
              <a:t>Конфігурація перегляду таблиць (</a:t>
            </a:r>
            <a:r>
              <a:rPr lang="en-US" b="1" dirty="0"/>
              <a:t>Table View Configuration)</a:t>
            </a:r>
          </a:p>
          <a:p>
            <a:pPr marL="114300" indent="0">
              <a:buNone/>
            </a:pPr>
            <a:r>
              <a:rPr lang="uk-UA" dirty="0"/>
              <a:t>На цьому етапі користувач налаштовує вигляд і поведінку інтерфейсу таблиць у згенерованому застосунку. Конфігурація включає: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dirty="0"/>
              <a:t>задання </a:t>
            </a:r>
            <a:r>
              <a:rPr lang="uk-UA" b="1" dirty="0"/>
              <a:t>візуальних назв таблиць</a:t>
            </a:r>
            <a:r>
              <a:rPr lang="uk-UA" dirty="0"/>
              <a:t>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dirty="0"/>
              <a:t>встановлення </a:t>
            </a:r>
            <a:r>
              <a:rPr lang="uk-UA" b="1" dirty="0"/>
              <a:t>міток (</a:t>
            </a:r>
            <a:r>
              <a:rPr lang="en-US" b="1" dirty="0"/>
              <a:t>label)</a:t>
            </a:r>
            <a:r>
              <a:rPr lang="en-US" dirty="0"/>
              <a:t> </a:t>
            </a:r>
            <a:r>
              <a:rPr lang="uk-UA" dirty="0"/>
              <a:t>для колонок;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b="1" dirty="0"/>
              <a:t>увімкнення або вимкнення сортування та фільтрації</a:t>
            </a:r>
            <a:r>
              <a:rPr lang="uk-UA" dirty="0"/>
              <a:t> для кожного поля окремо.</a:t>
            </a:r>
          </a:p>
          <a:p>
            <a:pPr marL="114300" indent="0">
              <a:buNone/>
            </a:pPr>
            <a:r>
              <a:rPr lang="uk-UA" b="1" dirty="0"/>
              <a:t>Перевірені функціональні кейси:</a:t>
            </a:r>
          </a:p>
          <a:p>
            <a:pPr marL="114300" indent="0">
              <a:buNone/>
            </a:pPr>
            <a:r>
              <a:rPr lang="uk-UA" dirty="0"/>
              <a:t>	- можливість встановити унікальну мітку для кожної колонки;</a:t>
            </a:r>
          </a:p>
          <a:p>
            <a:pPr marL="114300" indent="0">
              <a:buNone/>
            </a:pPr>
            <a:r>
              <a:rPr lang="uk-UA" dirty="0"/>
              <a:t>	- активація/деактивація </a:t>
            </a:r>
            <a:r>
              <a:rPr lang="uk-UA" dirty="0" err="1"/>
              <a:t>чекбоксів</a:t>
            </a:r>
            <a:r>
              <a:rPr lang="uk-UA" dirty="0"/>
              <a:t> </a:t>
            </a:r>
            <a:r>
              <a:rPr lang="en-US" i="1" dirty="0"/>
              <a:t>Sorting enabled</a:t>
            </a:r>
            <a:r>
              <a:rPr lang="en-US" dirty="0"/>
              <a:t> </a:t>
            </a:r>
            <a:r>
              <a:rPr lang="uk-UA" dirty="0"/>
              <a:t>і </a:t>
            </a:r>
            <a:r>
              <a:rPr lang="en-US" i="1" dirty="0"/>
              <a:t>Filtering enabled</a:t>
            </a:r>
            <a:r>
              <a:rPr lang="en-US" dirty="0"/>
              <a:t>;</a:t>
            </a:r>
          </a:p>
          <a:p>
            <a:pPr marL="114300" indent="0">
              <a:buNone/>
            </a:pPr>
            <a:r>
              <a:rPr lang="uk-UA" dirty="0"/>
              <a:t>	- незалежне налаштування фільтрів для кожної таблиці;</a:t>
            </a:r>
          </a:p>
          <a:p>
            <a:pPr marL="114300" indent="0">
              <a:buNone/>
            </a:pPr>
            <a:r>
              <a:rPr lang="uk-UA" dirty="0"/>
              <a:t>	- збереження конфігурації при оновленні сторінки (локальне або серверне сховище);</a:t>
            </a:r>
          </a:p>
          <a:p>
            <a:pPr marL="114300" indent="0">
              <a:buNone/>
            </a:pPr>
            <a:r>
              <a:rPr lang="uk-UA" dirty="0"/>
              <a:t>	- запобігання переходу на наступний етап при некоректній або незавершеній конфігурації.</a:t>
            </a:r>
          </a:p>
          <a:p>
            <a:pPr marL="114300" indent="0">
              <a:buNone/>
            </a:pPr>
            <a:r>
              <a:rPr lang="uk-UA" dirty="0"/>
              <a:t>Усі опції працюють стабільно, зміни зберігаються, передаються до наступного етапу генерації застосунку. Інтерфейс конфігурації є інтуїтивно зрозумілим та придатним для користувачів без технічного бекграунду.</a:t>
            </a: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28D948D-369C-B702-98D8-76BFF8794D1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11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942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Підсумки </a:t>
            </a:r>
            <a:endParaRPr sz="3200" dirty="0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215537" y="1147225"/>
            <a:ext cx="8616763" cy="335400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uk-UA" dirty="0" smtClean="0"/>
              <a:t>У межах кваліфікаційної роботи було розроблено </a:t>
            </a:r>
            <a:r>
              <a:rPr lang="uk-UA" dirty="0" err="1" smtClean="0"/>
              <a:t>вебплатформу</a:t>
            </a:r>
            <a:r>
              <a:rPr lang="uk-UA" dirty="0" smtClean="0"/>
              <a:t> для автоматизованої генерації </a:t>
            </a:r>
            <a:r>
              <a:rPr lang="uk-UA" dirty="0" err="1" smtClean="0"/>
              <a:t>вебзастосунків</a:t>
            </a:r>
            <a:r>
              <a:rPr lang="uk-UA" dirty="0" smtClean="0"/>
              <a:t> на основі </a:t>
            </a:r>
            <a:r>
              <a:rPr lang="en-US" dirty="0" smtClean="0"/>
              <a:t>ER-</a:t>
            </a:r>
            <a:r>
              <a:rPr lang="uk-UA" dirty="0" smtClean="0"/>
              <a:t>діаграми. Система дозволяє створювати </a:t>
            </a:r>
            <a:r>
              <a:rPr lang="uk-UA" dirty="0" err="1" smtClean="0"/>
              <a:t>проєкти</a:t>
            </a:r>
            <a:r>
              <a:rPr lang="uk-UA" dirty="0" smtClean="0"/>
              <a:t>, моделювати базу даних, задавати зв’язки, типи даних, правила </a:t>
            </a:r>
            <a:r>
              <a:rPr lang="uk-UA" dirty="0" err="1" smtClean="0"/>
              <a:t>валідації</a:t>
            </a:r>
            <a:r>
              <a:rPr lang="uk-UA" dirty="0" smtClean="0"/>
              <a:t> та конфігурацію інтерфейсу, після чого – автоматично генерувати </a:t>
            </a:r>
            <a:r>
              <a:rPr lang="en-US" dirty="0" smtClean="0"/>
              <a:t>CRUD-</a:t>
            </a:r>
            <a:r>
              <a:rPr lang="uk-UA" dirty="0" smtClean="0"/>
              <a:t>застосунок.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uk-UA" dirty="0" smtClean="0"/>
              <a:t>Реалізовано ключові модулі: реєстрацію користувачів, редактор </a:t>
            </a:r>
            <a:r>
              <a:rPr lang="en-US" dirty="0" smtClean="0"/>
              <a:t>ER-</a:t>
            </a:r>
            <a:r>
              <a:rPr lang="uk-UA" dirty="0" smtClean="0"/>
              <a:t>діаграм, </a:t>
            </a:r>
            <a:r>
              <a:rPr lang="uk-UA" dirty="0" err="1" smtClean="0"/>
              <a:t>конфігуратор</a:t>
            </a:r>
            <a:r>
              <a:rPr lang="uk-UA" dirty="0" smtClean="0"/>
              <a:t> інтерфейсу, генератор коду та експорт </a:t>
            </a:r>
            <a:r>
              <a:rPr lang="uk-UA" dirty="0" err="1" smtClean="0"/>
              <a:t>проєкту</a:t>
            </a:r>
            <a:r>
              <a:rPr lang="uk-UA" dirty="0" smtClean="0"/>
              <a:t>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uk-UA" dirty="0" smtClean="0"/>
              <a:t>Платформа має практичну цінність: у навчальному процесі; для створення прототипів; як внутрішній інструмент для невеликих команд.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uk-UA" dirty="0" smtClean="0"/>
              <a:t>Можливий подальший розвиток </a:t>
            </a:r>
            <a:r>
              <a:rPr lang="uk-UA" dirty="0" err="1" smtClean="0"/>
              <a:t>проєкту</a:t>
            </a:r>
            <a:r>
              <a:rPr lang="uk-UA" dirty="0" smtClean="0"/>
              <a:t>: підтримка нових технологій, інтеграція з хмарними сервісами, обмін шаблонами між користувачами.</a:t>
            </a:r>
            <a:endParaRPr lang="en-US" dirty="0"/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B5B94D8-63F6-7EAC-6461-2DB4B135596F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12</a:t>
            </a:fld>
            <a:endParaRPr lang="uk-U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Мета роботи</a:t>
            </a:r>
            <a:endParaRPr sz="3200" dirty="0"/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311700" y="920425"/>
            <a:ext cx="8520600" cy="27855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uk-UA" dirty="0"/>
              <a:t>Метою кваліфікаційної роботи є створення </a:t>
            </a:r>
            <a:r>
              <a:rPr lang="uk-UA" dirty="0" err="1"/>
              <a:t>вебзастосунку</a:t>
            </a:r>
            <a:r>
              <a:rPr lang="uk-UA" dirty="0"/>
              <a:t>, що дозволяє автоматизовано генерувати повноцінні інформаційні системи з клієнтською та серверною частиною на основі побудованої користувачем </a:t>
            </a:r>
            <a:r>
              <a:rPr lang="en-US" dirty="0"/>
              <a:t>ER-</a:t>
            </a:r>
            <a:r>
              <a:rPr lang="uk-UA" dirty="0"/>
              <a:t>діаграми, без необхідності в глибоких знаннях програмування. </a:t>
            </a:r>
            <a:endParaRPr lang="uk-UA" dirty="0" smtClean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uk-UA" dirty="0" smtClean="0"/>
              <a:t>Розробка </a:t>
            </a:r>
            <a:r>
              <a:rPr lang="uk-UA" dirty="0"/>
              <a:t>спрямована на спрощення процесу побудови </a:t>
            </a:r>
            <a:r>
              <a:rPr lang="uk-UA" dirty="0" err="1"/>
              <a:t>вебзастосунків</a:t>
            </a:r>
            <a:r>
              <a:rPr lang="uk-UA" dirty="0"/>
              <a:t> із </a:t>
            </a:r>
            <a:r>
              <a:rPr lang="en-US" dirty="0"/>
              <a:t>CRUD-</a:t>
            </a:r>
            <a:r>
              <a:rPr lang="uk-UA" dirty="0"/>
              <a:t>функціональністю шляхом візуального моделювання структури бази даних, налаштування конфігурацій і автоматичної генерації коду з використанням сучасних технологій (</a:t>
            </a:r>
            <a:r>
              <a:rPr lang="en-US" dirty="0"/>
              <a:t>React, TypeScript, ASP.NET Core, Entity Framework).</a:t>
            </a:r>
            <a:endParaRPr dirty="0">
              <a:latin typeface="Economica" panose="020B0604020202020204" charset="0"/>
            </a:endParaRPr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93E68CA-DEF7-D32D-BFB6-7B402335F4C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2</a:t>
            </a:fld>
            <a:endParaRPr lang="uk-U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-124863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Аналіз проблеми (аналіз існуючих рішень) </a:t>
            </a:r>
            <a:endParaRPr sz="3200" dirty="0"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0" y="979393"/>
            <a:ext cx="9062292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>
              <a:lnSpc>
                <a:spcPct val="160000"/>
              </a:lnSpc>
            </a:pPr>
            <a:r>
              <a:rPr lang="uk-UA" sz="1400" dirty="0"/>
              <a:t>У сучасному цифровому середовищі підприємства та організації активно впроваджують інформаційні технології для автоматизації процесів, управління даними та взаємодії з користувачами. Проте розробка </a:t>
            </a:r>
            <a:r>
              <a:rPr lang="uk-UA" sz="1400" dirty="0" err="1"/>
              <a:t>вебзастосунків</a:t>
            </a:r>
            <a:r>
              <a:rPr lang="uk-UA" sz="1400" dirty="0"/>
              <a:t>, які включають базову </a:t>
            </a:r>
            <a:r>
              <a:rPr lang="en-US" sz="1400" dirty="0"/>
              <a:t>CRUD-</a:t>
            </a:r>
            <a:r>
              <a:rPr lang="uk-UA" sz="1400" dirty="0"/>
              <a:t>функціональність (створення, читання, оновлення, видалення даних), усе ще залишається складним завданням для користувачів без глибоких знань у галузі програмування.</a:t>
            </a:r>
          </a:p>
          <a:p>
            <a:pPr>
              <a:lnSpc>
                <a:spcPct val="160000"/>
              </a:lnSpc>
            </a:pPr>
            <a:r>
              <a:rPr lang="uk-UA" sz="1400" dirty="0"/>
              <a:t>Попри наявність деяких онлайн-платформ для генерації таких систем, більшість з них не надають достатньої свободи у налаштуванні логіки, мають обмеження щодо гнучкості структури даних або прив’язують користувача до конкретного технологічного стеку.</a:t>
            </a:r>
          </a:p>
          <a:p>
            <a:pPr>
              <a:lnSpc>
                <a:spcPct val="160000"/>
              </a:lnSpc>
            </a:pPr>
            <a:r>
              <a:rPr lang="uk-UA" sz="1400" dirty="0"/>
              <a:t>Враховуючи це, актуальним є створення інструменту, який дозволить користувачеві самостійно змоделювати структуру бази даних у вигляді </a:t>
            </a:r>
            <a:r>
              <a:rPr lang="en-US" sz="1400" dirty="0"/>
              <a:t>ER-</a:t>
            </a:r>
            <a:r>
              <a:rPr lang="uk-UA" sz="1400" dirty="0"/>
              <a:t>діаграми, задати правила </a:t>
            </a:r>
            <a:r>
              <a:rPr lang="uk-UA" sz="1400" dirty="0" err="1"/>
              <a:t>валідації</a:t>
            </a:r>
            <a:r>
              <a:rPr lang="uk-UA" sz="1400" dirty="0"/>
              <a:t>, </a:t>
            </a:r>
            <a:r>
              <a:rPr lang="uk-UA" sz="1400" dirty="0" err="1"/>
              <a:t>кастомізувати</a:t>
            </a:r>
            <a:r>
              <a:rPr lang="uk-UA" sz="1400" dirty="0"/>
              <a:t> інтерфейс і на виході отримати повноцінний </a:t>
            </a:r>
            <a:r>
              <a:rPr lang="uk-UA" sz="1400" dirty="0" err="1"/>
              <a:t>вебзастосунок</a:t>
            </a:r>
            <a:r>
              <a:rPr lang="uk-UA" sz="1400" dirty="0"/>
              <a:t> із відкритим кодом, придатний для доопрацювання, масштабування та розгортання на будь-яких платформах.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uk-UA" sz="1000" dirty="0">
              <a:solidFill>
                <a:srgbClr val="0D0D0D"/>
              </a:solidFill>
              <a:highlight>
                <a:srgbClr val="FFFFFF"/>
              </a:highlight>
            </a:endParaRPr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B62475D-5E0B-A5AC-3922-2970FC56A64D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3</a:t>
            </a:fld>
            <a:endParaRPr lang="uk-U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311700" y="-186276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Постановка задачі та опис системи</a:t>
            </a:r>
            <a:endParaRPr sz="3200" dirty="0"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311700" y="825262"/>
            <a:ext cx="8520600" cy="35342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114300" indent="0">
              <a:lnSpc>
                <a:spcPct val="170000"/>
              </a:lnSpc>
              <a:buNone/>
            </a:pPr>
            <a:r>
              <a:rPr lang="uk-UA" dirty="0">
                <a:highlight>
                  <a:srgbClr val="FFFFFF"/>
                </a:highlight>
              </a:rPr>
              <a:t>Основні завдання:</a:t>
            </a:r>
          </a:p>
          <a:p>
            <a:pPr>
              <a:lnSpc>
                <a:spcPct val="170000"/>
              </a:lnSpc>
            </a:pPr>
            <a:r>
              <a:rPr lang="uk-UA" dirty="0">
                <a:highlight>
                  <a:srgbClr val="FFFFFF"/>
                </a:highlight>
              </a:rPr>
              <a:t>Реалізація системи обліку користувачів (реєстрація, вхід, захист доступу).</a:t>
            </a:r>
          </a:p>
          <a:p>
            <a:pPr>
              <a:lnSpc>
                <a:spcPct val="170000"/>
              </a:lnSpc>
            </a:pPr>
            <a:r>
              <a:rPr lang="uk-UA" dirty="0">
                <a:highlight>
                  <a:srgbClr val="FFFFFF"/>
                </a:highlight>
              </a:rPr>
              <a:t>Панель управління </a:t>
            </a:r>
            <a:r>
              <a:rPr lang="uk-UA" dirty="0" err="1">
                <a:highlight>
                  <a:srgbClr val="FFFFFF"/>
                </a:highlight>
              </a:rPr>
              <a:t>проєктами</a:t>
            </a:r>
            <a:r>
              <a:rPr lang="uk-UA" dirty="0">
                <a:highlight>
                  <a:srgbClr val="FFFFFF"/>
                </a:highlight>
              </a:rPr>
              <a:t> (створення, редагування, видалення).</a:t>
            </a:r>
          </a:p>
          <a:p>
            <a:pPr>
              <a:lnSpc>
                <a:spcPct val="170000"/>
              </a:lnSpc>
            </a:pPr>
            <a:r>
              <a:rPr lang="uk-UA" dirty="0" err="1">
                <a:highlight>
                  <a:srgbClr val="FFFFFF"/>
                </a:highlight>
              </a:rPr>
              <a:t>Опціональне</a:t>
            </a:r>
            <a:r>
              <a:rPr lang="uk-UA" dirty="0">
                <a:highlight>
                  <a:srgbClr val="FFFFFF"/>
                </a:highlight>
              </a:rPr>
              <a:t> додавання авторизації в згенеровані застосунки.</a:t>
            </a:r>
          </a:p>
          <a:p>
            <a:pPr>
              <a:lnSpc>
                <a:spcPct val="170000"/>
              </a:lnSpc>
            </a:pPr>
            <a:r>
              <a:rPr lang="uk-UA" dirty="0">
                <a:highlight>
                  <a:srgbClr val="FFFFFF"/>
                </a:highlight>
              </a:rPr>
              <a:t>Візуальний редактор </a:t>
            </a:r>
            <a:r>
              <a:rPr lang="en-US" dirty="0">
                <a:highlight>
                  <a:srgbClr val="FFFFFF"/>
                </a:highlight>
              </a:rPr>
              <a:t>ER-</a:t>
            </a:r>
            <a:r>
              <a:rPr lang="uk-UA" dirty="0">
                <a:highlight>
                  <a:srgbClr val="FFFFFF"/>
                </a:highlight>
              </a:rPr>
              <a:t>діаграм: створення таблиць, типів даних і </a:t>
            </a:r>
            <a:r>
              <a:rPr lang="uk-UA" dirty="0" err="1">
                <a:highlight>
                  <a:srgbClr val="FFFFFF"/>
                </a:highlight>
              </a:rPr>
              <a:t>зв’язків</a:t>
            </a:r>
            <a:r>
              <a:rPr lang="uk-UA" dirty="0">
                <a:highlight>
                  <a:srgbClr val="FFFFFF"/>
                </a:highlight>
              </a:rPr>
              <a:t>.</a:t>
            </a:r>
          </a:p>
          <a:p>
            <a:pPr>
              <a:lnSpc>
                <a:spcPct val="170000"/>
              </a:lnSpc>
            </a:pPr>
            <a:r>
              <a:rPr lang="uk-UA" dirty="0">
                <a:highlight>
                  <a:srgbClr val="FFFFFF"/>
                </a:highlight>
              </a:rPr>
              <a:t>Налаштування полів для пошуку, фільтрації та сортування.</a:t>
            </a:r>
          </a:p>
          <a:p>
            <a:pPr>
              <a:lnSpc>
                <a:spcPct val="170000"/>
              </a:lnSpc>
            </a:pPr>
            <a:r>
              <a:rPr lang="uk-UA" dirty="0">
                <a:highlight>
                  <a:srgbClr val="FFFFFF"/>
                </a:highlight>
              </a:rPr>
              <a:t>Конфігурація правил </a:t>
            </a:r>
            <a:r>
              <a:rPr lang="uk-UA" dirty="0" err="1">
                <a:highlight>
                  <a:srgbClr val="FFFFFF"/>
                </a:highlight>
              </a:rPr>
              <a:t>валідації</a:t>
            </a:r>
            <a:r>
              <a:rPr lang="uk-UA" dirty="0">
                <a:highlight>
                  <a:srgbClr val="FFFFFF"/>
                </a:highlight>
              </a:rPr>
              <a:t> (обов’язковість, формат, довжина).</a:t>
            </a:r>
          </a:p>
          <a:p>
            <a:pPr>
              <a:lnSpc>
                <a:spcPct val="170000"/>
              </a:lnSpc>
            </a:pPr>
            <a:r>
              <a:rPr lang="uk-UA" dirty="0">
                <a:highlight>
                  <a:srgbClr val="FFFFFF"/>
                </a:highlight>
              </a:rPr>
              <a:t>Вибір теми оформлення інтерфейсу.</a:t>
            </a:r>
          </a:p>
          <a:p>
            <a:pPr>
              <a:lnSpc>
                <a:spcPct val="170000"/>
              </a:lnSpc>
            </a:pPr>
            <a:r>
              <a:rPr lang="uk-UA" dirty="0">
                <a:highlight>
                  <a:srgbClr val="FFFFFF"/>
                </a:highlight>
              </a:rPr>
              <a:t>Генерація архіву з готовим кодом клієнтської та серверної частини.</a:t>
            </a:r>
          </a:p>
          <a:p>
            <a:pPr>
              <a:lnSpc>
                <a:spcPct val="170000"/>
              </a:lnSpc>
            </a:pPr>
            <a:r>
              <a:rPr lang="uk-UA" dirty="0">
                <a:highlight>
                  <a:srgbClr val="FFFFFF"/>
                </a:highlight>
              </a:rPr>
              <a:t>Платформа орієнтована на освітні цілі, </a:t>
            </a:r>
            <a:r>
              <a:rPr lang="uk-UA" dirty="0" err="1">
                <a:highlight>
                  <a:srgbClr val="FFFFFF"/>
                </a:highlight>
              </a:rPr>
              <a:t>прототипування</a:t>
            </a:r>
            <a:r>
              <a:rPr lang="uk-UA" dirty="0">
                <a:highlight>
                  <a:srgbClr val="FFFFFF"/>
                </a:highlight>
              </a:rPr>
              <a:t> і створення внутрішніх сервісів.</a:t>
            </a: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23D9805-068E-FE7E-BC9A-0C410D68B73B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4</a:t>
            </a:fld>
            <a:endParaRPr lang="uk-U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311700" y="-148309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Вибір технологій розробки </a:t>
            </a:r>
            <a:endParaRPr sz="3200" dirty="0"/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257640" y="721373"/>
            <a:ext cx="8520600" cy="36381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114300" indent="0">
              <a:buNone/>
            </a:pPr>
            <a:r>
              <a:rPr lang="uk-UA" dirty="0"/>
              <a:t>Для реалізації платформи обрано сучасні інструменти, які забезпечують продуктивність, масштабованість та зручність у розробці.</a:t>
            </a:r>
          </a:p>
          <a:p>
            <a:pPr marL="114300" indent="0">
              <a:buNone/>
            </a:pPr>
            <a:r>
              <a:rPr lang="uk-UA" b="1" dirty="0"/>
              <a:t>Серверна частина:</a:t>
            </a:r>
            <a:endParaRPr lang="uk-UA" dirty="0"/>
          </a:p>
          <a:p>
            <a:pPr marL="114300" indent="0">
              <a:buNone/>
            </a:pPr>
            <a:r>
              <a:rPr lang="uk-UA" b="1" dirty="0" smtClean="0"/>
              <a:t>        Мова</a:t>
            </a:r>
            <a:r>
              <a:rPr lang="uk-UA" b="1" dirty="0"/>
              <a:t>:</a:t>
            </a:r>
            <a:r>
              <a:rPr lang="uk-UA" dirty="0"/>
              <a:t> </a:t>
            </a:r>
            <a:r>
              <a:rPr lang="en-US" dirty="0"/>
              <a:t>C# (.NET Core) — </a:t>
            </a:r>
            <a:r>
              <a:rPr lang="uk-UA" dirty="0" err="1"/>
              <a:t>кросплатформене</a:t>
            </a:r>
            <a:r>
              <a:rPr lang="uk-UA" dirty="0"/>
              <a:t> середовище з відкритим кодом.</a:t>
            </a:r>
          </a:p>
          <a:p>
            <a:pPr marL="114300" indent="0">
              <a:buNone/>
            </a:pPr>
            <a:r>
              <a:rPr lang="uk-UA" b="1" dirty="0" smtClean="0"/>
              <a:t>        </a:t>
            </a:r>
            <a:r>
              <a:rPr lang="en-US" b="1" dirty="0" smtClean="0"/>
              <a:t>API</a:t>
            </a:r>
            <a:r>
              <a:rPr lang="en-US" b="1" dirty="0"/>
              <a:t>:</a:t>
            </a:r>
            <a:r>
              <a:rPr lang="en-US" dirty="0"/>
              <a:t> ASP.NET Core Web API — </a:t>
            </a:r>
            <a:r>
              <a:rPr lang="uk-UA" dirty="0"/>
              <a:t>реалізація </a:t>
            </a:r>
            <a:r>
              <a:rPr lang="en-US" dirty="0"/>
              <a:t>RESTful </a:t>
            </a:r>
            <a:r>
              <a:rPr lang="uk-UA" dirty="0"/>
              <a:t>сервісів.</a:t>
            </a:r>
          </a:p>
          <a:p>
            <a:pPr marL="114300" indent="0">
              <a:buNone/>
            </a:pPr>
            <a:r>
              <a:rPr lang="uk-UA" b="1" dirty="0" smtClean="0"/>
              <a:t>        </a:t>
            </a:r>
            <a:r>
              <a:rPr lang="en-US" b="1" dirty="0" smtClean="0"/>
              <a:t>HTML-</a:t>
            </a:r>
            <a:r>
              <a:rPr lang="uk-UA" b="1" dirty="0" err="1"/>
              <a:t>рендерінг</a:t>
            </a:r>
            <a:r>
              <a:rPr lang="uk-UA" b="1" dirty="0"/>
              <a:t> (</a:t>
            </a:r>
            <a:r>
              <a:rPr lang="uk-UA" b="1" dirty="0" err="1"/>
              <a:t>опційно</a:t>
            </a:r>
            <a:r>
              <a:rPr lang="uk-UA" b="1" dirty="0"/>
              <a:t>):</a:t>
            </a:r>
            <a:r>
              <a:rPr lang="uk-UA" dirty="0"/>
              <a:t> </a:t>
            </a:r>
            <a:r>
              <a:rPr lang="en-US" dirty="0"/>
              <a:t>ASP.NET Core MVC.</a:t>
            </a:r>
          </a:p>
          <a:p>
            <a:pPr marL="114300" indent="0">
              <a:buNone/>
            </a:pPr>
            <a:r>
              <a:rPr lang="uk-UA" b="1" dirty="0" smtClean="0"/>
              <a:t>        </a:t>
            </a:r>
            <a:r>
              <a:rPr lang="en-US" b="1" dirty="0" smtClean="0"/>
              <a:t>ORM</a:t>
            </a:r>
            <a:r>
              <a:rPr lang="en-US" b="1" dirty="0"/>
              <a:t>:</a:t>
            </a:r>
            <a:r>
              <a:rPr lang="en-US" dirty="0"/>
              <a:t> Entity Framework Core — </a:t>
            </a:r>
            <a:r>
              <a:rPr lang="uk-UA" dirty="0"/>
              <a:t>автоматична генерація схеми БД, підтримка міграцій.</a:t>
            </a:r>
          </a:p>
          <a:p>
            <a:pPr marL="114300" indent="0">
              <a:buNone/>
            </a:pPr>
            <a:r>
              <a:rPr lang="uk-UA" b="1" dirty="0" smtClean="0"/>
              <a:t>        СУБД</a:t>
            </a:r>
            <a:r>
              <a:rPr lang="uk-UA" b="1" dirty="0"/>
              <a:t>:</a:t>
            </a:r>
            <a:r>
              <a:rPr lang="uk-UA" dirty="0"/>
              <a:t> </a:t>
            </a:r>
            <a:r>
              <a:rPr lang="en-US" dirty="0"/>
              <a:t>Microsoft SQL Server (</a:t>
            </a:r>
            <a:r>
              <a:rPr lang="uk-UA" dirty="0"/>
              <a:t>структуровані дані), </a:t>
            </a:r>
            <a:r>
              <a:rPr lang="en-US" dirty="0"/>
              <a:t>MongoDB (</a:t>
            </a:r>
            <a:r>
              <a:rPr lang="uk-UA" dirty="0"/>
              <a:t>гнучкі структури, </a:t>
            </a:r>
            <a:r>
              <a:rPr lang="en-US" dirty="0"/>
              <a:t>JSON-</a:t>
            </a:r>
            <a:r>
              <a:rPr lang="uk-UA" dirty="0"/>
              <a:t>конфігурації).</a:t>
            </a:r>
          </a:p>
          <a:p>
            <a:pPr marL="114300" indent="0">
              <a:buNone/>
            </a:pPr>
            <a:r>
              <a:rPr lang="uk-UA" b="1" dirty="0" smtClean="0"/>
              <a:t>        Авторизація</a:t>
            </a:r>
            <a:r>
              <a:rPr lang="uk-UA" b="1" dirty="0"/>
              <a:t>:</a:t>
            </a:r>
            <a:r>
              <a:rPr lang="uk-UA" dirty="0"/>
              <a:t> </a:t>
            </a:r>
            <a:r>
              <a:rPr lang="en-US" dirty="0"/>
              <a:t>JWT (JSON Web Token) </a:t>
            </a:r>
            <a:r>
              <a:rPr lang="uk-UA" dirty="0"/>
              <a:t>із розмежуванням прав доступу.</a:t>
            </a:r>
          </a:p>
          <a:p>
            <a:pPr marL="114300" indent="0">
              <a:buNone/>
            </a:pPr>
            <a:r>
              <a:rPr lang="uk-UA" b="1" dirty="0" smtClean="0"/>
              <a:t>        Безпека</a:t>
            </a:r>
            <a:r>
              <a:rPr lang="uk-UA" b="1" dirty="0"/>
              <a:t>:</a:t>
            </a:r>
            <a:r>
              <a:rPr lang="uk-UA" dirty="0"/>
              <a:t> </a:t>
            </a:r>
            <a:r>
              <a:rPr lang="en-US" dirty="0"/>
              <a:t>SHA-256 </a:t>
            </a:r>
            <a:r>
              <a:rPr lang="uk-UA" dirty="0"/>
              <a:t>хешування паролів, рольова модель доступу.</a:t>
            </a:r>
          </a:p>
          <a:p>
            <a:pPr marL="114300" indent="0">
              <a:buNone/>
            </a:pPr>
            <a:r>
              <a:rPr lang="uk-UA" b="1" dirty="0" smtClean="0"/>
              <a:t>        Архітектура</a:t>
            </a:r>
            <a:r>
              <a:rPr lang="uk-UA" b="1" dirty="0"/>
              <a:t>:</a:t>
            </a:r>
            <a:r>
              <a:rPr lang="uk-UA" dirty="0"/>
              <a:t> </a:t>
            </a:r>
            <a:r>
              <a:rPr lang="en-US" dirty="0"/>
              <a:t>Service / Repository pattern, </a:t>
            </a:r>
            <a:r>
              <a:rPr lang="uk-UA" dirty="0"/>
              <a:t>асинхронні запити, серверна </a:t>
            </a:r>
            <a:r>
              <a:rPr lang="uk-UA" dirty="0" err="1"/>
              <a:t>валідація</a:t>
            </a:r>
            <a:r>
              <a:rPr lang="uk-UA" dirty="0"/>
              <a:t> (</a:t>
            </a:r>
            <a:r>
              <a:rPr lang="en-US" dirty="0" err="1"/>
              <a:t>FluentValidation</a:t>
            </a:r>
            <a:r>
              <a:rPr lang="en-US" dirty="0"/>
              <a:t> / Data Annotations).</a:t>
            </a:r>
          </a:p>
          <a:p>
            <a:pPr marL="114300" indent="0">
              <a:buNone/>
            </a:pPr>
            <a:r>
              <a:rPr lang="uk-UA" b="1" dirty="0" smtClean="0"/>
              <a:t>        Документація </a:t>
            </a:r>
            <a:r>
              <a:rPr lang="en-US" b="1" dirty="0"/>
              <a:t>API:</a:t>
            </a:r>
            <a:r>
              <a:rPr lang="en-US" dirty="0"/>
              <a:t> Swagger / OpenAPI.</a:t>
            </a:r>
          </a:p>
          <a:p>
            <a:pPr marL="114300" indent="0">
              <a:buNone/>
            </a:pPr>
            <a:r>
              <a:rPr lang="uk-UA" b="1" dirty="0"/>
              <a:t>Клієнтська частина:</a:t>
            </a:r>
            <a:endParaRPr lang="uk-UA" dirty="0"/>
          </a:p>
          <a:p>
            <a:pPr marL="114300" indent="0">
              <a:buNone/>
            </a:pPr>
            <a:r>
              <a:rPr lang="uk-UA" b="1" dirty="0" smtClean="0"/>
              <a:t>        </a:t>
            </a:r>
            <a:r>
              <a:rPr lang="uk-UA" b="1" dirty="0" err="1" smtClean="0"/>
              <a:t>Фреймворк</a:t>
            </a:r>
            <a:r>
              <a:rPr lang="uk-UA" b="1" dirty="0"/>
              <a:t>:</a:t>
            </a:r>
            <a:r>
              <a:rPr lang="uk-UA" dirty="0"/>
              <a:t> </a:t>
            </a:r>
            <a:r>
              <a:rPr lang="en-US" dirty="0"/>
              <a:t>React.js — </a:t>
            </a:r>
            <a:r>
              <a:rPr lang="uk-UA" dirty="0"/>
              <a:t>компонентна </a:t>
            </a:r>
            <a:r>
              <a:rPr lang="en-US" dirty="0"/>
              <a:t>SPA-</a:t>
            </a:r>
            <a:r>
              <a:rPr lang="uk-UA" dirty="0"/>
              <a:t>архітектура.</a:t>
            </a:r>
          </a:p>
          <a:p>
            <a:pPr marL="114300" indent="0">
              <a:buNone/>
            </a:pPr>
            <a:r>
              <a:rPr lang="uk-UA" b="1" dirty="0" smtClean="0"/>
              <a:t>        Стилізація</a:t>
            </a:r>
            <a:r>
              <a:rPr lang="uk-UA" b="1" dirty="0"/>
              <a:t>:</a:t>
            </a:r>
            <a:r>
              <a:rPr lang="uk-UA" dirty="0"/>
              <a:t> </a:t>
            </a:r>
            <a:r>
              <a:rPr lang="en-US" dirty="0"/>
              <a:t>CSS-</a:t>
            </a:r>
            <a:r>
              <a:rPr lang="uk-UA" dirty="0"/>
              <a:t>модулі, адаптивні теми.</a:t>
            </a:r>
          </a:p>
          <a:p>
            <a:pPr marL="114300" indent="0">
              <a:buNone/>
            </a:pPr>
            <a:r>
              <a:rPr lang="uk-UA" b="1" dirty="0" smtClean="0"/>
              <a:t>        Комунікація </a:t>
            </a:r>
            <a:r>
              <a:rPr lang="uk-UA" b="1" dirty="0"/>
              <a:t>з сервером:</a:t>
            </a:r>
            <a:r>
              <a:rPr lang="uk-UA" dirty="0"/>
              <a:t> </a:t>
            </a:r>
            <a:r>
              <a:rPr lang="en-US" dirty="0"/>
              <a:t>Axios / fetch, REST API.</a:t>
            </a:r>
          </a:p>
          <a:p>
            <a:pPr marL="114300" indent="0">
              <a:buNone/>
            </a:pPr>
            <a:r>
              <a:rPr lang="uk-UA" b="1" dirty="0" smtClean="0"/>
              <a:t>        Клієнтська </a:t>
            </a:r>
            <a:r>
              <a:rPr lang="uk-UA" b="1" dirty="0" err="1"/>
              <a:t>валідація</a:t>
            </a:r>
            <a:r>
              <a:rPr lang="uk-UA" b="1" dirty="0"/>
              <a:t>:</a:t>
            </a:r>
            <a:r>
              <a:rPr lang="uk-UA" dirty="0"/>
              <a:t> у формах </a:t>
            </a:r>
            <a:r>
              <a:rPr lang="en-US" dirty="0"/>
              <a:t>React.</a:t>
            </a:r>
          </a:p>
          <a:p>
            <a:pPr marL="114300" indent="0">
              <a:buNone/>
            </a:pPr>
            <a:r>
              <a:rPr lang="uk-UA" b="1" dirty="0" smtClean="0"/>
              <a:t>        Тестування</a:t>
            </a:r>
            <a:r>
              <a:rPr lang="uk-UA" b="1" dirty="0"/>
              <a:t>:</a:t>
            </a:r>
            <a:r>
              <a:rPr lang="uk-UA" dirty="0"/>
              <a:t> </a:t>
            </a:r>
            <a:r>
              <a:rPr lang="en-US" dirty="0"/>
              <a:t>UI-</a:t>
            </a:r>
            <a:r>
              <a:rPr lang="uk-UA" dirty="0"/>
              <a:t>тести (форм, фільтрів, компонентів).</a:t>
            </a:r>
          </a:p>
          <a:p>
            <a:pPr marL="114300" indent="0">
              <a:buNone/>
            </a:pPr>
            <a:r>
              <a:rPr lang="uk-UA" b="1" dirty="0" smtClean="0"/>
              <a:t>Додаткові </a:t>
            </a:r>
            <a:r>
              <a:rPr lang="uk-UA" b="1" dirty="0"/>
              <a:t>аспекти:</a:t>
            </a:r>
            <a:endParaRPr lang="uk-UA" dirty="0"/>
          </a:p>
          <a:p>
            <a:pPr marL="114300" indent="0">
              <a:buNone/>
            </a:pPr>
            <a:r>
              <a:rPr lang="uk-UA" b="1" dirty="0" smtClean="0"/>
              <a:t>        </a:t>
            </a:r>
            <a:r>
              <a:rPr lang="uk-UA" b="1" dirty="0" err="1" smtClean="0"/>
              <a:t>Кешування</a:t>
            </a:r>
            <a:r>
              <a:rPr lang="uk-UA" b="1" dirty="0"/>
              <a:t>:</a:t>
            </a:r>
            <a:r>
              <a:rPr lang="uk-UA" dirty="0"/>
              <a:t> кеш </a:t>
            </a:r>
            <a:r>
              <a:rPr lang="en-US" dirty="0"/>
              <a:t>API-</a:t>
            </a:r>
            <a:r>
              <a:rPr lang="uk-UA" dirty="0"/>
              <a:t>відповідей, індексація таблиць, нормалізація </a:t>
            </a:r>
            <a:r>
              <a:rPr lang="uk-UA" dirty="0" smtClean="0"/>
              <a:t>даних.</a:t>
            </a:r>
          </a:p>
          <a:p>
            <a:pPr marL="114300" indent="0">
              <a:buNone/>
            </a:pPr>
            <a:r>
              <a:rPr lang="uk-UA" b="1" dirty="0"/>
              <a:t> </a:t>
            </a:r>
            <a:r>
              <a:rPr lang="uk-UA" b="1" dirty="0" smtClean="0"/>
              <a:t>       Зберігання </a:t>
            </a:r>
            <a:r>
              <a:rPr lang="uk-UA" b="1" dirty="0"/>
              <a:t>файлів:</a:t>
            </a:r>
            <a:r>
              <a:rPr lang="uk-UA" dirty="0"/>
              <a:t> підтримка локального сховища або </a:t>
            </a:r>
            <a:r>
              <a:rPr lang="en-US" dirty="0"/>
              <a:t>Azure Blob Storage.</a:t>
            </a:r>
          </a:p>
          <a:p>
            <a:pPr marL="114300" indent="0">
              <a:buNone/>
            </a:pPr>
            <a:r>
              <a:rPr lang="uk-UA" b="1" dirty="0" smtClean="0"/>
              <a:t>        Реактивність</a:t>
            </a:r>
            <a:r>
              <a:rPr lang="uk-UA" b="1" dirty="0"/>
              <a:t>:</a:t>
            </a:r>
            <a:r>
              <a:rPr lang="uk-UA" dirty="0"/>
              <a:t> оновлення інтерфейсу без перезавантаження.</a:t>
            </a:r>
          </a:p>
          <a:p>
            <a:pPr marL="114300" indent="0">
              <a:buNone/>
            </a:pPr>
            <a:r>
              <a:rPr lang="uk-UA" dirty="0"/>
              <a:t>Застосування цих технологій дозволило створити надійну платформу для генерації </a:t>
            </a:r>
            <a:r>
              <a:rPr lang="uk-UA" dirty="0" err="1"/>
              <a:t>вебзастосунків</a:t>
            </a:r>
            <a:r>
              <a:rPr lang="uk-UA" dirty="0"/>
              <a:t>, придатну як для освітніх потреб, так і для комерційного використання.</a:t>
            </a:r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343E912-C721-1128-5F72-D9BB9BCF5CCA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5</a:t>
            </a:fld>
            <a:endParaRPr lang="uk-U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268925" y="349659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Архітектура створенного програмного забезпечення</a:t>
            </a:r>
            <a:endParaRPr sz="3200" dirty="0"/>
          </a:p>
        </p:txBody>
      </p:sp>
      <p:sp>
        <p:nvSpPr>
          <p:cNvPr id="100" name="Google Shape;100;p18"/>
          <p:cNvSpPr txBox="1">
            <a:spLocks noGrp="1"/>
          </p:cNvSpPr>
          <p:nvPr>
            <p:ph type="body" idx="1"/>
          </p:nvPr>
        </p:nvSpPr>
        <p:spPr>
          <a:xfrm>
            <a:off x="311700" y="1453900"/>
            <a:ext cx="8520600" cy="312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dirty="0">
              <a:latin typeface="Economica" panose="020B0604020202020204" charset="0"/>
            </a:endParaRPr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A55726-B906-08A2-C43F-1B00FCF5F354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6</a:t>
            </a:fld>
            <a:endParaRPr lang="uk-UA" dirty="0"/>
          </a:p>
        </p:txBody>
      </p:sp>
      <p:pic>
        <p:nvPicPr>
          <p:cNvPr id="3" name="Рисунок 2" descr="Изображение выглядит как диаграмма, круг, рисунок, шаблон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AEBA419E-3F00-A58F-D3BE-B3C065D237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6951" y="1426851"/>
            <a:ext cx="4123942" cy="304400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title"/>
          </p:nvPr>
        </p:nvSpPr>
        <p:spPr>
          <a:xfrm>
            <a:off x="311700" y="31240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Опис програмного забезпечення, що було використано у дослідженні</a:t>
            </a:r>
            <a:endParaRPr sz="3200" dirty="0"/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26AFC1-F793-030A-440F-FC50C3AEF715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7</a:t>
            </a:fld>
            <a:endParaRPr lang="uk-UA" dirty="0"/>
          </a:p>
        </p:txBody>
      </p:sp>
      <p:pic>
        <p:nvPicPr>
          <p:cNvPr id="3" name="Рисунок 2" descr="Изображение выглядит как текст, снимок экрана, диаграмма, число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AD67EBE3-CEB9-1B1C-8DBA-F7ECA49DB9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5493" y="1251424"/>
            <a:ext cx="3308095" cy="33080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311700" y="-9203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Дизайн системи</a:t>
            </a:r>
            <a:endParaRPr sz="3200" dirty="0"/>
          </a:p>
        </p:txBody>
      </p:sp>
      <p:sp>
        <p:nvSpPr>
          <p:cNvPr id="114" name="Google Shape;114;p20"/>
          <p:cNvSpPr txBox="1">
            <a:spLocks noGrp="1"/>
          </p:cNvSpPr>
          <p:nvPr>
            <p:ph type="body" idx="1"/>
          </p:nvPr>
        </p:nvSpPr>
        <p:spPr>
          <a:xfrm>
            <a:off x="268924" y="872381"/>
            <a:ext cx="4440235" cy="33534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uk-UA" sz="800" b="1" dirty="0"/>
              <a:t>Обрані методи </a:t>
            </a:r>
            <a:r>
              <a:rPr lang="uk-UA" sz="800" b="1" dirty="0" err="1"/>
              <a:t>проєктування</a:t>
            </a:r>
            <a:r>
              <a:rPr lang="uk-UA" sz="800" b="1" dirty="0"/>
              <a:t> та структура роботи системи</a:t>
            </a:r>
          </a:p>
          <a:p>
            <a:pPr marL="114300" indent="0">
              <a:buNone/>
            </a:pPr>
            <a:r>
              <a:rPr lang="uk-UA" sz="800" dirty="0"/>
              <a:t>Для побудови </a:t>
            </a:r>
            <a:r>
              <a:rPr lang="uk-UA" sz="800" dirty="0" err="1"/>
              <a:t>вебплатформи</a:t>
            </a:r>
            <a:r>
              <a:rPr lang="uk-UA" sz="800" dirty="0"/>
              <a:t> було використано сучасні підходи до архітектури та проектування:</a:t>
            </a:r>
          </a:p>
          <a:p>
            <a:pPr marL="114300" indent="0">
              <a:buNone/>
            </a:pPr>
            <a:r>
              <a:rPr lang="uk-UA" sz="800" b="1" dirty="0"/>
              <a:t>Методи </a:t>
            </a:r>
            <a:r>
              <a:rPr lang="uk-UA" sz="800" b="1" dirty="0" err="1"/>
              <a:t>проєктування</a:t>
            </a:r>
            <a:r>
              <a:rPr lang="uk-UA" sz="800" b="1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sz="800" b="1" dirty="0" err="1"/>
              <a:t>Компонентно</a:t>
            </a:r>
            <a:r>
              <a:rPr lang="uk-UA" sz="800" b="1" dirty="0"/>
              <a:t>-орієнтований підхід:</a:t>
            </a:r>
            <a:r>
              <a:rPr lang="uk-UA" sz="800" dirty="0"/>
              <a:t> клієнтська частина реалізована у вигляді ізольованих, повторно використовуваних компонентів (таблиці, поля, зв’язки).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" b="1" dirty="0"/>
              <a:t>SPA + REST API:</a:t>
            </a:r>
            <a:r>
              <a:rPr lang="en-US" sz="800" dirty="0"/>
              <a:t> </a:t>
            </a:r>
            <a:r>
              <a:rPr lang="uk-UA" sz="800" dirty="0"/>
              <a:t>реалізовано архітектуру </a:t>
            </a:r>
            <a:r>
              <a:rPr lang="uk-UA" sz="800" dirty="0" err="1"/>
              <a:t>односторінкового</a:t>
            </a:r>
            <a:r>
              <a:rPr lang="uk-UA" sz="800" dirty="0"/>
              <a:t> застосунку (</a:t>
            </a:r>
            <a:r>
              <a:rPr lang="en-US" sz="800" dirty="0"/>
              <a:t>SPA) </a:t>
            </a:r>
            <a:r>
              <a:rPr lang="uk-UA" sz="800" dirty="0"/>
              <a:t>з окремим </a:t>
            </a:r>
            <a:r>
              <a:rPr lang="en-US" sz="800" dirty="0"/>
              <a:t>API </a:t>
            </a:r>
            <a:r>
              <a:rPr lang="uk-UA" sz="800" dirty="0"/>
              <a:t>для гнучкої взаємодії.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800" b="1" dirty="0"/>
              <a:t>Code First (EF Core):</a:t>
            </a:r>
            <a:r>
              <a:rPr lang="en-US" sz="800" dirty="0"/>
              <a:t> </a:t>
            </a:r>
            <a:r>
              <a:rPr lang="uk-UA" sz="800" dirty="0"/>
              <a:t>база даних генерується з коду на основі класів моделей, що полегшує контроль над структурою та міграціями.</a:t>
            </a:r>
          </a:p>
          <a:p>
            <a:pPr marL="114300" indent="0">
              <a:buNone/>
            </a:pPr>
            <a:r>
              <a:rPr lang="uk-UA" sz="800" b="1" dirty="0"/>
              <a:t>Послідовність взаємодії користувача:</a:t>
            </a:r>
          </a:p>
          <a:p>
            <a:pPr marL="114300" indent="0">
              <a:buNone/>
            </a:pPr>
            <a:r>
              <a:rPr lang="uk-UA" sz="800" dirty="0" smtClean="0"/>
              <a:t>     1. Реєстрація та вхід у систему.</a:t>
            </a:r>
          </a:p>
          <a:p>
            <a:pPr marL="114300" indent="0">
              <a:buNone/>
            </a:pPr>
            <a:r>
              <a:rPr lang="uk-UA" sz="800" dirty="0" smtClean="0"/>
              <a:t>     2. Створення нового </a:t>
            </a:r>
            <a:r>
              <a:rPr lang="uk-UA" sz="800" dirty="0" err="1" smtClean="0"/>
              <a:t>проєкту</a:t>
            </a:r>
            <a:r>
              <a:rPr lang="uk-UA" sz="800" dirty="0" smtClean="0"/>
              <a:t>.</a:t>
            </a:r>
          </a:p>
          <a:p>
            <a:pPr marL="114300" indent="0">
              <a:buNone/>
            </a:pPr>
            <a:r>
              <a:rPr lang="uk-UA" sz="800" dirty="0" smtClean="0"/>
              <a:t>     3. Побудова </a:t>
            </a:r>
            <a:r>
              <a:rPr lang="en-US" sz="800" dirty="0"/>
              <a:t>ER-</a:t>
            </a:r>
            <a:r>
              <a:rPr lang="uk-UA" sz="800" dirty="0"/>
              <a:t>діаграми: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uk-UA" sz="800" dirty="0"/>
              <a:t>додавання таблиць і полів;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uk-UA" sz="800" dirty="0"/>
              <a:t>вибір типів даних;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uk-UA" sz="800" dirty="0"/>
              <a:t>створення </a:t>
            </a:r>
            <a:r>
              <a:rPr lang="uk-UA" sz="800" dirty="0" err="1"/>
              <a:t>зв’язків</a:t>
            </a:r>
            <a:r>
              <a:rPr lang="uk-UA" sz="800" dirty="0"/>
              <a:t>.</a:t>
            </a:r>
          </a:p>
          <a:p>
            <a:pPr marL="114300" indent="0">
              <a:buNone/>
            </a:pPr>
            <a:r>
              <a:rPr lang="uk-UA" sz="800" dirty="0" smtClean="0"/>
              <a:t>     4. Налаштування </a:t>
            </a:r>
            <a:r>
              <a:rPr lang="uk-UA" sz="800" dirty="0"/>
              <a:t>інтерфейсу (поля для пошуку, фільтрації, сортування).</a:t>
            </a:r>
          </a:p>
          <a:p>
            <a:pPr marL="114300" indent="0">
              <a:buNone/>
            </a:pPr>
            <a:r>
              <a:rPr lang="uk-UA" sz="800" dirty="0" smtClean="0"/>
              <a:t>     5. Визначення </a:t>
            </a:r>
            <a:r>
              <a:rPr lang="uk-UA" sz="800" dirty="0" err="1"/>
              <a:t>валідації</a:t>
            </a:r>
            <a:r>
              <a:rPr lang="uk-UA" sz="800" dirty="0"/>
              <a:t> полів.</a:t>
            </a:r>
          </a:p>
          <a:p>
            <a:pPr marL="114300" indent="0">
              <a:buNone/>
            </a:pPr>
            <a:r>
              <a:rPr lang="uk-UA" sz="800" dirty="0" smtClean="0"/>
              <a:t>     6. Попередній </a:t>
            </a:r>
            <a:r>
              <a:rPr lang="uk-UA" sz="800" dirty="0"/>
              <a:t>перегляд інтерфейсу.</a:t>
            </a:r>
          </a:p>
          <a:p>
            <a:pPr marL="114300" indent="0">
              <a:buNone/>
            </a:pPr>
            <a:r>
              <a:rPr lang="uk-UA" sz="800" dirty="0" smtClean="0"/>
              <a:t>     7. Генерація </a:t>
            </a:r>
            <a:r>
              <a:rPr lang="en-US" sz="800" dirty="0"/>
              <a:t>CRUD-</a:t>
            </a:r>
            <a:r>
              <a:rPr lang="uk-UA" sz="800" dirty="0"/>
              <a:t>застосунку та збереження архіву з кодом.</a:t>
            </a:r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8624834-013E-7249-F488-C816A0DA9355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8</a:t>
            </a:fld>
            <a:endParaRPr lang="uk-UA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A94B929D-77C2-4861-C5CE-47B7FB064F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9159" y="872381"/>
            <a:ext cx="4060727" cy="2985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Клієнтська частина: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</a:t>
            </a:r>
            <a:r>
              <a:rPr kumimoji="0" lang="uk-UA" altLang="uk-UA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React</a:t>
            </a:r>
            <a:r>
              <a:rPr kumimoji="0" lang="uk-UA" altLang="uk-UA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+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TypeScript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— побудова інтерфейсу.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</a:t>
            </a:r>
            <a:r>
              <a:rPr kumimoji="0" lang="uk-UA" altLang="uk-UA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React</a:t>
            </a:r>
            <a:r>
              <a:rPr kumimoji="0" lang="uk-UA" altLang="uk-UA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Flow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— інтерактивне моделювання ER-діаграми.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</a:t>
            </a:r>
            <a:r>
              <a:rPr kumimoji="0" lang="uk-UA" altLang="uk-UA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Axios</a:t>
            </a:r>
            <a:r>
              <a:rPr kumimoji="0" lang="uk-UA" altLang="uk-UA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— HTTP-запити до API.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CSS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Modules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— стилізація компонентів.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Серверна частина: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ASP.NET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Core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(C#) — реалізація REST API та бізнес-логіки.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</a:t>
            </a:r>
            <a:r>
              <a:rPr kumimoji="0" lang="uk-UA" altLang="uk-UA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Entity</a:t>
            </a:r>
            <a:r>
              <a:rPr kumimoji="0" lang="uk-UA" altLang="uk-UA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Framework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Core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— ORM для роботи з БД.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</a:t>
            </a:r>
            <a:r>
              <a:rPr kumimoji="0" lang="uk-UA" altLang="uk-UA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AutoMapper</a:t>
            </a:r>
            <a:r>
              <a:rPr kumimoji="0" lang="uk-UA" altLang="uk-UA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— автоматичний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мапінг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моделей.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База даних: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SQL 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Server — зберігання інформації про користувачів,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проєкти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та діаграми.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uk-UA" altLang="uk-UA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Додаткові інструменти: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</a:t>
            </a:r>
            <a:r>
              <a:rPr kumimoji="0" lang="uk-UA" altLang="uk-UA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Postman</a:t>
            </a:r>
            <a:r>
              <a:rPr kumimoji="0" lang="uk-UA" altLang="uk-UA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— тестування API.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</a:t>
            </a:r>
            <a:r>
              <a:rPr kumimoji="0" lang="uk-UA" altLang="uk-UA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Git</a:t>
            </a:r>
            <a:r>
              <a:rPr kumimoji="0" lang="uk-UA" altLang="uk-UA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/ </a:t>
            </a:r>
            <a:r>
              <a:rPr kumimoji="0" lang="uk-UA" altLang="uk-UA" sz="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GitHub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— контроль версій.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uk-UA" altLang="uk-UA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</a:t>
            </a:r>
            <a:r>
              <a:rPr kumimoji="0" lang="uk-UA" altLang="uk-UA" sz="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Figma</a:t>
            </a:r>
            <a:r>
              <a:rPr kumimoji="0" lang="uk-UA" altLang="uk-UA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kumimoji="0" lang="uk-UA" altLang="uk-UA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(опціонально) — розробка макетів інтерфейсу.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uk-UA" altLang="uk-UA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268925" y="-15299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Приклад реалізації</a:t>
            </a:r>
            <a:endParaRPr sz="3200" dirty="0"/>
          </a:p>
        </p:txBody>
      </p:sp>
      <p:sp>
        <p:nvSpPr>
          <p:cNvPr id="121" name="Google Shape;121;p2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Economica" panose="020B0604020202020204" charset="0"/>
            </a:endParaRPr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8800C66-AABB-EFA8-12F4-0C56A1243712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9</a:t>
            </a:fld>
            <a:endParaRPr lang="uk-UA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64C79CE-14DF-EE5C-874B-5E63686AE4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213" y="1383698"/>
            <a:ext cx="4596765" cy="273367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2C7AB74-711B-B7D4-B58B-07C082A39D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1491" y="993027"/>
            <a:ext cx="3446122" cy="35150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Шаблон презентації кваліфікаційної роботи магістрів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Шаблон презентації кваліфікаційної роботи магістрів" id="{72E840FA-3155-46C9-BB37-701E4C9B1C67}" vid="{DC416FE5-D050-4603-AD75-8F49A0CCCB6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Шаблон презентації до кв_р_бакалавра-2025</Template>
  <TotalTime>119</TotalTime>
  <Words>1073</Words>
  <Application>Microsoft Office PowerPoint</Application>
  <PresentationFormat>Экран (16:9)</PresentationFormat>
  <Paragraphs>115</Paragraphs>
  <Slides>12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Open Sans</vt:lpstr>
      <vt:lpstr>Wingdings</vt:lpstr>
      <vt:lpstr>Economica</vt:lpstr>
      <vt:lpstr>Шаблон презентації кваліфікаційної роботи магістрів</vt:lpstr>
      <vt:lpstr>Генерація інформаційної системи на основі ER діаграми. Кастомізація застосунку на основі конфігурації обраних користувачем</vt:lpstr>
      <vt:lpstr>Мета роботи</vt:lpstr>
      <vt:lpstr>Аналіз проблеми (аналіз існуючих рішень) </vt:lpstr>
      <vt:lpstr>Постановка задачі та опис системи</vt:lpstr>
      <vt:lpstr>Вибір технологій розробки </vt:lpstr>
      <vt:lpstr>Архітектура створенного програмного забезпечення</vt:lpstr>
      <vt:lpstr>Опис програмного забезпечення, що було використано у дослідженні</vt:lpstr>
      <vt:lpstr>Дизайн системи</vt:lpstr>
      <vt:lpstr>Приклад реалізації</vt:lpstr>
      <vt:lpstr>Інтерфейс користувача </vt:lpstr>
      <vt:lpstr>Тестування</vt:lpstr>
      <vt:lpstr>Підсумки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Генерація інформаційної системи на основі ER діаграми. Кастомізація застосунку на основі конфігурації обраних користувачем</dc:title>
  <dc:creator>user</dc:creator>
  <cp:lastModifiedBy>Skyline</cp:lastModifiedBy>
  <cp:revision>35</cp:revision>
  <dcterms:created xsi:type="dcterms:W3CDTF">2025-05-21T07:50:11Z</dcterms:created>
  <dcterms:modified xsi:type="dcterms:W3CDTF">2025-06-06T12:08:08Z</dcterms:modified>
</cp:coreProperties>
</file>