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_rels/presentation.xml.rels" ContentType="application/vnd.openxmlformats-package.relationships+xml"/>
  <Override PartName="/ppt/media/image29.png" ContentType="image/png"/>
  <Override PartName="/ppt/media/image7.png" ContentType="image/png"/>
  <Override PartName="/ppt/media/image16.png" ContentType="image/png"/>
  <Override PartName="/ppt/media/image11.png" ContentType="image/png"/>
  <Override PartName="/ppt/media/image2.png" ContentType="image/png"/>
  <Override PartName="/ppt/media/image17.png" ContentType="image/png"/>
  <Override PartName="/ppt/media/image8.png" ContentType="image/png"/>
  <Override PartName="/ppt/media/image3.png" ContentType="image/png"/>
  <Override PartName="/ppt/media/image12.png" ContentType="image/png"/>
  <Override PartName="/ppt/media/image18.png" ContentType="image/png"/>
  <Override PartName="/ppt/media/image20.png" ContentType="image/png"/>
  <Override PartName="/ppt/media/image9.png" ContentType="image/png"/>
  <Override PartName="/ppt/media/image4.png" ContentType="image/png"/>
  <Override PartName="/ppt/media/image13.png" ContentType="image/png"/>
  <Override PartName="/ppt/media/image30.png" ContentType="image/png"/>
  <Override PartName="/ppt/media/image28.png" ContentType="image/png"/>
  <Override PartName="/ppt/media/image10.png" ContentType="image/png"/>
  <Override PartName="/ppt/media/image1.png" ContentType="image/png"/>
  <Override PartName="/ppt/media/image6.png" ContentType="image/png"/>
  <Override PartName="/ppt/media/image15.png" ContentType="image/png"/>
  <Override PartName="/ppt/media/image5.png" ContentType="image/png"/>
  <Override PartName="/ppt/media/image14.png" ContentType="image/png"/>
  <Override PartName="/ppt/media/image19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0077450" cy="5668963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561240"/>
            <a:ext cx="90680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e-UA" sz="1800" strike="noStrike" u="none">
                <a:solidFill>
                  <a:srgbClr val="000000"/>
                </a:solidFill>
                <a:effectLst/>
                <a:uFillTx/>
                <a:latin typeface="Nimbus Roman"/>
              </a:rPr>
              <a:t>Click to edit the title text format</a:t>
            </a:r>
            <a:endParaRPr b="0" lang="rue-UA" sz="1800" strike="noStrike" u="none">
              <a:solidFill>
                <a:srgbClr val="000000"/>
              </a:solidFill>
              <a:effectLst/>
              <a:uFillTx/>
              <a:latin typeface="Nimbus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5920" y="5164560"/>
            <a:ext cx="319320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e-UA" sz="1400" strike="noStrike" u="none">
                <a:solidFill>
                  <a:srgbClr val="000000"/>
                </a:solidFill>
                <a:effectLst/>
                <a:uFillTx/>
                <a:latin typeface="Nimbus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e-UA" sz="1400" strike="noStrike" u="none">
                <a:solidFill>
                  <a:srgbClr val="000000"/>
                </a:solidFill>
                <a:effectLst/>
                <a:uFillTx/>
                <a:latin typeface="Nimbus Roman"/>
              </a:rPr>
              <a:t>&lt;footer&gt;</a:t>
            </a:r>
            <a:endParaRPr b="0" lang="rue-UA" sz="1400" strike="noStrike" u="none">
              <a:solidFill>
                <a:srgbClr val="000000"/>
              </a:solidFill>
              <a:effectLst/>
              <a:uFillTx/>
              <a:latin typeface="Nimbus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4840" y="5164560"/>
            <a:ext cx="234684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e-UA" sz="1400" strike="noStrike" u="none">
                <a:solidFill>
                  <a:srgbClr val="000000"/>
                </a:solidFill>
                <a:effectLst/>
                <a:uFillTx/>
                <a:latin typeface="Nimbus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C9E7005-CDE1-459C-82AC-5ACF6868945B}" type="slidenum">
              <a:rPr b="0" lang="rue-UA" sz="1400" strike="noStrike" u="none">
                <a:solidFill>
                  <a:srgbClr val="000000"/>
                </a:solidFill>
                <a:effectLst/>
                <a:uFillTx/>
                <a:latin typeface="Nimbus Roman"/>
              </a:rPr>
              <a:t>&lt;number&gt;</a:t>
            </a:fld>
            <a:endParaRPr b="0" lang="rue-UA" sz="1400" strike="noStrike" u="none">
              <a:solidFill>
                <a:srgbClr val="000000"/>
              </a:solidFill>
              <a:effectLst/>
              <a:uFillTx/>
              <a:latin typeface="Nimbus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3640" y="5164560"/>
            <a:ext cx="234684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e-UA" sz="1400" strike="noStrike" u="none">
                <a:solidFill>
                  <a:srgbClr val="000000"/>
                </a:solidFill>
                <a:effectLst/>
                <a:uFillTx/>
                <a:latin typeface="Nimbus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e-UA" sz="1400" strike="noStrike" u="none">
                <a:solidFill>
                  <a:srgbClr val="000000"/>
                </a:solidFill>
                <a:effectLst/>
                <a:uFillTx/>
                <a:latin typeface="Nimbus Roman"/>
              </a:rPr>
              <a:t>&lt;date/time&gt;</a:t>
            </a:r>
            <a:endParaRPr b="0" lang="rue-UA" sz="1400" strike="noStrike" u="none">
              <a:solidFill>
                <a:srgbClr val="000000"/>
              </a:solidFill>
              <a:effectLst/>
              <a:uFillTx/>
              <a:latin typeface="Nimbus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7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e-UA" sz="3200" strike="noStrike" u="none">
                <a:solidFill>
                  <a:srgbClr val="000000"/>
                </a:solidFill>
                <a:effectLst/>
                <a:uFillTx/>
                <a:latin typeface="Nimbus Roman"/>
              </a:rPr>
              <a:t>Click to edit the outline text format</a:t>
            </a:r>
            <a:endParaRPr b="0" lang="rue-UA" sz="3200" strike="noStrike" u="none">
              <a:solidFill>
                <a:srgbClr val="000000"/>
              </a:solidFill>
              <a:effectLst/>
              <a:uFillTx/>
              <a:latin typeface="Nimbus Roman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e-UA" sz="2800" strike="noStrike" u="none">
                <a:solidFill>
                  <a:srgbClr val="000000"/>
                </a:solidFill>
                <a:effectLst/>
                <a:uFillTx/>
                <a:latin typeface="Nimbus Roman"/>
              </a:rPr>
              <a:t>Second Outline Level</a:t>
            </a:r>
            <a:endParaRPr b="0" lang="rue-UA" sz="2800" strike="noStrike" u="none">
              <a:solidFill>
                <a:srgbClr val="000000"/>
              </a:solidFill>
              <a:effectLst/>
              <a:uFillTx/>
              <a:latin typeface="Nimbus Roman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e-UA" sz="2400" strike="noStrike" u="none">
                <a:solidFill>
                  <a:srgbClr val="000000"/>
                </a:solidFill>
                <a:effectLst/>
                <a:uFillTx/>
                <a:latin typeface="Nimbus Roman"/>
              </a:rPr>
              <a:t>Third Outline Level</a:t>
            </a:r>
            <a:endParaRPr b="0" lang="rue-UA" sz="2400" strike="noStrike" u="none">
              <a:solidFill>
                <a:srgbClr val="000000"/>
              </a:solidFill>
              <a:effectLst/>
              <a:uFillTx/>
              <a:latin typeface="Nimbus Roman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e-UA" sz="2000" strike="noStrike" u="none">
                <a:solidFill>
                  <a:srgbClr val="000000"/>
                </a:solidFill>
                <a:effectLst/>
                <a:uFillTx/>
                <a:latin typeface="Nimbus Roman"/>
              </a:rPr>
              <a:t>Fourth Outline Level</a:t>
            </a:r>
            <a:endParaRPr b="0" lang="rue-UA" sz="2000" strike="noStrike" u="none">
              <a:solidFill>
                <a:srgbClr val="000000"/>
              </a:solidFill>
              <a:effectLst/>
              <a:uFillTx/>
              <a:latin typeface="Nimbus Roman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e-UA" sz="2000" strike="noStrike" u="none">
                <a:solidFill>
                  <a:srgbClr val="000000"/>
                </a:solidFill>
                <a:effectLst/>
                <a:uFillTx/>
                <a:latin typeface="Nimbus Roman"/>
              </a:rPr>
              <a:t>Fifth Outline Level</a:t>
            </a:r>
            <a:endParaRPr b="0" lang="rue-UA" sz="2000" strike="noStrike" u="none">
              <a:solidFill>
                <a:srgbClr val="000000"/>
              </a:solidFill>
              <a:effectLst/>
              <a:uFillTx/>
              <a:latin typeface="Nimbus Roman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e-UA" sz="2000" strike="noStrike" u="none">
                <a:solidFill>
                  <a:srgbClr val="000000"/>
                </a:solidFill>
                <a:effectLst/>
                <a:uFillTx/>
                <a:latin typeface="Nimbus Roman"/>
              </a:rPr>
              <a:t>Sixth Outline Level</a:t>
            </a:r>
            <a:endParaRPr b="0" lang="rue-UA" sz="2000" strike="noStrike" u="none">
              <a:solidFill>
                <a:srgbClr val="000000"/>
              </a:solidFill>
              <a:effectLst/>
              <a:uFillTx/>
              <a:latin typeface="Nimbus Roman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e-UA" sz="2000" strike="noStrike" u="none">
                <a:solidFill>
                  <a:srgbClr val="000000"/>
                </a:solidFill>
                <a:effectLst/>
                <a:uFillTx/>
                <a:latin typeface="Nimbus Roman"/>
              </a:rPr>
              <a:t>Seventh Outline Level</a:t>
            </a:r>
            <a:endParaRPr b="0" lang="rue-UA" sz="2000" strike="noStrike" u="none">
              <a:solidFill>
                <a:srgbClr val="000000"/>
              </a:solidFill>
              <a:effectLst/>
              <a:uFillTx/>
              <a:latin typeface="Nimbus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4"/>
          </p:nvPr>
        </p:nvSpPr>
        <p:spPr>
          <a:xfrm>
            <a:off x="3445920" y="5164560"/>
            <a:ext cx="319320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e-UA" sz="1400" strike="noStrike" u="none">
                <a:solidFill>
                  <a:srgbClr val="000000"/>
                </a:solidFill>
                <a:effectLst/>
                <a:uFillTx/>
                <a:latin typeface="Nimbus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e-UA" sz="1400" strike="noStrike" u="none">
                <a:solidFill>
                  <a:srgbClr val="000000"/>
                </a:solidFill>
                <a:effectLst/>
                <a:uFillTx/>
                <a:latin typeface="Nimbus Roman"/>
              </a:rPr>
              <a:t>&lt;footer&gt;</a:t>
            </a:r>
            <a:endParaRPr b="0" lang="rue-UA" sz="1400" strike="noStrike" u="none">
              <a:solidFill>
                <a:srgbClr val="000000"/>
              </a:solidFill>
              <a:effectLst/>
              <a:uFillTx/>
              <a:latin typeface="Nimbus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5"/>
          </p:nvPr>
        </p:nvSpPr>
        <p:spPr>
          <a:xfrm>
            <a:off x="7224840" y="5164560"/>
            <a:ext cx="234684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e-UA" sz="1400" strike="noStrike" u="none">
                <a:solidFill>
                  <a:srgbClr val="000000"/>
                </a:solidFill>
                <a:effectLst/>
                <a:uFillTx/>
                <a:latin typeface="Nimbus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7B693E2-EFAD-45E6-96EB-2AF328E79A6C}" type="slidenum">
              <a:rPr b="0" lang="rue-UA" sz="1400" strike="noStrike" u="none">
                <a:solidFill>
                  <a:srgbClr val="000000"/>
                </a:solidFill>
                <a:effectLst/>
                <a:uFillTx/>
                <a:latin typeface="Nimbus Roman"/>
              </a:rPr>
              <a:t>&lt;number&gt;</a:t>
            </a:fld>
            <a:endParaRPr b="0" lang="rue-UA" sz="1400" strike="noStrike" u="none">
              <a:solidFill>
                <a:srgbClr val="000000"/>
              </a:solidFill>
              <a:effectLst/>
              <a:uFillTx/>
              <a:latin typeface="Nimbus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dt" idx="6"/>
          </p:nvPr>
        </p:nvSpPr>
        <p:spPr>
          <a:xfrm>
            <a:off x="503640" y="5164560"/>
            <a:ext cx="234684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e-UA" sz="1400" strike="noStrike" u="none">
                <a:solidFill>
                  <a:srgbClr val="000000"/>
                </a:solidFill>
                <a:effectLst/>
                <a:uFillTx/>
                <a:latin typeface="Nimbus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e-UA" sz="1400" strike="noStrike" u="none">
                <a:solidFill>
                  <a:srgbClr val="000000"/>
                </a:solidFill>
                <a:effectLst/>
                <a:uFillTx/>
                <a:latin typeface="Nimbus Roman"/>
              </a:rPr>
              <a:t>&lt;date/time&gt;</a:t>
            </a:r>
            <a:endParaRPr b="0" lang="rue-UA" sz="1400" strike="noStrike" u="none">
              <a:solidFill>
                <a:srgbClr val="000000"/>
              </a:solidFill>
              <a:effectLst/>
              <a:uFillTx/>
              <a:latin typeface="Nimbus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76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e-UA" sz="4400" strike="noStrike" u="none">
                <a:solidFill>
                  <a:srgbClr val="000000"/>
                </a:solidFill>
                <a:effectLst/>
                <a:uFillTx/>
                <a:latin typeface="Nimbus Roman"/>
              </a:rPr>
              <a:t>Click to edit the title text format</a:t>
            </a:r>
            <a:endParaRPr b="0" lang="rue-UA" sz="4400" strike="noStrike" u="none">
              <a:solidFill>
                <a:srgbClr val="000000"/>
              </a:solidFill>
              <a:effectLst/>
              <a:uFillTx/>
              <a:latin typeface="Nimbus Roman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7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e-UA" sz="3200" strike="noStrike" u="none">
                <a:solidFill>
                  <a:srgbClr val="000000"/>
                </a:solidFill>
                <a:effectLst/>
                <a:uFillTx/>
                <a:latin typeface="Nimbus Roman"/>
              </a:rPr>
              <a:t>Click to edit the outline text format</a:t>
            </a:r>
            <a:endParaRPr b="0" lang="rue-UA" sz="3200" strike="noStrike" u="none">
              <a:solidFill>
                <a:srgbClr val="000000"/>
              </a:solidFill>
              <a:effectLst/>
              <a:uFillTx/>
              <a:latin typeface="Nimbus Roman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e-UA" sz="2800" strike="noStrike" u="none">
                <a:solidFill>
                  <a:srgbClr val="000000"/>
                </a:solidFill>
                <a:effectLst/>
                <a:uFillTx/>
                <a:latin typeface="Nimbus Roman"/>
              </a:rPr>
              <a:t>Second Outline Level</a:t>
            </a:r>
            <a:endParaRPr b="0" lang="rue-UA" sz="2800" strike="noStrike" u="none">
              <a:solidFill>
                <a:srgbClr val="000000"/>
              </a:solidFill>
              <a:effectLst/>
              <a:uFillTx/>
              <a:latin typeface="Nimbus Roman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e-UA" sz="2400" strike="noStrike" u="none">
                <a:solidFill>
                  <a:srgbClr val="000000"/>
                </a:solidFill>
                <a:effectLst/>
                <a:uFillTx/>
                <a:latin typeface="Nimbus Roman"/>
              </a:rPr>
              <a:t>Third Outline Level</a:t>
            </a:r>
            <a:endParaRPr b="0" lang="rue-UA" sz="2400" strike="noStrike" u="none">
              <a:solidFill>
                <a:srgbClr val="000000"/>
              </a:solidFill>
              <a:effectLst/>
              <a:uFillTx/>
              <a:latin typeface="Nimbus Roman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e-UA" sz="2000" strike="noStrike" u="none">
                <a:solidFill>
                  <a:srgbClr val="000000"/>
                </a:solidFill>
                <a:effectLst/>
                <a:uFillTx/>
                <a:latin typeface="Nimbus Roman"/>
              </a:rPr>
              <a:t>Fourth Outline Level</a:t>
            </a:r>
            <a:endParaRPr b="0" lang="rue-UA" sz="2000" strike="noStrike" u="none">
              <a:solidFill>
                <a:srgbClr val="000000"/>
              </a:solidFill>
              <a:effectLst/>
              <a:uFillTx/>
              <a:latin typeface="Nimbus Roman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e-UA" sz="2000" strike="noStrike" u="none">
                <a:solidFill>
                  <a:srgbClr val="000000"/>
                </a:solidFill>
                <a:effectLst/>
                <a:uFillTx/>
                <a:latin typeface="Nimbus Roman"/>
              </a:rPr>
              <a:t>Fifth Outline Level</a:t>
            </a:r>
            <a:endParaRPr b="0" lang="rue-UA" sz="2000" strike="noStrike" u="none">
              <a:solidFill>
                <a:srgbClr val="000000"/>
              </a:solidFill>
              <a:effectLst/>
              <a:uFillTx/>
              <a:latin typeface="Nimbus Roman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e-UA" sz="2000" strike="noStrike" u="none">
                <a:solidFill>
                  <a:srgbClr val="000000"/>
                </a:solidFill>
                <a:effectLst/>
                <a:uFillTx/>
                <a:latin typeface="Nimbus Roman"/>
              </a:rPr>
              <a:t>Sixth Outline Level</a:t>
            </a:r>
            <a:endParaRPr b="0" lang="rue-UA" sz="2000" strike="noStrike" u="none">
              <a:solidFill>
                <a:srgbClr val="000000"/>
              </a:solidFill>
              <a:effectLst/>
              <a:uFillTx/>
              <a:latin typeface="Nimbus Roman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e-UA" sz="2000" strike="noStrike" u="none">
                <a:solidFill>
                  <a:srgbClr val="000000"/>
                </a:solidFill>
                <a:effectLst/>
                <a:uFillTx/>
                <a:latin typeface="Nimbus Roman"/>
              </a:rPr>
              <a:t>Seventh Outline Level</a:t>
            </a:r>
            <a:endParaRPr b="0" lang="rue-UA" sz="2000" strike="noStrike" u="none">
              <a:solidFill>
                <a:srgbClr val="000000"/>
              </a:solidFill>
              <a:effectLst/>
              <a:uFillTx/>
              <a:latin typeface="Nimbus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822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"/>
          <p:cNvSpPr/>
          <p:nvPr/>
        </p:nvSpPr>
        <p:spPr>
          <a:xfrm>
            <a:off x="457200" y="2057400"/>
            <a:ext cx="891468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rue-UA" sz="3600" strike="noStrike" u="none">
                <a:solidFill>
                  <a:srgbClr val="ffffff"/>
                </a:solidFill>
                <a:effectLst/>
                <a:uFillTx/>
                <a:latin typeface="FreeSans"/>
                <a:ea typeface="DejaVu Sans"/>
              </a:rPr>
              <a:t>Програмна система децентралізованого обміну токенів на платформі Solana</a:t>
            </a:r>
            <a:endParaRPr b="0" lang="rue-UA" sz="3600" strike="noStrike" u="none">
              <a:solidFill>
                <a:srgbClr val="ffffff"/>
              </a:solidFill>
              <a:effectLst/>
              <a:uFillTx/>
              <a:latin typeface="Nimbus Roman"/>
            </a:endParaRPr>
          </a:p>
        </p:txBody>
      </p:sp>
      <p:sp>
        <p:nvSpPr>
          <p:cNvPr id="11" name=""/>
          <p:cNvSpPr/>
          <p:nvPr/>
        </p:nvSpPr>
        <p:spPr>
          <a:xfrm>
            <a:off x="1143000" y="3886200"/>
            <a:ext cx="548568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e-UA" sz="1800" strike="noStrike" u="none">
                <a:solidFill>
                  <a:srgbClr val="ffffff"/>
                </a:solidFill>
                <a:effectLst/>
                <a:uFillTx/>
                <a:latin typeface="FreeSans"/>
                <a:ea typeface="Noto Sans CJK SC"/>
              </a:rPr>
              <a:t>Виконав: ст. гр ПЗПІ-21-11 Міленний І. А.</a:t>
            </a:r>
            <a:endParaRPr b="0" lang="rue-UA" sz="1800" strike="noStrike" u="none">
              <a:solidFill>
                <a:srgbClr val="ffffff"/>
              </a:solidFill>
              <a:effectLst/>
              <a:uFillTx/>
              <a:latin typeface="Nimbus Roman"/>
            </a:endParaRPr>
          </a:p>
          <a:p>
            <a:pPr>
              <a:lnSpc>
                <a:spcPct val="100000"/>
              </a:lnSpc>
            </a:pPr>
            <a:endParaRPr b="0" lang="rue-UA" sz="1800" strike="noStrike" u="none">
              <a:solidFill>
                <a:srgbClr val="ffffff"/>
              </a:solidFill>
              <a:effectLst/>
              <a:uFillTx/>
              <a:latin typeface="Nimbus Roman"/>
            </a:endParaRPr>
          </a:p>
          <a:p>
            <a:pPr>
              <a:lnSpc>
                <a:spcPct val="100000"/>
              </a:lnSpc>
            </a:pPr>
            <a:endParaRPr b="0" lang="rue-UA" sz="1800" strike="noStrike" u="none">
              <a:solidFill>
                <a:srgbClr val="ffffff"/>
              </a:solidFill>
              <a:effectLst/>
              <a:uFillTx/>
              <a:latin typeface="Nimbus Roman"/>
            </a:endParaRPr>
          </a:p>
          <a:p>
            <a:pPr>
              <a:lnSpc>
                <a:spcPct val="100000"/>
              </a:lnSpc>
            </a:pPr>
            <a:r>
              <a:rPr b="0" lang="rue-UA" sz="1800" strike="noStrike" u="none">
                <a:solidFill>
                  <a:srgbClr val="ffffff"/>
                </a:solidFill>
                <a:effectLst/>
                <a:uFillTx/>
                <a:latin typeface="FreeSans"/>
                <a:ea typeface="Noto Sans CJK SC"/>
              </a:rPr>
              <a:t>Керівник: ст. викладач Терещенко Г. Ю.</a:t>
            </a:r>
            <a:endParaRPr b="0" lang="rue-UA" sz="1800" strike="noStrike" u="none">
              <a:solidFill>
                <a:srgbClr val="ffffff"/>
              </a:solidFill>
              <a:effectLst/>
              <a:uFillTx/>
              <a:latin typeface="Nimbus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9608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3640" y="225000"/>
            <a:ext cx="9068040" cy="94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e-UA" sz="3600" strike="noStrike" u="none">
                <a:solidFill>
                  <a:srgbClr val="ffffff"/>
                </a:solidFill>
                <a:effectLst/>
                <a:uFillTx/>
                <a:latin typeface="FreeSans"/>
              </a:rPr>
              <a:t>Архітектура</a:t>
            </a:r>
            <a:endParaRPr b="0" lang="rue-UA" sz="3600" strike="noStrike" u="none">
              <a:solidFill>
                <a:srgbClr val="ffffff"/>
              </a:solidFill>
              <a:effectLst/>
              <a:uFillTx/>
              <a:latin typeface="Nimbus Roman"/>
            </a:endParaRPr>
          </a:p>
        </p:txBody>
      </p:sp>
      <p:sp>
        <p:nvSpPr>
          <p:cNvPr id="43" name=""/>
          <p:cNvSpPr/>
          <p:nvPr/>
        </p:nvSpPr>
        <p:spPr>
          <a:xfrm>
            <a:off x="457200" y="1386000"/>
            <a:ext cx="502848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e-UA" sz="2000" strike="noStrike" u="none">
                <a:solidFill>
                  <a:srgbClr val="ffffff"/>
                </a:solidFill>
                <a:effectLst/>
                <a:uFillTx/>
                <a:latin typeface="FreeSans"/>
                <a:ea typeface="DejaVu Sans"/>
              </a:rPr>
              <a:t>Алгоритм Constant Product Market Maker</a:t>
            </a:r>
            <a:endParaRPr b="0" lang="rue-UA" sz="2000" strike="noStrike" u="none">
              <a:solidFill>
                <a:srgbClr val="ffffff"/>
              </a:solidFill>
              <a:effectLst/>
              <a:uFillTx/>
              <a:latin typeface="Nimbus Roman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3657600" y="2219760"/>
            <a:ext cx="2970720" cy="16657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822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3640" y="225000"/>
            <a:ext cx="9068040" cy="94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e-UA" sz="3600" strike="noStrike" u="none">
                <a:solidFill>
                  <a:srgbClr val="ffffff"/>
                </a:solidFill>
                <a:effectLst/>
                <a:uFillTx/>
                <a:latin typeface="FreeSans"/>
              </a:rPr>
              <a:t>Архітектура</a:t>
            </a:r>
            <a:endParaRPr b="0" lang="rue-UA" sz="3600" strike="noStrike" u="none">
              <a:solidFill>
                <a:srgbClr val="ffffff"/>
              </a:solidFill>
              <a:effectLst/>
              <a:uFillTx/>
              <a:latin typeface="Nimbus Roman"/>
            </a:endParaRPr>
          </a:p>
        </p:txBody>
      </p:sp>
      <p:sp>
        <p:nvSpPr>
          <p:cNvPr id="46" name=""/>
          <p:cNvSpPr/>
          <p:nvPr/>
        </p:nvSpPr>
        <p:spPr>
          <a:xfrm>
            <a:off x="457200" y="1386000"/>
            <a:ext cx="640008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rue-UA" sz="2000" strike="noStrike" u="none">
                <a:solidFill>
                  <a:srgbClr val="ffffff"/>
                </a:solidFill>
                <a:effectLst/>
                <a:uFillTx/>
                <a:latin typeface="FreeSans"/>
                <a:ea typeface="DejaVu Sans"/>
              </a:rPr>
              <a:t>Алгоритм Linear Time-Based Fixed Reward Distribution</a:t>
            </a:r>
            <a:endParaRPr b="0" lang="rue-UA" sz="2000" strike="noStrike" u="none">
              <a:solidFill>
                <a:srgbClr val="ffffff"/>
              </a:solidFill>
              <a:effectLst/>
              <a:uFillTx/>
              <a:latin typeface="Nimbus Roman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3200400" y="2362680"/>
            <a:ext cx="3370680" cy="15228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9608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3640" y="225000"/>
            <a:ext cx="9068040" cy="94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e-UA" sz="3600" strike="noStrike" u="none">
                <a:solidFill>
                  <a:srgbClr val="ffffff"/>
                </a:solidFill>
                <a:effectLst/>
                <a:uFillTx/>
                <a:latin typeface="FreeSans"/>
              </a:rPr>
              <a:t>Архітектура</a:t>
            </a:r>
            <a:endParaRPr b="0" lang="rue-UA" sz="3600" strike="noStrike" u="none">
              <a:solidFill>
                <a:srgbClr val="ffffff"/>
              </a:solidFill>
              <a:effectLst/>
              <a:uFillTx/>
              <a:latin typeface="Nimbus Roman"/>
            </a:endParaRPr>
          </a:p>
        </p:txBody>
      </p:sp>
      <p:sp>
        <p:nvSpPr>
          <p:cNvPr id="49" name=""/>
          <p:cNvSpPr/>
          <p:nvPr/>
        </p:nvSpPr>
        <p:spPr>
          <a:xfrm>
            <a:off x="457200" y="1386000"/>
            <a:ext cx="502848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e-UA" sz="2000" strike="noStrike" u="none">
                <a:solidFill>
                  <a:srgbClr val="ffffff"/>
                </a:solidFill>
                <a:effectLst/>
                <a:uFillTx/>
                <a:latin typeface="FreeSans"/>
                <a:ea typeface="DejaVu Sans"/>
              </a:rPr>
              <a:t>Смартконтракт пулів ліквідності</a:t>
            </a:r>
            <a:endParaRPr b="0" lang="rue-UA" sz="2000" strike="noStrike" u="none">
              <a:solidFill>
                <a:srgbClr val="ffffff"/>
              </a:solidFill>
              <a:effectLst/>
              <a:uFillTx/>
              <a:latin typeface="Nimbus Roman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5029200" y="993240"/>
            <a:ext cx="4342680" cy="44924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822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3640" y="225000"/>
            <a:ext cx="9068040" cy="94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e-UA" sz="3600" strike="noStrike" u="none">
                <a:solidFill>
                  <a:srgbClr val="ffffff"/>
                </a:solidFill>
                <a:effectLst/>
                <a:uFillTx/>
                <a:latin typeface="FreeSans"/>
              </a:rPr>
              <a:t>Архітектура</a:t>
            </a:r>
            <a:endParaRPr b="0" lang="rue-UA" sz="3600" strike="noStrike" u="none">
              <a:solidFill>
                <a:srgbClr val="ffffff"/>
              </a:solidFill>
              <a:effectLst/>
              <a:uFillTx/>
              <a:latin typeface="Nimbus Roman"/>
            </a:endParaRPr>
          </a:p>
        </p:txBody>
      </p:sp>
      <p:sp>
        <p:nvSpPr>
          <p:cNvPr id="52" name=""/>
          <p:cNvSpPr/>
          <p:nvPr/>
        </p:nvSpPr>
        <p:spPr>
          <a:xfrm>
            <a:off x="457200" y="1386000"/>
            <a:ext cx="640008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e-UA" sz="2000" strike="noStrike" u="none">
                <a:solidFill>
                  <a:srgbClr val="ffffff"/>
                </a:solidFill>
                <a:effectLst/>
                <a:uFillTx/>
                <a:latin typeface="FreeSans"/>
                <a:ea typeface="DejaVu Sans"/>
              </a:rPr>
              <a:t>Смартконтракт лаунчпулів</a:t>
            </a:r>
            <a:endParaRPr b="0" lang="rue-UA" sz="2000" strike="noStrike" u="none">
              <a:solidFill>
                <a:srgbClr val="ffffff"/>
              </a:solidFill>
              <a:effectLst/>
              <a:uFillTx/>
              <a:latin typeface="Nimbus Roman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4086360" y="1172160"/>
            <a:ext cx="5056920" cy="4068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9608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3640" y="225000"/>
            <a:ext cx="9068040" cy="94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e-UA" sz="3600" strike="noStrike" u="none">
                <a:solidFill>
                  <a:srgbClr val="ffffff"/>
                </a:solidFill>
                <a:effectLst/>
                <a:uFillTx/>
                <a:latin typeface="FreeSans"/>
              </a:rPr>
              <a:t>Діаграми прецедентів</a:t>
            </a:r>
            <a:endParaRPr b="0" lang="rue-UA" sz="3600" strike="noStrike" u="none">
              <a:solidFill>
                <a:srgbClr val="ffffff"/>
              </a:solidFill>
              <a:effectLst/>
              <a:uFillTx/>
              <a:latin typeface="Nimbus Roman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914400" y="1419480"/>
            <a:ext cx="8104680" cy="31518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822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3640" y="225000"/>
            <a:ext cx="9068040" cy="94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e-UA" sz="3600" strike="noStrike" u="none">
                <a:solidFill>
                  <a:srgbClr val="ffffff"/>
                </a:solidFill>
                <a:effectLst/>
                <a:uFillTx/>
                <a:latin typeface="FreeSans"/>
              </a:rPr>
              <a:t>Діаграми прецедентів</a:t>
            </a:r>
            <a:endParaRPr b="0" lang="rue-UA" sz="3600" strike="noStrike" u="none">
              <a:solidFill>
                <a:srgbClr val="ffffff"/>
              </a:solidFill>
              <a:effectLst/>
              <a:uFillTx/>
              <a:latin typeface="Nimbus Roman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2514600" y="3276000"/>
            <a:ext cx="4799880" cy="2209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8" name="" descr=""/>
          <p:cNvPicPr/>
          <p:nvPr/>
        </p:nvPicPr>
        <p:blipFill>
          <a:blip r:embed="rId2"/>
          <a:stretch/>
        </p:blipFill>
        <p:spPr>
          <a:xfrm>
            <a:off x="1045080" y="1172160"/>
            <a:ext cx="2383200" cy="1924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9" name="" descr=""/>
          <p:cNvPicPr/>
          <p:nvPr/>
        </p:nvPicPr>
        <p:blipFill>
          <a:blip r:embed="rId3"/>
          <a:stretch/>
        </p:blipFill>
        <p:spPr>
          <a:xfrm>
            <a:off x="5515200" y="1129680"/>
            <a:ext cx="3856680" cy="2070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9608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3640" y="225000"/>
            <a:ext cx="9068040" cy="94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e-UA" sz="3600" strike="noStrike" u="none">
                <a:solidFill>
                  <a:srgbClr val="ffffff"/>
                </a:solidFill>
                <a:effectLst/>
                <a:uFillTx/>
                <a:latin typeface="FreeSans"/>
              </a:rPr>
              <a:t>Приклад реалізації</a:t>
            </a:r>
            <a:endParaRPr b="0" lang="rue-UA" sz="3600" strike="noStrike" u="none">
              <a:solidFill>
                <a:srgbClr val="ffffff"/>
              </a:solidFill>
              <a:effectLst/>
              <a:uFillTx/>
              <a:latin typeface="Nimbus Roman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430920" y="1371600"/>
            <a:ext cx="9169560" cy="34282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822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3640" y="225000"/>
            <a:ext cx="9068040" cy="94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e-UA" sz="3600" strike="noStrike" u="none">
                <a:solidFill>
                  <a:srgbClr val="ffffff"/>
                </a:solidFill>
                <a:effectLst/>
                <a:uFillTx/>
                <a:latin typeface="FreeSans"/>
              </a:rPr>
              <a:t>Інтерфейс користувача</a:t>
            </a:r>
            <a:endParaRPr b="0" lang="rue-UA" sz="3600" strike="noStrike" u="none">
              <a:solidFill>
                <a:srgbClr val="ffffff"/>
              </a:solidFill>
              <a:effectLst/>
              <a:uFillTx/>
              <a:latin typeface="Nimbus Roman"/>
            </a:endParaRPr>
          </a:p>
        </p:txBody>
      </p:sp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823320" y="1179000"/>
            <a:ext cx="8512560" cy="38854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9608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3640" y="225000"/>
            <a:ext cx="9068040" cy="94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e-UA" sz="3600" strike="noStrike" u="none">
                <a:solidFill>
                  <a:srgbClr val="ffffff"/>
                </a:solidFill>
                <a:effectLst/>
                <a:uFillTx/>
                <a:latin typeface="FreeSans"/>
              </a:rPr>
              <a:t>Тестування</a:t>
            </a:r>
            <a:endParaRPr b="0" lang="rue-UA" sz="3600" strike="noStrike" u="none">
              <a:solidFill>
                <a:srgbClr val="ffffff"/>
              </a:solidFill>
              <a:effectLst/>
              <a:uFillTx/>
              <a:latin typeface="Nimbus Roman"/>
            </a:endParaRPr>
          </a:p>
        </p:txBody>
      </p:sp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457200" y="3172680"/>
            <a:ext cx="3089160" cy="1627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6" name="" descr=""/>
          <p:cNvPicPr/>
          <p:nvPr/>
        </p:nvPicPr>
        <p:blipFill>
          <a:blip r:embed="rId2"/>
          <a:stretch/>
        </p:blipFill>
        <p:spPr>
          <a:xfrm>
            <a:off x="5257800" y="1828800"/>
            <a:ext cx="3735000" cy="1370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7" name="" descr=""/>
          <p:cNvPicPr/>
          <p:nvPr/>
        </p:nvPicPr>
        <p:blipFill>
          <a:blip r:embed="rId3"/>
          <a:stretch/>
        </p:blipFill>
        <p:spPr>
          <a:xfrm>
            <a:off x="457200" y="1701360"/>
            <a:ext cx="3885480" cy="12697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8" name="" descr=""/>
          <p:cNvPicPr/>
          <p:nvPr/>
        </p:nvPicPr>
        <p:blipFill>
          <a:blip r:embed="rId4"/>
          <a:stretch/>
        </p:blipFill>
        <p:spPr>
          <a:xfrm>
            <a:off x="4116240" y="3547440"/>
            <a:ext cx="2969640" cy="1023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9" name="" descr=""/>
          <p:cNvPicPr/>
          <p:nvPr/>
        </p:nvPicPr>
        <p:blipFill>
          <a:blip r:embed="rId5"/>
          <a:stretch/>
        </p:blipFill>
        <p:spPr>
          <a:xfrm>
            <a:off x="7543800" y="3581640"/>
            <a:ext cx="2370600" cy="989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822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3640" y="225000"/>
            <a:ext cx="9068040" cy="94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e-UA" sz="3600" strike="noStrike" u="none">
                <a:solidFill>
                  <a:srgbClr val="ffffff"/>
                </a:solidFill>
                <a:effectLst/>
                <a:uFillTx/>
                <a:latin typeface="FreeSans"/>
              </a:rPr>
              <a:t>Висновки</a:t>
            </a:r>
            <a:endParaRPr b="0" lang="rue-UA" sz="3600" strike="noStrike" u="none">
              <a:solidFill>
                <a:srgbClr val="ffffff"/>
              </a:solidFill>
              <a:effectLst/>
              <a:uFillTx/>
              <a:latin typeface="Nimbus Roman"/>
            </a:endParaRPr>
          </a:p>
        </p:txBody>
      </p:sp>
      <p:sp>
        <p:nvSpPr>
          <p:cNvPr id="71" name=""/>
          <p:cNvSpPr/>
          <p:nvPr/>
        </p:nvSpPr>
        <p:spPr>
          <a:xfrm>
            <a:off x="457200" y="1386360"/>
            <a:ext cx="8686080" cy="192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rue-UA" sz="2000" strike="noStrike" u="none">
                <a:solidFill>
                  <a:srgbClr val="ffffff"/>
                </a:solidFill>
                <a:effectLst/>
                <a:uFillTx/>
                <a:latin typeface="FreeSans"/>
                <a:ea typeface="DejaVu Sans"/>
              </a:rPr>
              <a:t>В результаті виконання кваліфікаційної роботи було проаналізовано предметну галузь децентралізованого обміну токенів, спроектовано та розроблено програмну систему Vondex – децентралізованої платформи обміну токенів, що функціонує на базі блокчейну Solana. Розроблена система відповідає сучасним вимогам до децентралізованих фінансових застосунків.</a:t>
            </a:r>
            <a:endParaRPr b="0" lang="rue-UA" sz="2000" strike="noStrike" u="none">
              <a:solidFill>
                <a:srgbClr val="ffffff"/>
              </a:solidFill>
              <a:effectLst/>
              <a:uFillTx/>
              <a:latin typeface="Nimbus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9608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640" y="225000"/>
            <a:ext cx="9068040" cy="94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e-UA" sz="3600" strike="noStrike" u="none">
                <a:solidFill>
                  <a:srgbClr val="ffffff"/>
                </a:solidFill>
                <a:effectLst/>
                <a:uFillTx/>
                <a:latin typeface="FreeSans"/>
              </a:rPr>
              <a:t>Актуальність</a:t>
            </a:r>
            <a:endParaRPr b="0" lang="rue-UA" sz="3600" strike="noStrike" u="none">
              <a:solidFill>
                <a:srgbClr val="ffffff"/>
              </a:solidFill>
              <a:effectLst/>
              <a:uFillTx/>
              <a:latin typeface="Nimbus Roman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04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e-UA" sz="2000" strike="noStrike" u="none">
              <a:solidFill>
                <a:srgbClr val="ffffff"/>
              </a:solidFill>
              <a:effectLst/>
              <a:uFillTx/>
              <a:latin typeface="Nimbus Roman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e-UA" sz="2000" strike="noStrike" u="none">
              <a:solidFill>
                <a:srgbClr val="ffffff"/>
              </a:solidFill>
              <a:effectLst/>
              <a:uFillTx/>
              <a:latin typeface="Nimbus Roman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e-UA" sz="2000" strike="noStrike" u="none">
              <a:solidFill>
                <a:srgbClr val="ffffff"/>
              </a:solidFill>
              <a:effectLst/>
              <a:uFillTx/>
              <a:latin typeface="Nimbus Roman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Symbol" charset="2"/>
              <a:buChar char=""/>
              <a:tabLst>
                <a:tab algn="l" pos="0"/>
              </a:tabLst>
            </a:pPr>
            <a:r>
              <a:rPr b="0" lang="rue-UA" sz="2000" strike="noStrike" u="none">
                <a:solidFill>
                  <a:srgbClr val="ffffff"/>
                </a:solidFill>
                <a:effectLst/>
                <a:uFillTx/>
                <a:latin typeface="FreeSans"/>
              </a:rPr>
              <a:t>Об’єктом дослідження є технології обміну токенів в блокчейн середовищі</a:t>
            </a:r>
            <a:endParaRPr b="0" lang="rue-UA" sz="2000" strike="noStrike" u="none">
              <a:solidFill>
                <a:srgbClr val="ffffff"/>
              </a:solidFill>
              <a:effectLst/>
              <a:uFillTx/>
              <a:latin typeface="Nimbus Roman"/>
            </a:endParaRPr>
          </a:p>
          <a:p>
            <a:pPr marL="216000" indent="-216000">
              <a:lnSpc>
                <a:spcPct val="100000"/>
              </a:lnSpc>
              <a:spcBef>
                <a:spcPts val="1440"/>
              </a:spcBef>
              <a:buClr>
                <a:srgbClr val="ffffff"/>
              </a:buClr>
              <a:buSzPct val="45000"/>
              <a:buFont typeface="Symbol" charset="2"/>
              <a:buChar char=""/>
              <a:tabLst>
                <a:tab algn="l" pos="0"/>
              </a:tabLst>
            </a:pPr>
            <a:r>
              <a:rPr b="0" lang="rue-UA" sz="2000" strike="noStrike" u="none">
                <a:solidFill>
                  <a:srgbClr val="ffffff"/>
                </a:solidFill>
                <a:effectLst/>
                <a:uFillTx/>
                <a:latin typeface="FreeSans"/>
              </a:rPr>
              <a:t>Метою роботи є розробка програмної системи децентралізованого обміну токенів на платформі Solana</a:t>
            </a:r>
            <a:endParaRPr b="0" lang="rue-UA" sz="2000" strike="noStrike" u="none">
              <a:solidFill>
                <a:srgbClr val="ffffff"/>
              </a:solidFill>
              <a:effectLst/>
              <a:uFillTx/>
              <a:latin typeface="Nimbus Roman"/>
            </a:endParaRPr>
          </a:p>
          <a:p>
            <a:pPr marL="216000" indent="-216000">
              <a:lnSpc>
                <a:spcPct val="100000"/>
              </a:lnSpc>
              <a:spcBef>
                <a:spcPts val="1440"/>
              </a:spcBef>
              <a:buClr>
                <a:srgbClr val="ffffff"/>
              </a:buClr>
              <a:buSzPct val="45000"/>
              <a:buFont typeface="Symbol" charset="2"/>
              <a:buChar char=""/>
              <a:tabLst>
                <a:tab algn="l" pos="0"/>
              </a:tabLst>
            </a:pPr>
            <a:r>
              <a:rPr b="0" lang="rue-UA" sz="2000" strike="noStrike" u="none">
                <a:solidFill>
                  <a:srgbClr val="ffffff"/>
                </a:solidFill>
                <a:effectLst/>
                <a:uFillTx/>
                <a:latin typeface="FreeSans"/>
              </a:rPr>
              <a:t>Методами розробки та проєктування є аналіз предметної галузі дослідження та оцінка конкурентних систем обміну </a:t>
            </a:r>
            <a:endParaRPr b="0" lang="rue-UA" sz="2000" strike="noStrike" u="none">
              <a:solidFill>
                <a:srgbClr val="ffffff"/>
              </a:solidFill>
              <a:effectLst/>
              <a:uFillTx/>
              <a:latin typeface="Nimbus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9608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275640" y="2285280"/>
            <a:ext cx="3581640" cy="94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e-UA" sz="3600" strike="noStrike" u="none">
                <a:solidFill>
                  <a:srgbClr val="ffffff"/>
                </a:solidFill>
                <a:effectLst/>
                <a:uFillTx/>
                <a:latin typeface="FreeSans"/>
              </a:rPr>
              <a:t>Дякую за увагу!</a:t>
            </a:r>
            <a:endParaRPr b="0" lang="rue-UA" sz="3600" strike="noStrike" u="none">
              <a:solidFill>
                <a:srgbClr val="ffffff"/>
              </a:solidFill>
              <a:effectLst/>
              <a:uFillTx/>
              <a:latin typeface="Nimbus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822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640" y="225000"/>
            <a:ext cx="9068040" cy="94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e-UA" sz="3600" strike="noStrike" u="none">
                <a:solidFill>
                  <a:srgbClr val="ffffff"/>
                </a:solidFill>
                <a:effectLst/>
                <a:uFillTx/>
                <a:latin typeface="FreeSans"/>
              </a:rPr>
              <a:t>Аналіз проблеми та конкуренті</a:t>
            </a:r>
            <a:endParaRPr b="0" lang="rue-UA" sz="3600" strike="noStrike" u="none">
              <a:solidFill>
                <a:srgbClr val="ffffff"/>
              </a:solidFill>
              <a:effectLst/>
              <a:uFillTx/>
              <a:latin typeface="Nimbus Roman"/>
            </a:endParaRPr>
          </a:p>
        </p:txBody>
      </p:sp>
      <p:pic>
        <p:nvPicPr>
          <p:cNvPr id="15" name="" descr=""/>
          <p:cNvPicPr/>
          <p:nvPr/>
        </p:nvPicPr>
        <p:blipFill>
          <a:blip r:embed="rId1"/>
          <a:stretch/>
        </p:blipFill>
        <p:spPr>
          <a:xfrm>
            <a:off x="729720" y="1875960"/>
            <a:ext cx="2469960" cy="24667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6" name="" descr=""/>
          <p:cNvPicPr/>
          <p:nvPr/>
        </p:nvPicPr>
        <p:blipFill>
          <a:blip r:embed="rId2"/>
          <a:stretch/>
        </p:blipFill>
        <p:spPr>
          <a:xfrm>
            <a:off x="3886200" y="2057400"/>
            <a:ext cx="2056680" cy="2056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7" name="" descr=""/>
          <p:cNvPicPr/>
          <p:nvPr/>
        </p:nvPicPr>
        <p:blipFill>
          <a:blip r:embed="rId3"/>
          <a:stretch/>
        </p:blipFill>
        <p:spPr>
          <a:xfrm>
            <a:off x="7086600" y="2057400"/>
            <a:ext cx="2056680" cy="205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" name=""/>
          <p:cNvSpPr/>
          <p:nvPr/>
        </p:nvSpPr>
        <p:spPr>
          <a:xfrm>
            <a:off x="1371600" y="4458600"/>
            <a:ext cx="137088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e-UA" sz="2000" strike="noStrike" u="none">
                <a:solidFill>
                  <a:srgbClr val="ffffff"/>
                </a:solidFill>
                <a:effectLst/>
                <a:uFillTx/>
                <a:latin typeface="FreeSans"/>
                <a:ea typeface="DejaVu Sans"/>
              </a:rPr>
              <a:t>Uniswap</a:t>
            </a:r>
            <a:endParaRPr b="0" lang="rue-UA" sz="2000" strike="noStrike" u="none">
              <a:solidFill>
                <a:srgbClr val="ffffff"/>
              </a:solidFill>
              <a:effectLst/>
              <a:uFillTx/>
              <a:latin typeface="Nimbus Roman"/>
            </a:endParaRPr>
          </a:p>
        </p:txBody>
      </p:sp>
      <p:sp>
        <p:nvSpPr>
          <p:cNvPr id="19" name=""/>
          <p:cNvSpPr/>
          <p:nvPr/>
        </p:nvSpPr>
        <p:spPr>
          <a:xfrm>
            <a:off x="4343400" y="4464000"/>
            <a:ext cx="137088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e-UA" sz="2000" strike="noStrike" u="none">
                <a:solidFill>
                  <a:srgbClr val="ffffff"/>
                </a:solidFill>
                <a:effectLst/>
                <a:uFillTx/>
                <a:latin typeface="FreeSans"/>
                <a:ea typeface="DejaVu Sans"/>
              </a:rPr>
              <a:t>Raydium</a:t>
            </a:r>
            <a:endParaRPr b="0" lang="rue-UA" sz="2000" strike="noStrike" u="none">
              <a:solidFill>
                <a:srgbClr val="ffffff"/>
              </a:solidFill>
              <a:effectLst/>
              <a:uFillTx/>
              <a:latin typeface="Nimbus Roman"/>
            </a:endParaRPr>
          </a:p>
        </p:txBody>
      </p:sp>
      <p:sp>
        <p:nvSpPr>
          <p:cNvPr id="20" name=""/>
          <p:cNvSpPr/>
          <p:nvPr/>
        </p:nvSpPr>
        <p:spPr>
          <a:xfrm>
            <a:off x="7700400" y="4536000"/>
            <a:ext cx="91368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e-UA" sz="2000" strike="noStrike" u="none">
                <a:solidFill>
                  <a:srgbClr val="ffffff"/>
                </a:solidFill>
                <a:effectLst/>
                <a:uFillTx/>
                <a:latin typeface="FreeSans"/>
                <a:ea typeface="DejaVu Sans"/>
              </a:rPr>
              <a:t>Orca</a:t>
            </a:r>
            <a:endParaRPr b="0" lang="rue-UA" sz="2000" strike="noStrike" u="none">
              <a:solidFill>
                <a:srgbClr val="ffffff"/>
              </a:solidFill>
              <a:effectLst/>
              <a:uFillTx/>
              <a:latin typeface="Nimbus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9608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3640" y="225000"/>
            <a:ext cx="9068040" cy="94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e-UA" sz="3600" strike="noStrike" u="none">
                <a:solidFill>
                  <a:srgbClr val="ffffff"/>
                </a:solidFill>
                <a:effectLst/>
                <a:uFillTx/>
                <a:latin typeface="FreeSans"/>
              </a:rPr>
              <a:t>Постановка задачі</a:t>
            </a:r>
            <a:endParaRPr b="0" lang="rue-UA" sz="3600" strike="noStrike" u="none">
              <a:solidFill>
                <a:srgbClr val="ffffff"/>
              </a:solidFill>
              <a:effectLst/>
              <a:uFillTx/>
              <a:latin typeface="Nimbus Roman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04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e-UA" sz="2000" strike="noStrike" u="none">
              <a:solidFill>
                <a:srgbClr val="ffffff"/>
              </a:solidFill>
              <a:effectLst/>
              <a:uFillTx/>
              <a:latin typeface="Nimbus Roman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e-UA" sz="2000" strike="noStrike" u="none">
              <a:solidFill>
                <a:srgbClr val="ffffff"/>
              </a:solidFill>
              <a:effectLst/>
              <a:uFillTx/>
              <a:latin typeface="Nimbus Roman"/>
            </a:endParaRPr>
          </a:p>
          <a:p>
            <a:pPr marL="216000" indent="-216000">
              <a:lnSpc>
                <a:spcPct val="100000"/>
              </a:lnSpc>
              <a:spcBef>
                <a:spcPts val="1440"/>
              </a:spcBef>
              <a:buClr>
                <a:srgbClr val="ffffff"/>
              </a:buClr>
              <a:buSzPct val="45000"/>
              <a:buFont typeface="Symbol" charset="2"/>
              <a:buChar char=""/>
              <a:tabLst>
                <a:tab algn="l" pos="0"/>
              </a:tabLst>
            </a:pPr>
            <a:r>
              <a:rPr b="0" lang="rue-UA" sz="2000" strike="noStrike" u="none">
                <a:solidFill>
                  <a:srgbClr val="ffffff"/>
                </a:solidFill>
                <a:effectLst/>
                <a:uFillTx/>
                <a:latin typeface="FreeSans"/>
              </a:rPr>
              <a:t>Смартконтракт обміну</a:t>
            </a:r>
            <a:endParaRPr b="0" lang="rue-UA" sz="2000" strike="noStrike" u="none">
              <a:solidFill>
                <a:srgbClr val="ffffff"/>
              </a:solidFill>
              <a:effectLst/>
              <a:uFillTx/>
              <a:latin typeface="Nimbus Roman"/>
            </a:endParaRPr>
          </a:p>
          <a:p>
            <a:pPr marL="216000" indent="-216000">
              <a:lnSpc>
                <a:spcPct val="100000"/>
              </a:lnSpc>
              <a:spcBef>
                <a:spcPts val="1440"/>
              </a:spcBef>
              <a:buClr>
                <a:srgbClr val="ffffff"/>
              </a:buClr>
              <a:buSzPct val="45000"/>
              <a:buFont typeface="Symbol" charset="2"/>
              <a:buChar char=""/>
              <a:tabLst>
                <a:tab algn="l" pos="0"/>
              </a:tabLst>
            </a:pPr>
            <a:r>
              <a:rPr b="0" lang="rue-UA" sz="2000" strike="noStrike" u="none">
                <a:solidFill>
                  <a:srgbClr val="ffffff"/>
                </a:solidFill>
                <a:effectLst/>
                <a:uFillTx/>
                <a:latin typeface="FreeSans"/>
              </a:rPr>
              <a:t>Смартконтракт депозиту токенів</a:t>
            </a:r>
            <a:endParaRPr b="0" lang="rue-UA" sz="2000" strike="noStrike" u="none">
              <a:solidFill>
                <a:srgbClr val="ffffff"/>
              </a:solidFill>
              <a:effectLst/>
              <a:uFillTx/>
              <a:latin typeface="Nimbus Roman"/>
            </a:endParaRPr>
          </a:p>
          <a:p>
            <a:pPr marL="216000" indent="-216000">
              <a:lnSpc>
                <a:spcPct val="100000"/>
              </a:lnSpc>
              <a:spcBef>
                <a:spcPts val="1440"/>
              </a:spcBef>
              <a:buClr>
                <a:srgbClr val="ffffff"/>
              </a:buClr>
              <a:buSzPct val="45000"/>
              <a:buFont typeface="Symbol" charset="2"/>
              <a:buChar char=""/>
              <a:tabLst>
                <a:tab algn="l" pos="0"/>
              </a:tabLst>
            </a:pPr>
            <a:r>
              <a:rPr b="0" lang="rue-UA" sz="2000" strike="noStrike" u="none">
                <a:solidFill>
                  <a:srgbClr val="ffffff"/>
                </a:solidFill>
                <a:effectLst/>
                <a:uFillTx/>
                <a:latin typeface="FreeSans"/>
              </a:rPr>
              <a:t>Проектування та розробка програмної системи</a:t>
            </a:r>
            <a:endParaRPr b="0" lang="rue-UA" sz="2000" strike="noStrike" u="none">
              <a:solidFill>
                <a:srgbClr val="ffffff"/>
              </a:solidFill>
              <a:effectLst/>
              <a:uFillTx/>
              <a:latin typeface="Nimbus Roman"/>
            </a:endParaRPr>
          </a:p>
          <a:p>
            <a:pPr marL="216000" indent="-216000">
              <a:lnSpc>
                <a:spcPct val="100000"/>
              </a:lnSpc>
              <a:spcBef>
                <a:spcPts val="1440"/>
              </a:spcBef>
              <a:buClr>
                <a:srgbClr val="ffffff"/>
              </a:buClr>
              <a:buSzPct val="45000"/>
              <a:buFont typeface="Symbol" charset="2"/>
              <a:buChar char=""/>
              <a:tabLst>
                <a:tab algn="l" pos="0"/>
              </a:tabLst>
            </a:pPr>
            <a:r>
              <a:rPr b="0" lang="rue-UA" sz="2000" strike="noStrike" u="none">
                <a:solidFill>
                  <a:srgbClr val="ffffff"/>
                </a:solidFill>
                <a:effectLst/>
                <a:uFillTx/>
                <a:latin typeface="FreeSans"/>
              </a:rPr>
              <a:t>Тестування</a:t>
            </a:r>
            <a:endParaRPr b="0" lang="rue-UA" sz="2000" strike="noStrike" u="none">
              <a:solidFill>
                <a:srgbClr val="ffffff"/>
              </a:solidFill>
              <a:effectLst/>
              <a:uFillTx/>
              <a:latin typeface="Nimbus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822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640" y="225000"/>
            <a:ext cx="9068040" cy="94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e-UA" sz="3600" strike="noStrike" u="none">
                <a:solidFill>
                  <a:srgbClr val="ffffff"/>
                </a:solidFill>
                <a:effectLst/>
                <a:uFillTx/>
                <a:latin typeface="FreeSans"/>
              </a:rPr>
              <a:t>Постановка задачі</a:t>
            </a:r>
            <a:endParaRPr b="0" lang="rue-UA" sz="3600" strike="noStrike" u="none">
              <a:solidFill>
                <a:srgbClr val="ffffff"/>
              </a:solidFill>
              <a:effectLst/>
              <a:uFillTx/>
              <a:latin typeface="Nimbus Roman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04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rue-UA" sz="2000" strike="noStrike" u="none">
              <a:solidFill>
                <a:srgbClr val="ffffff"/>
              </a:solidFill>
              <a:effectLst/>
              <a:uFillTx/>
              <a:latin typeface="Nimbus Roman"/>
            </a:endParaRPr>
          </a:p>
          <a:p>
            <a:pPr marL="216000" indent="-216000">
              <a:lnSpc>
                <a:spcPct val="100000"/>
              </a:lnSpc>
              <a:spcBef>
                <a:spcPts val="1440"/>
              </a:spcBef>
              <a:buClr>
                <a:srgbClr val="ffffff"/>
              </a:buClr>
              <a:buSzPct val="45000"/>
              <a:buFont typeface="Symbol" charset="2"/>
              <a:buChar char=""/>
              <a:tabLst>
                <a:tab algn="l" pos="0"/>
              </a:tabLst>
            </a:pPr>
            <a:r>
              <a:rPr b="0" lang="rue-UA" sz="2000" strike="noStrike" u="none">
                <a:solidFill>
                  <a:srgbClr val="ffffff"/>
                </a:solidFill>
                <a:effectLst/>
                <a:uFillTx/>
                <a:latin typeface="FreeSans"/>
              </a:rPr>
              <a:t>Проектування програмної системи</a:t>
            </a:r>
            <a:endParaRPr b="0" lang="rue-UA" sz="2000" strike="noStrike" u="none">
              <a:solidFill>
                <a:srgbClr val="ffffff"/>
              </a:solidFill>
              <a:effectLst/>
              <a:uFillTx/>
              <a:latin typeface="Nimbus Roman"/>
            </a:endParaRPr>
          </a:p>
          <a:p>
            <a:pPr marL="216000" indent="-216000">
              <a:lnSpc>
                <a:spcPct val="100000"/>
              </a:lnSpc>
              <a:spcBef>
                <a:spcPts val="1440"/>
              </a:spcBef>
              <a:buClr>
                <a:srgbClr val="ffffff"/>
              </a:buClr>
              <a:buSzPct val="45000"/>
              <a:buFont typeface="Symbol" charset="2"/>
              <a:buChar char=""/>
              <a:tabLst>
                <a:tab algn="l" pos="0"/>
              </a:tabLst>
            </a:pPr>
            <a:r>
              <a:rPr b="0" lang="rue-UA" sz="2000" strike="noStrike" u="none">
                <a:solidFill>
                  <a:srgbClr val="ffffff"/>
                </a:solidFill>
                <a:effectLst/>
                <a:uFillTx/>
                <a:latin typeface="FreeSans"/>
              </a:rPr>
              <a:t>Розробка числового типу для високоточних обчислень</a:t>
            </a:r>
            <a:endParaRPr b="0" lang="rue-UA" sz="2000" strike="noStrike" u="none">
              <a:solidFill>
                <a:srgbClr val="ffffff"/>
              </a:solidFill>
              <a:effectLst/>
              <a:uFillTx/>
              <a:latin typeface="Nimbus Roman"/>
            </a:endParaRPr>
          </a:p>
          <a:p>
            <a:pPr marL="216000" indent="-216000">
              <a:lnSpc>
                <a:spcPct val="100000"/>
              </a:lnSpc>
              <a:spcBef>
                <a:spcPts val="1440"/>
              </a:spcBef>
              <a:buClr>
                <a:srgbClr val="ffffff"/>
              </a:buClr>
              <a:buSzPct val="45000"/>
              <a:buFont typeface="Symbol" charset="2"/>
              <a:buChar char=""/>
              <a:tabLst>
                <a:tab algn="l" pos="0"/>
              </a:tabLst>
            </a:pPr>
            <a:r>
              <a:rPr b="0" lang="rue-UA" sz="2000" strike="noStrike" u="none">
                <a:solidFill>
                  <a:srgbClr val="ffffff"/>
                </a:solidFill>
                <a:effectLst/>
                <a:uFillTx/>
                <a:latin typeface="FreeSans"/>
              </a:rPr>
              <a:t>Визначення алгоритму обміну</a:t>
            </a:r>
            <a:endParaRPr b="0" lang="rue-UA" sz="2000" strike="noStrike" u="none">
              <a:solidFill>
                <a:srgbClr val="ffffff"/>
              </a:solidFill>
              <a:effectLst/>
              <a:uFillTx/>
              <a:latin typeface="Nimbus Roman"/>
            </a:endParaRPr>
          </a:p>
          <a:p>
            <a:pPr marL="216000" indent="-216000">
              <a:lnSpc>
                <a:spcPct val="100000"/>
              </a:lnSpc>
              <a:spcBef>
                <a:spcPts val="1440"/>
              </a:spcBef>
              <a:buClr>
                <a:srgbClr val="ffffff"/>
              </a:buClr>
              <a:buSzPct val="45000"/>
              <a:buFont typeface="Symbol" charset="2"/>
              <a:buChar char=""/>
              <a:tabLst>
                <a:tab algn="l" pos="0"/>
              </a:tabLst>
            </a:pPr>
            <a:r>
              <a:rPr b="0" lang="rue-UA" sz="2000" strike="noStrike" u="none">
                <a:solidFill>
                  <a:srgbClr val="ffffff"/>
                </a:solidFill>
                <a:effectLst/>
                <a:uFillTx/>
                <a:latin typeface="FreeSans"/>
              </a:rPr>
              <a:t>Визначення алгоритму депозиту токенів</a:t>
            </a:r>
            <a:endParaRPr b="0" lang="rue-UA" sz="2000" strike="noStrike" u="none">
              <a:solidFill>
                <a:srgbClr val="ffffff"/>
              </a:solidFill>
              <a:effectLst/>
              <a:uFillTx/>
              <a:latin typeface="Nimbus Roman"/>
            </a:endParaRPr>
          </a:p>
          <a:p>
            <a:pPr marL="216000" indent="-216000">
              <a:lnSpc>
                <a:spcPct val="100000"/>
              </a:lnSpc>
              <a:spcBef>
                <a:spcPts val="1440"/>
              </a:spcBef>
              <a:buClr>
                <a:srgbClr val="ffffff"/>
              </a:buClr>
              <a:buSzPct val="45000"/>
              <a:buFont typeface="Symbol" charset="2"/>
              <a:buChar char=""/>
              <a:tabLst>
                <a:tab algn="l" pos="0"/>
              </a:tabLst>
            </a:pPr>
            <a:r>
              <a:rPr b="0" lang="rue-UA" sz="2000" strike="noStrike" u="none">
                <a:solidFill>
                  <a:srgbClr val="ffffff"/>
                </a:solidFill>
                <a:effectLst/>
                <a:uFillTx/>
                <a:latin typeface="FreeSans"/>
              </a:rPr>
              <a:t>Розробка програмної системи</a:t>
            </a:r>
            <a:endParaRPr b="0" lang="rue-UA" sz="2000" strike="noStrike" u="none">
              <a:solidFill>
                <a:srgbClr val="ffffff"/>
              </a:solidFill>
              <a:effectLst/>
              <a:uFillTx/>
              <a:latin typeface="Nimbus Roman"/>
            </a:endParaRPr>
          </a:p>
          <a:p>
            <a:pPr marL="216000" indent="-216000">
              <a:lnSpc>
                <a:spcPct val="100000"/>
              </a:lnSpc>
              <a:spcBef>
                <a:spcPts val="1440"/>
              </a:spcBef>
              <a:buClr>
                <a:srgbClr val="ffffff"/>
              </a:buClr>
              <a:buSzPct val="45000"/>
              <a:buFont typeface="Symbol" charset="2"/>
              <a:buChar char=""/>
              <a:tabLst>
                <a:tab algn="l" pos="0"/>
              </a:tabLst>
            </a:pPr>
            <a:r>
              <a:rPr b="0" lang="rue-UA" sz="2000" strike="noStrike" u="none">
                <a:solidFill>
                  <a:srgbClr val="ffffff"/>
                </a:solidFill>
                <a:effectLst/>
                <a:uFillTx/>
                <a:latin typeface="FreeSans"/>
              </a:rPr>
              <a:t>Тестування</a:t>
            </a:r>
            <a:endParaRPr b="0" lang="rue-UA" sz="2000" strike="noStrike" u="none">
              <a:solidFill>
                <a:srgbClr val="ffffff"/>
              </a:solidFill>
              <a:effectLst/>
              <a:uFillTx/>
              <a:latin typeface="Nimbus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9608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3640" y="225000"/>
            <a:ext cx="9068040" cy="94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e-UA" sz="3600" strike="noStrike" u="none">
                <a:solidFill>
                  <a:srgbClr val="ffffff"/>
                </a:solidFill>
                <a:effectLst/>
                <a:uFillTx/>
                <a:latin typeface="FreeSans"/>
              </a:rPr>
              <a:t>Вибір технологій розробки</a:t>
            </a:r>
            <a:endParaRPr b="0" lang="rue-UA" sz="3600" strike="noStrike" u="none">
              <a:solidFill>
                <a:srgbClr val="ffffff"/>
              </a:solidFill>
              <a:effectLst/>
              <a:uFillTx/>
              <a:latin typeface="Nimbus Roman"/>
            </a:endParaRPr>
          </a:p>
        </p:txBody>
      </p:sp>
      <p:pic>
        <p:nvPicPr>
          <p:cNvPr id="26" name="" descr=""/>
          <p:cNvPicPr/>
          <p:nvPr/>
        </p:nvPicPr>
        <p:blipFill>
          <a:blip r:embed="rId1"/>
          <a:stretch/>
        </p:blipFill>
        <p:spPr>
          <a:xfrm>
            <a:off x="685800" y="2743200"/>
            <a:ext cx="1265760" cy="12657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7" name="" descr=""/>
          <p:cNvPicPr/>
          <p:nvPr/>
        </p:nvPicPr>
        <p:blipFill>
          <a:blip r:embed="rId2"/>
          <a:stretch/>
        </p:blipFill>
        <p:spPr>
          <a:xfrm>
            <a:off x="8229600" y="1371600"/>
            <a:ext cx="1370880" cy="1370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8" name="" descr=""/>
          <p:cNvPicPr/>
          <p:nvPr/>
        </p:nvPicPr>
        <p:blipFill>
          <a:blip r:embed="rId3"/>
          <a:stretch/>
        </p:blipFill>
        <p:spPr>
          <a:xfrm>
            <a:off x="457200" y="1172160"/>
            <a:ext cx="1370880" cy="1370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9" name="" descr=""/>
          <p:cNvPicPr/>
          <p:nvPr/>
        </p:nvPicPr>
        <p:blipFill>
          <a:blip r:embed="rId4"/>
          <a:stretch/>
        </p:blipFill>
        <p:spPr>
          <a:xfrm>
            <a:off x="8229600" y="3429000"/>
            <a:ext cx="1370880" cy="1370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0" name="" descr=""/>
          <p:cNvPicPr/>
          <p:nvPr/>
        </p:nvPicPr>
        <p:blipFill>
          <a:blip r:embed="rId5"/>
          <a:stretch/>
        </p:blipFill>
        <p:spPr>
          <a:xfrm>
            <a:off x="2333880" y="1419480"/>
            <a:ext cx="1780200" cy="1780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1" name="" descr=""/>
          <p:cNvPicPr/>
          <p:nvPr/>
        </p:nvPicPr>
        <p:blipFill>
          <a:blip r:embed="rId6"/>
          <a:stretch/>
        </p:blipFill>
        <p:spPr>
          <a:xfrm>
            <a:off x="2743200" y="3886200"/>
            <a:ext cx="1370880" cy="1370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2" name="" descr=""/>
          <p:cNvPicPr/>
          <p:nvPr/>
        </p:nvPicPr>
        <p:blipFill>
          <a:blip r:embed="rId7"/>
          <a:stretch/>
        </p:blipFill>
        <p:spPr>
          <a:xfrm>
            <a:off x="5257800" y="3429000"/>
            <a:ext cx="2175840" cy="1827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3" name="" descr=""/>
          <p:cNvPicPr/>
          <p:nvPr/>
        </p:nvPicPr>
        <p:blipFill>
          <a:blip r:embed="rId8"/>
          <a:stretch/>
        </p:blipFill>
        <p:spPr>
          <a:xfrm>
            <a:off x="457200" y="4343400"/>
            <a:ext cx="913680" cy="913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4" name="" descr=""/>
          <p:cNvPicPr/>
          <p:nvPr/>
        </p:nvPicPr>
        <p:blipFill>
          <a:blip r:embed="rId9"/>
          <a:stretch/>
        </p:blipFill>
        <p:spPr>
          <a:xfrm>
            <a:off x="4800600" y="1947960"/>
            <a:ext cx="3179880" cy="7945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822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3640" y="225000"/>
            <a:ext cx="9068040" cy="94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e-UA" sz="3600" strike="noStrike" u="none">
                <a:solidFill>
                  <a:srgbClr val="ffffff"/>
                </a:solidFill>
                <a:effectLst/>
                <a:uFillTx/>
                <a:latin typeface="FreeSans"/>
              </a:rPr>
              <a:t>Архітектура</a:t>
            </a:r>
            <a:endParaRPr b="0" lang="rue-UA" sz="3600" strike="noStrike" u="none">
              <a:solidFill>
                <a:srgbClr val="ffffff"/>
              </a:solidFill>
              <a:effectLst/>
              <a:uFillTx/>
              <a:latin typeface="Nimbus Roman"/>
            </a:endParaRPr>
          </a:p>
        </p:txBody>
      </p:sp>
      <p:pic>
        <p:nvPicPr>
          <p:cNvPr id="36" name="" descr=""/>
          <p:cNvPicPr/>
          <p:nvPr/>
        </p:nvPicPr>
        <p:blipFill>
          <a:blip r:embed="rId1"/>
          <a:stretch/>
        </p:blipFill>
        <p:spPr>
          <a:xfrm>
            <a:off x="1648080" y="1410120"/>
            <a:ext cx="6580800" cy="33897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9608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3640" y="225000"/>
            <a:ext cx="9068040" cy="94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e-UA" sz="3600" strike="noStrike" u="none">
                <a:solidFill>
                  <a:srgbClr val="ffffff"/>
                </a:solidFill>
                <a:effectLst/>
                <a:uFillTx/>
                <a:latin typeface="FreeSans"/>
              </a:rPr>
              <a:t>Архітектура</a:t>
            </a:r>
            <a:endParaRPr b="0" lang="rue-UA" sz="3600" strike="noStrike" u="none">
              <a:solidFill>
                <a:srgbClr val="ffffff"/>
              </a:solidFill>
              <a:effectLst/>
              <a:uFillTx/>
              <a:latin typeface="Nimbus Roman"/>
            </a:endParaRPr>
          </a:p>
        </p:txBody>
      </p:sp>
      <p:pic>
        <p:nvPicPr>
          <p:cNvPr id="38" name="" descr=""/>
          <p:cNvPicPr/>
          <p:nvPr/>
        </p:nvPicPr>
        <p:blipFill>
          <a:blip r:embed="rId1"/>
          <a:stretch/>
        </p:blipFill>
        <p:spPr>
          <a:xfrm>
            <a:off x="2514600" y="1143000"/>
            <a:ext cx="4661640" cy="41140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822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3640" y="225000"/>
            <a:ext cx="9068040" cy="94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e-UA" sz="3600" strike="noStrike" u="none">
                <a:solidFill>
                  <a:srgbClr val="ffffff"/>
                </a:solidFill>
                <a:effectLst/>
                <a:uFillTx/>
                <a:latin typeface="FreeSans"/>
              </a:rPr>
              <a:t>Архітектура</a:t>
            </a:r>
            <a:endParaRPr b="0" lang="rue-UA" sz="3600" strike="noStrike" u="none">
              <a:solidFill>
                <a:srgbClr val="ffffff"/>
              </a:solidFill>
              <a:effectLst/>
              <a:uFillTx/>
              <a:latin typeface="Nimbus Roman"/>
            </a:endParaRPr>
          </a:p>
        </p:txBody>
      </p: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2286360" y="2095920"/>
            <a:ext cx="5485320" cy="1789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1" name=""/>
          <p:cNvSpPr/>
          <p:nvPr/>
        </p:nvSpPr>
        <p:spPr>
          <a:xfrm>
            <a:off x="457200" y="1385640"/>
            <a:ext cx="502848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e-UA" sz="2000" strike="noStrike" u="none">
                <a:solidFill>
                  <a:srgbClr val="ffffff"/>
                </a:solidFill>
                <a:effectLst/>
                <a:uFillTx/>
                <a:latin typeface="FreeSans"/>
                <a:ea typeface="DejaVu Sans"/>
              </a:rPr>
              <a:t>Тип Q64.128 для високоточних обчислень</a:t>
            </a:r>
            <a:endParaRPr b="0" lang="rue-UA" sz="2000" strike="noStrike" u="none">
              <a:solidFill>
                <a:srgbClr val="ffffff"/>
              </a:solidFill>
              <a:effectLst/>
              <a:uFillTx/>
              <a:latin typeface="Nimbus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Application>LibreOffice/25.2.1.2$Linux_X86_64 LibreOffice_project/520$Build-2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2025-06-10T21:05:21Z</dcterms:created>
  <dc:creator/>
  <dc:description/>
  <dc:language>en-US</dc:language>
  <cp:lastModifiedBy/>
  <dcterms:modified xsi:type="dcterms:W3CDTF">2025-06-11T01:36:15Z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