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8" r:id="rId13"/>
    <p:sldId id="267" r:id="rId14"/>
  </p:sldIdLst>
  <p:sldSz cx="9144000" cy="5143500" type="screen16x9"/>
  <p:notesSz cx="6858000" cy="9144000"/>
  <p:embeddedFontLst>
    <p:embeddedFont>
      <p:font typeface="Economica" panose="020B060402020202020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6DE4BCE1-3C8E-3328-094F-F68F77BD0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7C15C4B7-7FA7-7D89-FBC5-5E5EFFA718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503B08EE-CAB7-D7C7-6751-E53D9304F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86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9BF130-E740-D315-64BA-F9C9509FB474}"/>
              </a:ext>
            </a:extLst>
          </p:cNvPr>
          <p:cNvSpPr txBox="1"/>
          <p:nvPr/>
        </p:nvSpPr>
        <p:spPr>
          <a:xfrm>
            <a:off x="796636" y="506967"/>
            <a:ext cx="75507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" sz="2400" b="1" dirty="0"/>
              <a:t>Комплексна курсова робота на тему: </a:t>
            </a:r>
            <a:br>
              <a:rPr lang="en-US" sz="2400" b="1" dirty="0"/>
            </a:br>
            <a:r>
              <a:rPr lang="en-US" sz="2400" b="1" dirty="0">
                <a:latin typeface="Economica" panose="020B0604020202020204" charset="0"/>
              </a:rPr>
              <a:t>&lt;&lt;</a:t>
            </a:r>
            <a:r>
              <a:rPr lang="uk-UA" sz="2400" b="1" dirty="0"/>
              <a:t>Програмна система для порятунку та реабілітації диких тварин з використанням </a:t>
            </a:r>
            <a:r>
              <a:rPr lang="uk-UA" sz="2400" b="1" dirty="0" err="1"/>
              <a:t>геолокаційних</a:t>
            </a:r>
            <a:r>
              <a:rPr lang="uk-UA" sz="2400" b="1" dirty="0"/>
              <a:t> сервісів та </a:t>
            </a:r>
            <a:r>
              <a:rPr lang="en-US" sz="2400" b="1" dirty="0">
                <a:latin typeface="+mj-lt"/>
              </a:rPr>
              <a:t>QR-</a:t>
            </a:r>
            <a:r>
              <a:rPr lang="uk-UA" sz="2400" b="1" dirty="0"/>
              <a:t>кодів</a:t>
            </a:r>
            <a:endParaRPr lang="ru-RU" sz="2400" b="1" dirty="0"/>
          </a:p>
        </p:txBody>
      </p:sp>
      <p:sp>
        <p:nvSpPr>
          <p:cNvPr id="5" name="Google Shape;63;p13">
            <a:extLst>
              <a:ext uri="{FF2B5EF4-FFF2-40B4-BE49-F238E27FC236}">
                <a16:creationId xmlns:a16="http://schemas.microsoft.com/office/drawing/2014/main" id="{1BD207B4-B6D4-57AD-6456-2FD8C2B626A0}"/>
              </a:ext>
            </a:extLst>
          </p:cNvPr>
          <p:cNvSpPr txBox="1">
            <a:spLocks/>
          </p:cNvSpPr>
          <p:nvPr/>
        </p:nvSpPr>
        <p:spPr>
          <a:xfrm>
            <a:off x="2003666" y="3066874"/>
            <a:ext cx="5387734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uk-UA" dirty="0"/>
              <a:t>Виконав:				Науковий керівник:</a:t>
            </a:r>
          </a:p>
          <a:p>
            <a:r>
              <a:rPr lang="uk-UA" dirty="0"/>
              <a:t> 	</a:t>
            </a:r>
          </a:p>
          <a:p>
            <a:r>
              <a:rPr lang="uk-UA" dirty="0"/>
              <a:t>ст. гр. ПЗПІ-22-6			ст. викладач. каф. ПІ</a:t>
            </a:r>
          </a:p>
          <a:p>
            <a:endParaRPr lang="uk-UA" dirty="0"/>
          </a:p>
          <a:p>
            <a:r>
              <a:rPr lang="uk-UA" dirty="0"/>
              <a:t>Моргунов І.С.			Олійник О.О.</a:t>
            </a:r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u="sng" dirty="0"/>
              <a:t>11</a:t>
            </a:r>
            <a:r>
              <a:rPr lang="ru-RU" dirty="0"/>
              <a:t> червня 2025</a:t>
            </a:r>
          </a:p>
        </p:txBody>
      </p:sp>
      <p:pic>
        <p:nvPicPr>
          <p:cNvPr id="6" name="Google Shape;65;p13">
            <a:extLst>
              <a:ext uri="{FF2B5EF4-FFF2-40B4-BE49-F238E27FC236}">
                <a16:creationId xmlns:a16="http://schemas.microsoft.com/office/drawing/2014/main" id="{001147F2-0D65-DC82-5F0D-B1D55B768E2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6;p13">
            <a:extLst>
              <a:ext uri="{FF2B5EF4-FFF2-40B4-BE49-F238E27FC236}">
                <a16:creationId xmlns:a16="http://schemas.microsoft.com/office/drawing/2014/main" id="{B87D3C4E-1730-BB93-C4A1-62AB4DED7BB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079" y="30799"/>
            <a:ext cx="1924921" cy="43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4;p13">
            <a:extLst>
              <a:ext uri="{FF2B5EF4-FFF2-40B4-BE49-F238E27FC236}">
                <a16:creationId xmlns:a16="http://schemas.microsoft.com/office/drawing/2014/main" id="{1EB2B6FE-C557-4AE4-4EA4-49575C55495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234" y="4054783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63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C540D36F-28B7-BCB3-39E3-03EDA96AF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853C1960-F617-26A8-5DE3-252E872931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BDA4613C-FB53-A5B2-91FB-920F6CF4331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60FFB8-33A3-49A3-1979-90BB983256EE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5" name="Рисунок 4" descr="Изображение выглядит как кот, Мобильный телефон, Мелкие и средние кошки, Кошачьи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EC0F3FC-010F-81E2-2341-AC69E044F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3066" y="855231"/>
            <a:ext cx="1663089" cy="3152775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B55A254-9B47-1A8E-AB7A-E5EC7A34E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507" y="855232"/>
            <a:ext cx="4853614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6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E90DBFA-2CF7-548D-1553-6401A92A3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555" y="758003"/>
            <a:ext cx="1726710" cy="336955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E7B4C18-97BC-B02B-DBE1-2FC2E8C47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648" y="758004"/>
            <a:ext cx="2219190" cy="334081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055A329-FE5D-4569-C15D-B9945DE31D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2876" y="758004"/>
            <a:ext cx="1862641" cy="336955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6746CC1-B858-8C04-B80E-A7AC4BD570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7757" y="758002"/>
            <a:ext cx="1776312" cy="3369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57640" y="-12976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11" y="4332376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C70C596-3B1C-E984-9578-DAAD3F030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299220"/>
              </p:ext>
            </p:extLst>
          </p:nvPr>
        </p:nvGraphicFramePr>
        <p:xfrm>
          <a:off x="1355030" y="701535"/>
          <a:ext cx="7531330" cy="3859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713">
                  <a:extLst>
                    <a:ext uri="{9D8B030D-6E8A-4147-A177-3AD203B41FA5}">
                      <a16:colId xmlns:a16="http://schemas.microsoft.com/office/drawing/2014/main" val="4274228795"/>
                    </a:ext>
                  </a:extLst>
                </a:gridCol>
                <a:gridCol w="2815751">
                  <a:extLst>
                    <a:ext uri="{9D8B030D-6E8A-4147-A177-3AD203B41FA5}">
                      <a16:colId xmlns:a16="http://schemas.microsoft.com/office/drawing/2014/main" val="1718877612"/>
                    </a:ext>
                  </a:extLst>
                </a:gridCol>
                <a:gridCol w="2764438">
                  <a:extLst>
                    <a:ext uri="{9D8B030D-6E8A-4147-A177-3AD203B41FA5}">
                      <a16:colId xmlns:a16="http://schemas.microsoft.com/office/drawing/2014/main" val="592416433"/>
                    </a:ext>
                  </a:extLst>
                </a:gridCol>
                <a:gridCol w="1258428">
                  <a:extLst>
                    <a:ext uri="{9D8B030D-6E8A-4147-A177-3AD203B41FA5}">
                      <a16:colId xmlns:a16="http://schemas.microsoft.com/office/drawing/2014/main" val="4216926096"/>
                    </a:ext>
                  </a:extLst>
                </a:gridCol>
              </a:tblGrid>
              <a:tr h="466479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/>
                        <a:t>Опис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випадку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/>
                        <a:t>Оч</a:t>
                      </a:r>
                      <a:r>
                        <a:rPr lang="uk-UA" sz="1200" dirty="0" err="1"/>
                        <a:t>ікуваний</a:t>
                      </a:r>
                      <a:r>
                        <a:rPr lang="uk-UA" sz="1200" dirty="0"/>
                        <a:t> результат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/>
                        <a:t>Висновок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8140"/>
                  </a:ext>
                </a:extLst>
              </a:tr>
              <a:tr h="466479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/>
                        <a:t>1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/>
                        <a:t>Відкрити</a:t>
                      </a:r>
                      <a:r>
                        <a:rPr lang="ru-RU" sz="1200" dirty="0"/>
                        <a:t> форму </a:t>
                      </a:r>
                      <a:r>
                        <a:rPr lang="ru-RU" sz="1200" dirty="0" err="1"/>
                        <a:t>додавання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тварини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Форма </a:t>
                      </a:r>
                      <a:r>
                        <a:rPr lang="ru-RU" sz="1200" dirty="0" err="1"/>
                        <a:t>відображена</a:t>
                      </a:r>
                      <a:r>
                        <a:rPr lang="ru-RU" sz="1200" dirty="0"/>
                        <a:t> з </a:t>
                      </a:r>
                      <a:r>
                        <a:rPr lang="ru-RU" sz="1200" dirty="0" err="1"/>
                        <a:t>усіма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необхідними</a:t>
                      </a:r>
                      <a:r>
                        <a:rPr lang="ru-RU" sz="1200" dirty="0"/>
                        <a:t> полями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1200" dirty="0"/>
                        <a:t>Пройдено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51968"/>
                  </a:ext>
                </a:extLst>
              </a:tr>
              <a:tr h="447102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/>
                        <a:t>2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Ввести </a:t>
                      </a:r>
                      <a:r>
                        <a:rPr lang="ru-RU" sz="1200" dirty="0" err="1"/>
                        <a:t>всі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дані</a:t>
                      </a:r>
                      <a:r>
                        <a:rPr lang="ru-RU" sz="1200" dirty="0"/>
                        <a:t> про тварину та </a:t>
                      </a:r>
                      <a:r>
                        <a:rPr lang="ru-RU" sz="1200" dirty="0" err="1"/>
                        <a:t>додати</a:t>
                      </a:r>
                      <a:r>
                        <a:rPr lang="ru-RU" sz="1200" dirty="0"/>
                        <a:t> фото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Поля </a:t>
                      </a:r>
                      <a:r>
                        <a:rPr lang="ru-RU" sz="1200" dirty="0" err="1"/>
                        <a:t>заповнено</a:t>
                      </a:r>
                      <a:r>
                        <a:rPr lang="ru-RU" sz="1200" dirty="0"/>
                        <a:t>, фото </a:t>
                      </a:r>
                      <a:r>
                        <a:rPr lang="ru-RU" sz="1200" dirty="0" err="1"/>
                        <a:t>завантажено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uk-UA" sz="1200" dirty="0"/>
                        <a:t>Пройдено</a:t>
                      </a:r>
                      <a:endParaRPr lang="ru-RU" sz="1200" dirty="0"/>
                    </a:p>
                    <a:p>
                      <a:pPr algn="ctr"/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410130"/>
                  </a:ext>
                </a:extLst>
              </a:tr>
              <a:tr h="447102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/>
                        <a:t>3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/>
                        <a:t>Натиснути</a:t>
                      </a:r>
                      <a:r>
                        <a:rPr lang="ru-RU" sz="1200" dirty="0"/>
                        <a:t> кнопку «</a:t>
                      </a:r>
                      <a:r>
                        <a:rPr lang="ru-RU" sz="1200" dirty="0" err="1"/>
                        <a:t>Додати</a:t>
                      </a:r>
                      <a:r>
                        <a:rPr lang="ru-RU" sz="1200" dirty="0"/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/>
                        <a:t>Новий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запис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з’явився</a:t>
                      </a:r>
                      <a:r>
                        <a:rPr lang="ru-RU" sz="1200" dirty="0"/>
                        <a:t> у списку тварин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Пройдено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2814681"/>
                  </a:ext>
                </a:extLst>
              </a:tr>
              <a:tr h="447102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/>
                        <a:t>4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/>
                        <a:t>Спробувати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додати</a:t>
                      </a:r>
                      <a:r>
                        <a:rPr lang="ru-RU" sz="1200" dirty="0"/>
                        <a:t> тварину без </a:t>
                      </a:r>
                      <a:r>
                        <a:rPr lang="ru-RU" sz="1200" dirty="0" err="1"/>
                        <a:t>геолокації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/>
                        <a:t>З’являється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повідомлення</a:t>
                      </a:r>
                      <a:r>
                        <a:rPr lang="ru-RU" sz="1200" dirty="0"/>
                        <a:t> про </a:t>
                      </a:r>
                      <a:r>
                        <a:rPr lang="ru-RU" sz="1200" dirty="0" err="1"/>
                        <a:t>обов’язковість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додавання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геолокації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Пройдено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885813"/>
                  </a:ext>
                </a:extLst>
              </a:tr>
              <a:tr h="625943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/>
                        <a:t>5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/>
                        <a:t>Спробувати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додати</a:t>
                      </a:r>
                      <a:r>
                        <a:rPr lang="ru-RU" sz="1200" dirty="0"/>
                        <a:t> тварину без </a:t>
                      </a:r>
                      <a:r>
                        <a:rPr lang="ru-RU" sz="1200" dirty="0" err="1"/>
                        <a:t>заповнення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обов’язкових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полів</a:t>
                      </a:r>
                      <a:r>
                        <a:rPr lang="ru-RU" sz="1200" dirty="0"/>
                        <a:t>(</a:t>
                      </a:r>
                      <a:r>
                        <a:rPr lang="ru-RU" sz="1200" dirty="0" err="1"/>
                        <a:t>ім’я</a:t>
                      </a:r>
                      <a:r>
                        <a:rPr lang="ru-RU" sz="1200" dirty="0"/>
                        <a:t>, стать)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Показано </a:t>
                      </a:r>
                      <a:r>
                        <a:rPr lang="ru-RU" sz="1200" dirty="0" err="1"/>
                        <a:t>повідомлення</a:t>
                      </a:r>
                      <a:r>
                        <a:rPr lang="ru-RU" sz="1200" dirty="0"/>
                        <a:t> про </a:t>
                      </a:r>
                      <a:r>
                        <a:rPr lang="ru-RU" sz="1200" dirty="0" err="1"/>
                        <a:t>помилку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валідації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/>
                        <a:t>Пройдено</a:t>
                      </a:r>
                    </a:p>
                    <a:p>
                      <a:pPr algn="ctr"/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11515"/>
                  </a:ext>
                </a:extLst>
              </a:tr>
              <a:tr h="447102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/>
                        <a:t>6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/>
                        <a:t>Натиснути</a:t>
                      </a:r>
                      <a:r>
                        <a:rPr lang="ru-RU" sz="1200" dirty="0"/>
                        <a:t> на </a:t>
                      </a:r>
                      <a:r>
                        <a:rPr lang="ru-RU" sz="1200" dirty="0" err="1"/>
                        <a:t>картку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щойно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доданої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тварини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/>
                        <a:t>Відкрита</a:t>
                      </a:r>
                      <a:r>
                        <a:rPr lang="ru-RU" sz="1200" dirty="0"/>
                        <a:t> детальна </a:t>
                      </a:r>
                      <a:r>
                        <a:rPr lang="ru-RU" sz="1200" dirty="0" err="1"/>
                        <a:t>сторінка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тварини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Пройдено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772369"/>
                  </a:ext>
                </a:extLst>
              </a:tr>
              <a:tr h="447102">
                <a:tc>
                  <a:txBody>
                    <a:bodyPr/>
                    <a:lstStyle/>
                    <a:p>
                      <a:pPr algn="ctr"/>
                      <a:r>
                        <a:rPr lang="uk-UA" sz="1200" dirty="0"/>
                        <a:t>7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/>
                        <a:t>Натиснути</a:t>
                      </a:r>
                      <a:r>
                        <a:rPr lang="ru-RU" sz="1200" dirty="0"/>
                        <a:t> кнопку «</a:t>
                      </a:r>
                      <a:r>
                        <a:rPr lang="ru-RU" sz="1200" dirty="0" err="1"/>
                        <a:t>Підписатися</a:t>
                      </a:r>
                      <a:r>
                        <a:rPr lang="ru-RU" sz="1200" dirty="0"/>
                        <a:t>» на </a:t>
                      </a:r>
                      <a:r>
                        <a:rPr lang="ru-RU" sz="1200" dirty="0" err="1"/>
                        <a:t>картці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тварини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/>
                        <a:t>Статус </a:t>
                      </a:r>
                      <a:r>
                        <a:rPr lang="ru-RU" sz="1200" dirty="0" err="1"/>
                        <a:t>змінився</a:t>
                      </a:r>
                      <a:r>
                        <a:rPr lang="ru-RU" sz="1200" dirty="0"/>
                        <a:t> на «Ви </a:t>
                      </a:r>
                      <a:r>
                        <a:rPr lang="ru-RU" sz="1200" dirty="0" err="1"/>
                        <a:t>підписані</a:t>
                      </a:r>
                      <a:r>
                        <a:rPr lang="ru-RU" sz="1200" dirty="0"/>
                        <a:t>», </a:t>
                      </a:r>
                      <a:r>
                        <a:rPr lang="ru-RU" sz="1200" dirty="0" err="1"/>
                        <a:t>з’явилося</a:t>
                      </a:r>
                      <a:r>
                        <a:rPr lang="ru-RU" sz="1200" dirty="0"/>
                        <a:t> </a:t>
                      </a:r>
                      <a:r>
                        <a:rPr lang="ru-RU" sz="1200" dirty="0" err="1"/>
                        <a:t>підтвердження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200" dirty="0"/>
                        <a:t>Пройдено</a:t>
                      </a:r>
                    </a:p>
                    <a:p>
                      <a:pPr algn="ctr"/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561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Реалізований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функціональний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Android-додаток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Актуальність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допомога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диким тваринам,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цифровізація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волонтерства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None/>
            </a:pP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Корисність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Геолокація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, QR-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коди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push-сповіщення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Зручний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мобільний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інтерфейс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None/>
            </a:pP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Перспективи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Розширення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на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iOS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Інтеграція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з AI-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розпізнаванням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тварин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Підключення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державних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систем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інтегрованої</a:t>
            </a:r>
            <a:r>
              <a:rPr lang="ru-RU" dirty="0"/>
              <a:t> </a:t>
            </a:r>
            <a:r>
              <a:rPr lang="ru-RU" dirty="0" err="1"/>
              <a:t>програмної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для </a:t>
            </a:r>
            <a:r>
              <a:rPr lang="ru-RU" dirty="0" err="1"/>
              <a:t>координації</a:t>
            </a:r>
            <a:r>
              <a:rPr lang="ru-RU" dirty="0"/>
              <a:t> </a:t>
            </a:r>
            <a:r>
              <a:rPr lang="ru-RU" dirty="0" err="1"/>
              <a:t>порятунку</a:t>
            </a:r>
            <a:r>
              <a:rPr lang="ru-RU" dirty="0"/>
              <a:t> та </a:t>
            </a:r>
            <a:r>
              <a:rPr lang="ru-RU" dirty="0" err="1"/>
              <a:t>реабілітації</a:t>
            </a:r>
            <a:r>
              <a:rPr lang="ru-RU" dirty="0"/>
              <a:t> диких тварин.</a:t>
            </a:r>
          </a:p>
          <a:p>
            <a:pPr marL="285750" lvl="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err="1"/>
              <a:t>Забезпечення</a:t>
            </a:r>
            <a:r>
              <a:rPr lang="ru-RU" dirty="0"/>
              <a:t> оперативного </a:t>
            </a:r>
            <a:r>
              <a:rPr lang="ru-RU" dirty="0" err="1"/>
              <a:t>збору</a:t>
            </a:r>
            <a:r>
              <a:rPr lang="ru-RU" dirty="0"/>
              <a:t>, </a:t>
            </a:r>
            <a:r>
              <a:rPr lang="ru-RU" dirty="0" err="1"/>
              <a:t>обробки</a:t>
            </a:r>
            <a:r>
              <a:rPr lang="ru-RU" dirty="0"/>
              <a:t> та </a:t>
            </a:r>
            <a:r>
              <a:rPr lang="ru-RU" dirty="0" err="1"/>
              <a:t>передачі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волонтерами, ветеринарами та </a:t>
            </a:r>
            <a:r>
              <a:rPr lang="ru-RU" dirty="0" err="1"/>
              <a:t>реабілітаційними</a:t>
            </a:r>
            <a:r>
              <a:rPr lang="ru-RU" dirty="0"/>
              <a:t> центрами.</a:t>
            </a:r>
          </a:p>
          <a:p>
            <a:pPr marL="285750" lvl="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цифрових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: </a:t>
            </a:r>
            <a:r>
              <a:rPr lang="ru-RU" dirty="0" err="1"/>
              <a:t>геолокаційні</a:t>
            </a:r>
            <a:r>
              <a:rPr lang="ru-RU" dirty="0"/>
              <a:t> </a:t>
            </a:r>
            <a:r>
              <a:rPr lang="ru-RU" dirty="0" err="1"/>
              <a:t>сервіси</a:t>
            </a:r>
            <a:r>
              <a:rPr lang="ru-RU" dirty="0"/>
              <a:t>, </a:t>
            </a:r>
            <a:r>
              <a:rPr lang="en-US" dirty="0"/>
              <a:t>QR-</a:t>
            </a:r>
            <a:r>
              <a:rPr lang="ru-RU" dirty="0" err="1"/>
              <a:t>коди</a:t>
            </a:r>
            <a:r>
              <a:rPr lang="ru-RU" dirty="0"/>
              <a:t>, </a:t>
            </a:r>
            <a:r>
              <a:rPr lang="ru-RU" dirty="0" err="1"/>
              <a:t>мобільний</a:t>
            </a:r>
            <a:r>
              <a:rPr lang="ru-RU" dirty="0"/>
              <a:t> </a:t>
            </a:r>
            <a:r>
              <a:rPr lang="ru-RU" dirty="0" err="1"/>
              <a:t>застосунок</a:t>
            </a:r>
            <a:r>
              <a:rPr lang="ru-RU" dirty="0"/>
              <a:t>, </a:t>
            </a:r>
            <a:r>
              <a:rPr lang="en-US" dirty="0"/>
              <a:t>push-</a:t>
            </a:r>
            <a:r>
              <a:rPr lang="ru-RU" dirty="0" err="1"/>
              <a:t>сповіщення</a:t>
            </a:r>
            <a:r>
              <a:rPr lang="ru-RU" dirty="0"/>
              <a:t>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678EFEA-F061-077A-5BF1-2C52C222E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224972"/>
              </p:ext>
            </p:extLst>
          </p:nvPr>
        </p:nvGraphicFramePr>
        <p:xfrm>
          <a:off x="819150" y="977251"/>
          <a:ext cx="8521701" cy="304800"/>
        </p:xfrm>
        <a:graphic>
          <a:graphicData uri="http://schemas.openxmlformats.org/drawingml/2006/table">
            <a:tbl>
              <a:tblPr/>
              <a:tblGrid>
                <a:gridCol w="2840567">
                  <a:extLst>
                    <a:ext uri="{9D8B030D-6E8A-4147-A177-3AD203B41FA5}">
                      <a16:colId xmlns:a16="http://schemas.microsoft.com/office/drawing/2014/main" val="1123208917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519425265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234986215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ru-RU" sz="1400" dirty="0" err="1"/>
                        <a:t>Назва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системи</a:t>
                      </a:r>
                      <a:endParaRPr lang="ru-RU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Переваги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Недоліки</a:t>
                      </a:r>
                      <a:endParaRPr lang="ru-RU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209372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E64A7A15-24CD-465E-2A48-9508B37D6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24518"/>
              </p:ext>
            </p:extLst>
          </p:nvPr>
        </p:nvGraphicFramePr>
        <p:xfrm>
          <a:off x="819151" y="1922124"/>
          <a:ext cx="7708899" cy="1196326"/>
        </p:xfrm>
        <a:graphic>
          <a:graphicData uri="http://schemas.openxmlformats.org/drawingml/2006/table">
            <a:tbl>
              <a:tblPr/>
              <a:tblGrid>
                <a:gridCol w="2569633">
                  <a:extLst>
                    <a:ext uri="{9D8B030D-6E8A-4147-A177-3AD203B41FA5}">
                      <a16:colId xmlns:a16="http://schemas.microsoft.com/office/drawing/2014/main" val="3877971221"/>
                    </a:ext>
                  </a:extLst>
                </a:gridCol>
                <a:gridCol w="2569633">
                  <a:extLst>
                    <a:ext uri="{9D8B030D-6E8A-4147-A177-3AD203B41FA5}">
                      <a16:colId xmlns:a16="http://schemas.microsoft.com/office/drawing/2014/main" val="2778204579"/>
                    </a:ext>
                  </a:extLst>
                </a:gridCol>
                <a:gridCol w="2569633">
                  <a:extLst>
                    <a:ext uri="{9D8B030D-6E8A-4147-A177-3AD203B41FA5}">
                      <a16:colId xmlns:a16="http://schemas.microsoft.com/office/drawing/2014/main" val="4012795643"/>
                    </a:ext>
                  </a:extLst>
                </a:gridCol>
              </a:tblGrid>
              <a:tr h="1196326">
                <a:tc>
                  <a:txBody>
                    <a:bodyPr/>
                    <a:lstStyle/>
                    <a:p>
                      <a:r>
                        <a:rPr lang="en-US" sz="1400" b="1" dirty="0"/>
                        <a:t>Animal Helper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Автоматичне визначення місцезнаходження, сповіщення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Обмежене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покриття</a:t>
                      </a:r>
                      <a:r>
                        <a:rPr lang="ru-RU" sz="1400" dirty="0"/>
                        <a:t>, </a:t>
                      </a:r>
                      <a:r>
                        <a:rPr lang="ru-RU" sz="1400" dirty="0" err="1"/>
                        <a:t>відсутність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моніторингу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реабілітації</a:t>
                      </a:r>
                      <a:endParaRPr lang="ru-RU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432659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D02AFB3-4218-E64B-12F7-1B024FDA1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65667"/>
              </p:ext>
            </p:extLst>
          </p:nvPr>
        </p:nvGraphicFramePr>
        <p:xfrm>
          <a:off x="819150" y="977251"/>
          <a:ext cx="7708899" cy="1545850"/>
        </p:xfrm>
        <a:graphic>
          <a:graphicData uri="http://schemas.openxmlformats.org/drawingml/2006/table">
            <a:tbl>
              <a:tblPr/>
              <a:tblGrid>
                <a:gridCol w="2569633">
                  <a:extLst>
                    <a:ext uri="{9D8B030D-6E8A-4147-A177-3AD203B41FA5}">
                      <a16:colId xmlns:a16="http://schemas.microsoft.com/office/drawing/2014/main" val="2662812670"/>
                    </a:ext>
                  </a:extLst>
                </a:gridCol>
                <a:gridCol w="2569633">
                  <a:extLst>
                    <a:ext uri="{9D8B030D-6E8A-4147-A177-3AD203B41FA5}">
                      <a16:colId xmlns:a16="http://schemas.microsoft.com/office/drawing/2014/main" val="2411600026"/>
                    </a:ext>
                  </a:extLst>
                </a:gridCol>
                <a:gridCol w="2569633">
                  <a:extLst>
                    <a:ext uri="{9D8B030D-6E8A-4147-A177-3AD203B41FA5}">
                      <a16:colId xmlns:a16="http://schemas.microsoft.com/office/drawing/2014/main" val="2601091742"/>
                    </a:ext>
                  </a:extLst>
                </a:gridCol>
              </a:tblGrid>
              <a:tr h="154585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WildAid</a:t>
                      </a:r>
                      <a:r>
                        <a:rPr lang="en-US" sz="1400" b="1" dirty="0"/>
                        <a:t> Rescue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Глобальна </a:t>
                      </a:r>
                      <a:r>
                        <a:rPr lang="ru-RU" sz="1400" dirty="0" err="1"/>
                        <a:t>інтерактивна</a:t>
                      </a:r>
                      <a:r>
                        <a:rPr lang="ru-RU" sz="1400" dirty="0"/>
                        <a:t> карта, </a:t>
                      </a:r>
                      <a:r>
                        <a:rPr lang="ru-RU" sz="1400" dirty="0" err="1"/>
                        <a:t>координація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організацій</a:t>
                      </a:r>
                      <a:endParaRPr lang="ru-RU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Складний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інтерфейс</a:t>
                      </a:r>
                      <a:r>
                        <a:rPr lang="ru-RU" sz="1400" dirty="0"/>
                        <a:t>, не </a:t>
                      </a:r>
                      <a:r>
                        <a:rPr lang="ru-RU" sz="1400" dirty="0" err="1"/>
                        <a:t>завжди</a:t>
                      </a:r>
                      <a:r>
                        <a:rPr lang="ru-RU" sz="1400" dirty="0"/>
                        <a:t> оперативна </a:t>
                      </a:r>
                      <a:r>
                        <a:rPr lang="ru-RU" sz="1400" dirty="0" err="1"/>
                        <a:t>реакція</a:t>
                      </a:r>
                      <a:endParaRPr lang="ru-RU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559503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44929879-B154-7CBE-6247-C769B4E86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42084"/>
              </p:ext>
            </p:extLst>
          </p:nvPr>
        </p:nvGraphicFramePr>
        <p:xfrm>
          <a:off x="819148" y="2373808"/>
          <a:ext cx="7708899" cy="2540318"/>
        </p:xfrm>
        <a:graphic>
          <a:graphicData uri="http://schemas.openxmlformats.org/drawingml/2006/table">
            <a:tbl>
              <a:tblPr/>
              <a:tblGrid>
                <a:gridCol w="2569633">
                  <a:extLst>
                    <a:ext uri="{9D8B030D-6E8A-4147-A177-3AD203B41FA5}">
                      <a16:colId xmlns:a16="http://schemas.microsoft.com/office/drawing/2014/main" val="2119653810"/>
                    </a:ext>
                  </a:extLst>
                </a:gridCol>
                <a:gridCol w="2569633">
                  <a:extLst>
                    <a:ext uri="{9D8B030D-6E8A-4147-A177-3AD203B41FA5}">
                      <a16:colId xmlns:a16="http://schemas.microsoft.com/office/drawing/2014/main" val="2587441216"/>
                    </a:ext>
                  </a:extLst>
                </a:gridCol>
                <a:gridCol w="2569633">
                  <a:extLst>
                    <a:ext uri="{9D8B030D-6E8A-4147-A177-3AD203B41FA5}">
                      <a16:colId xmlns:a16="http://schemas.microsoft.com/office/drawing/2014/main" val="3622423603"/>
                    </a:ext>
                  </a:extLst>
                </a:gridCol>
              </a:tblGrid>
              <a:tr h="2540318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eSeaAnimals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Алгоритми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оцінки</a:t>
                      </a:r>
                      <a:r>
                        <a:rPr lang="ru-RU" sz="1400" dirty="0"/>
                        <a:t> стану, </a:t>
                      </a:r>
                      <a:r>
                        <a:rPr lang="ru-RU" sz="1400" dirty="0" err="1"/>
                        <a:t>інтерактивна</a:t>
                      </a:r>
                      <a:r>
                        <a:rPr lang="ru-RU" sz="1400" dirty="0"/>
                        <a:t> карта, база </a:t>
                      </a:r>
                      <a:r>
                        <a:rPr lang="ru-RU" sz="1400" dirty="0" err="1"/>
                        <a:t>даних</a:t>
                      </a:r>
                      <a:endParaRPr lang="ru-RU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Залежність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від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інтернету</a:t>
                      </a:r>
                      <a:r>
                        <a:rPr lang="ru-RU" sz="1400" dirty="0"/>
                        <a:t>, </a:t>
                      </a:r>
                      <a:r>
                        <a:rPr lang="ru-RU" sz="1400" dirty="0" err="1"/>
                        <a:t>обмежене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покриття</a:t>
                      </a:r>
                      <a:r>
                        <a:rPr lang="ru-RU" sz="1400" dirty="0"/>
                        <a:t> службами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93349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ru-RU" dirty="0" err="1">
                <a:highlight>
                  <a:srgbClr val="FFFFFF"/>
                </a:highlight>
              </a:rPr>
              <a:t>Відсутність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оперативної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координації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між</a:t>
            </a:r>
            <a:r>
              <a:rPr lang="ru-RU" dirty="0">
                <a:highlight>
                  <a:srgbClr val="FFFFFF"/>
                </a:highlight>
              </a:rPr>
              <a:t> волонтерами, ветеринарами та </a:t>
            </a:r>
            <a:r>
              <a:rPr lang="ru-RU" dirty="0" err="1">
                <a:highlight>
                  <a:srgbClr val="FFFFFF"/>
                </a:highlight>
              </a:rPr>
              <a:t>реабілітаційними</a:t>
            </a:r>
            <a:r>
              <a:rPr lang="ru-RU" dirty="0">
                <a:highlight>
                  <a:srgbClr val="FFFFFF"/>
                </a:highlight>
              </a:rPr>
              <a:t> центрами.</a:t>
            </a:r>
          </a:p>
          <a:p>
            <a:pPr marL="285750" lvl="0" indent="-285750">
              <a:spcBef>
                <a:spcPts val="15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highlight>
                  <a:srgbClr val="FFFFFF"/>
                </a:highlight>
              </a:rPr>
              <a:t>Розробка</a:t>
            </a:r>
            <a:r>
              <a:rPr lang="ru-RU" dirty="0">
                <a:highlight>
                  <a:srgbClr val="FFFFFF"/>
                </a:highlight>
              </a:rPr>
              <a:t> </a:t>
            </a:r>
            <a:r>
              <a:rPr lang="ru-RU" dirty="0" err="1">
                <a:highlight>
                  <a:srgbClr val="FFFFFF"/>
                </a:highlight>
              </a:rPr>
              <a:t>системи</a:t>
            </a:r>
            <a:r>
              <a:rPr lang="ru-RU" dirty="0">
                <a:highlight>
                  <a:srgbClr val="FFFFFF"/>
                </a:highlight>
              </a:rPr>
              <a:t> для </a:t>
            </a:r>
            <a:r>
              <a:rPr lang="ru-RU" dirty="0" err="1">
                <a:highlight>
                  <a:srgbClr val="FFFFFF"/>
                </a:highlight>
              </a:rPr>
              <a:t>реєстрації</a:t>
            </a:r>
            <a:r>
              <a:rPr lang="ru-RU" dirty="0">
                <a:highlight>
                  <a:srgbClr val="FFFFFF"/>
                </a:highlight>
              </a:rPr>
              <a:t>, </a:t>
            </a:r>
            <a:r>
              <a:rPr lang="ru-RU" dirty="0" err="1">
                <a:highlight>
                  <a:srgbClr val="FFFFFF"/>
                </a:highlight>
              </a:rPr>
              <a:t>обліку</a:t>
            </a:r>
            <a:r>
              <a:rPr lang="ru-RU" dirty="0">
                <a:highlight>
                  <a:srgbClr val="FFFFFF"/>
                </a:highlight>
              </a:rPr>
              <a:t> та контролю </a:t>
            </a:r>
            <a:r>
              <a:rPr lang="ru-RU" dirty="0" err="1">
                <a:highlight>
                  <a:srgbClr val="FFFFFF"/>
                </a:highlight>
              </a:rPr>
              <a:t>реабілітації</a:t>
            </a:r>
            <a:r>
              <a:rPr lang="ru-RU" dirty="0">
                <a:highlight>
                  <a:srgbClr val="FFFFFF"/>
                </a:highlight>
              </a:rPr>
              <a:t> диких тварин.</a:t>
            </a:r>
          </a:p>
          <a:p>
            <a:pPr marL="285750" lvl="0" indent="-285750">
              <a:spcBef>
                <a:spcPts val="15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err="1"/>
              <a:t>Очікувані</a:t>
            </a:r>
            <a:r>
              <a:rPr lang="ru-RU" dirty="0"/>
              <a:t> </a:t>
            </a:r>
            <a:r>
              <a:rPr lang="ru-RU" dirty="0" err="1"/>
              <a:t>результати</a:t>
            </a:r>
            <a:r>
              <a:rPr lang="ru-RU" dirty="0"/>
              <a:t>: </a:t>
            </a:r>
            <a:r>
              <a:rPr lang="ru-RU" dirty="0" err="1"/>
              <a:t>мобільний</a:t>
            </a:r>
            <a:r>
              <a:rPr lang="ru-RU" dirty="0"/>
              <a:t> </a:t>
            </a:r>
            <a:r>
              <a:rPr lang="ru-RU" dirty="0" err="1"/>
              <a:t>застосунок</a:t>
            </a:r>
            <a:r>
              <a:rPr lang="ru-RU" dirty="0"/>
              <a:t>, </a:t>
            </a:r>
            <a:r>
              <a:rPr lang="ru-RU" dirty="0" err="1"/>
              <a:t>серверна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, </a:t>
            </a:r>
            <a:r>
              <a:rPr lang="ru-RU" dirty="0" err="1"/>
              <a:t>інтеграція</a:t>
            </a:r>
            <a:r>
              <a:rPr lang="ru-RU" dirty="0"/>
              <a:t> з Google Maps та системою </a:t>
            </a:r>
            <a:r>
              <a:rPr lang="ru-RU" dirty="0" err="1"/>
              <a:t>сповіщень</a:t>
            </a:r>
            <a:r>
              <a:rPr lang="ru-RU" dirty="0"/>
              <a:t>.</a:t>
            </a:r>
            <a:endParaRPr lang="ru-RU" dirty="0">
              <a:highlight>
                <a:srgbClr val="FFFFFF"/>
              </a:highlight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5234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Мобільна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платформа: </a:t>
            </a: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Android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(</a:t>
            </a: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Kotlin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Java)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Архітектура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 MVVM, REST API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Картографія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 Google Maps API, </a:t>
            </a: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OpenStreetMap</a:t>
            </a:r>
            <a:endParaRPr lang="ru-RU" altLang="ru-RU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Push-сповіщення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Firebase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Cloud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Messaging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(FCM)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QR-</a:t>
            </a: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коди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геолокація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платежі</a:t>
            </a:r>
            <a:endParaRPr lang="ru-RU" altLang="ru-RU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Інтеграції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en-US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Paypal</a:t>
            </a:r>
            <a:r>
              <a:rPr lang="en-US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</a:t>
            </a: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Firebase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OAuth2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6" name="Рисунок 5" descr="Изображение выглядит как текст, диаграмма, План, Паралле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E085D30-E740-6CB3-375B-8046EC2D9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140" y="1056184"/>
            <a:ext cx="3594191" cy="359419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E658E4-C5AA-89FD-C17C-40270B38FA50}"/>
              </a:ext>
            </a:extLst>
          </p:cNvPr>
          <p:cNvSpPr txBox="1"/>
          <p:nvPr/>
        </p:nvSpPr>
        <p:spPr>
          <a:xfrm>
            <a:off x="268925" y="1180959"/>
            <a:ext cx="3915148" cy="318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Архітектурний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шаблон: MVVM (Model–View–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ViewModel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Клієнтська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частина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Android-застосунок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Ключові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компоненти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ViewModel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Layer: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керує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логікою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 та станом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Services: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Auth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Animal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Map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Notifications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Інтеграції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: REST API, Google Maps, PayPal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ts val="800"/>
              </a:spcAft>
              <a:buClrTx/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Підтримка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: офлайн-режим,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push-сповіщення</a:t>
            </a:r>
            <a:r>
              <a:rPr lang="ru-RU" altLang="ru-RU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ru-RU" altLang="ru-RU" dirty="0" err="1">
                <a:solidFill>
                  <a:schemeClr val="tx1"/>
                </a:solidFill>
                <a:latin typeface="Arial" panose="020B0604020202020204" pitchFamily="34" charset="0"/>
              </a:rPr>
              <a:t>геолокація</a:t>
            </a:r>
            <a:endParaRPr lang="ru-RU" altLang="ru-RU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4771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Мова: </a:t>
            </a: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Kotlin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+ Java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Архітектура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 MVVM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Фреймворки та </a:t>
            </a: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бібліотеки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: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Hilt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(DI), </a:t>
            </a: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Retrofit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(REST API)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Firebase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Cloud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Messaging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 (</a:t>
            </a: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push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Google Maps API, </a:t>
            </a: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OpenStreetMap</a:t>
            </a:r>
            <a:endParaRPr lang="ru-RU" altLang="ru-RU" dirty="0">
              <a:solidFill>
                <a:schemeClr val="tx1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PayPal SDK (</a:t>
            </a:r>
            <a:r>
              <a:rPr lang="ru-RU" altLang="ru-RU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платежі</a:t>
            </a:r>
            <a:r>
              <a:rPr lang="ru-RU" altLang="ru-RU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1529C71-9647-A295-8C91-3CD9BB8096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877761"/>
            <a:ext cx="667774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Методи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Centered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орієнтація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користувача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Адаптивний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дизайн для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смартфонів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планшетів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Структура за принципом MVVM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 err="1"/>
              <a:t>Технології</a:t>
            </a:r>
            <a:r>
              <a:rPr lang="ru-RU" dirty="0"/>
              <a:t>: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Android (Kotlin)</a:t>
            </a:r>
            <a:endParaRPr lang="ru-RU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dirty="0" err="1"/>
              <a:t>Послідовність</a:t>
            </a:r>
            <a:r>
              <a:rPr lang="ru-RU" dirty="0"/>
              <a:t>: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користувацьких</a:t>
            </a:r>
            <a:r>
              <a:rPr lang="ru-RU" dirty="0"/>
              <a:t> </a:t>
            </a:r>
            <a:r>
              <a:rPr lang="ru-RU" dirty="0" err="1"/>
              <a:t>сценаріїв</a:t>
            </a:r>
            <a:endParaRPr lang="ru-RU" dirty="0"/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dirty="0" err="1"/>
              <a:t>Розробка</a:t>
            </a:r>
            <a:r>
              <a:rPr lang="ru-RU" dirty="0"/>
              <a:t> прототипу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модулів</a:t>
            </a:r>
            <a:r>
              <a:rPr lang="ru-RU" dirty="0"/>
              <a:t> і </a:t>
            </a:r>
            <a:r>
              <a:rPr lang="ru-RU" dirty="0" err="1"/>
              <a:t>тестування</a:t>
            </a:r>
            <a:endParaRPr lang="ru-RU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3" name="Рисунок 2" descr="Изображение выглядит как текст, Мобильный телефон, снимок экрана, Устройство связи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C01F1E3-189E-717D-C92E-FE4B2FD59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821" y="855233"/>
            <a:ext cx="1775055" cy="3152775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5DB7C5C-574C-E5C9-8CF9-7963F8914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196" y="855233"/>
            <a:ext cx="5939790" cy="3152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817</TotalTime>
  <Words>559</Words>
  <Application>Microsoft Office PowerPoint</Application>
  <PresentationFormat>Экран (16:9)</PresentationFormat>
  <Paragraphs>123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Economica</vt:lpstr>
      <vt:lpstr>Open Sans</vt:lpstr>
      <vt:lpstr>Шаблон презентації кваліфікаційної роботи магістрів</vt:lpstr>
      <vt:lpstr>Презентация PowerPoint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Приклад реалізації</vt:lpstr>
      <vt:lpstr>Інтерфейс користувача </vt:lpstr>
      <vt:lpstr>Тестування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Игорь Моргунов</dc:creator>
  <cp:lastModifiedBy>Игорь Моргунов</cp:lastModifiedBy>
  <cp:revision>10</cp:revision>
  <dcterms:created xsi:type="dcterms:W3CDTF">2025-06-07T11:03:12Z</dcterms:created>
  <dcterms:modified xsi:type="dcterms:W3CDTF">2025-06-09T12:55:41Z</dcterms:modified>
</cp:coreProperties>
</file>