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x="18288000" cy="10287000"/>
  <p:notesSz cx="6858000" cy="9144000"/>
  <p:embeddedFontLst>
    <p:embeddedFont>
      <p:font typeface="Economica" charset="1" panose="02000506040000020004"/>
      <p:regular r:id="rId18"/>
    </p:embeddedFont>
    <p:embeddedFont>
      <p:font typeface="Open Sans" charset="1" panose="00000000000000000000"/>
      <p:regular r:id="rId19"/>
    </p:embeddedFont>
    <p:embeddedFont>
      <p:font typeface="Arial" charset="1" panose="020B0502020202020204"/>
      <p:regular r:id="rId2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8.png" Type="http://schemas.openxmlformats.org/officeDocument/2006/relationships/image"/><Relationship Id="rId4" Target="../media/image9.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10.png" Type="http://schemas.openxmlformats.org/officeDocument/2006/relationships/image"/><Relationship Id="rId4" Target="../media/image11.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4.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5.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6.png" Type="http://schemas.openxmlformats.org/officeDocument/2006/relationships/image"/><Relationship Id="rId4" Target="../media/image7.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5459451" y="1484825"/>
            <a:ext cx="2220400" cy="2307050"/>
            <a:chOff x="0" y="0"/>
            <a:chExt cx="2960533" cy="3076067"/>
          </a:xfrm>
        </p:grpSpPr>
        <p:sp>
          <p:nvSpPr>
            <p:cNvPr name="Freeform 3" id="3"/>
            <p:cNvSpPr/>
            <p:nvPr/>
          </p:nvSpPr>
          <p:spPr>
            <a:xfrm flipH="false" flipV="false" rot="0">
              <a:off x="0" y="0"/>
              <a:ext cx="2922397" cy="3037967"/>
            </a:xfrm>
            <a:custGeom>
              <a:avLst/>
              <a:gdLst/>
              <a:ahLst/>
              <a:cxnLst/>
              <a:rect r="r" b="b" t="t" l="l"/>
              <a:pathLst>
                <a:path h="3037967" w="2922397">
                  <a:moveTo>
                    <a:pt x="0" y="3037967"/>
                  </a:moveTo>
                  <a:lnTo>
                    <a:pt x="0" y="38100"/>
                  </a:lnTo>
                  <a:cubicBezTo>
                    <a:pt x="0" y="17018"/>
                    <a:pt x="17018" y="0"/>
                    <a:pt x="38100" y="0"/>
                  </a:cubicBezTo>
                  <a:lnTo>
                    <a:pt x="2922397" y="0"/>
                  </a:lnTo>
                  <a:lnTo>
                    <a:pt x="2922397" y="76200"/>
                  </a:lnTo>
                  <a:lnTo>
                    <a:pt x="38100" y="76200"/>
                  </a:lnTo>
                  <a:lnTo>
                    <a:pt x="38100" y="38100"/>
                  </a:lnTo>
                  <a:lnTo>
                    <a:pt x="76200" y="38100"/>
                  </a:lnTo>
                  <a:lnTo>
                    <a:pt x="76200" y="3037967"/>
                  </a:lnTo>
                  <a:close/>
                </a:path>
              </a:pathLst>
            </a:custGeom>
            <a:solidFill>
              <a:srgbClr val="CCA677"/>
            </a:solidFill>
          </p:spPr>
        </p:sp>
      </p:grpSp>
      <p:grpSp>
        <p:nvGrpSpPr>
          <p:cNvPr name="Group 4" id="4"/>
          <p:cNvGrpSpPr/>
          <p:nvPr/>
        </p:nvGrpSpPr>
        <p:grpSpPr>
          <a:xfrm rot="-10800000">
            <a:off x="10608125" y="6504875"/>
            <a:ext cx="2220400" cy="2307050"/>
            <a:chOff x="0" y="0"/>
            <a:chExt cx="2960533" cy="3076067"/>
          </a:xfrm>
        </p:grpSpPr>
        <p:sp>
          <p:nvSpPr>
            <p:cNvPr name="Freeform 5" id="5"/>
            <p:cNvSpPr/>
            <p:nvPr/>
          </p:nvSpPr>
          <p:spPr>
            <a:xfrm flipH="false" flipV="false" rot="0">
              <a:off x="0" y="0"/>
              <a:ext cx="2922397" cy="3037967"/>
            </a:xfrm>
            <a:custGeom>
              <a:avLst/>
              <a:gdLst/>
              <a:ahLst/>
              <a:cxnLst/>
              <a:rect r="r" b="b" t="t" l="l"/>
              <a:pathLst>
                <a:path h="3037967" w="2922397">
                  <a:moveTo>
                    <a:pt x="0" y="3037967"/>
                  </a:moveTo>
                  <a:lnTo>
                    <a:pt x="0" y="38100"/>
                  </a:lnTo>
                  <a:cubicBezTo>
                    <a:pt x="0" y="17018"/>
                    <a:pt x="17018" y="0"/>
                    <a:pt x="38100" y="0"/>
                  </a:cubicBezTo>
                  <a:lnTo>
                    <a:pt x="2922397" y="0"/>
                  </a:lnTo>
                  <a:lnTo>
                    <a:pt x="2922397" y="76200"/>
                  </a:lnTo>
                  <a:lnTo>
                    <a:pt x="38100" y="76200"/>
                  </a:lnTo>
                  <a:lnTo>
                    <a:pt x="38100" y="38100"/>
                  </a:lnTo>
                  <a:lnTo>
                    <a:pt x="76200" y="38100"/>
                  </a:lnTo>
                  <a:lnTo>
                    <a:pt x="76200" y="3037967"/>
                  </a:lnTo>
                  <a:close/>
                </a:path>
              </a:pathLst>
            </a:custGeom>
            <a:solidFill>
              <a:srgbClr val="CCA677"/>
            </a:solidFill>
          </p:spPr>
        </p:sp>
      </p:grpSp>
      <p:grpSp>
        <p:nvGrpSpPr>
          <p:cNvPr name="Group 6" id="6"/>
          <p:cNvGrpSpPr/>
          <p:nvPr/>
        </p:nvGrpSpPr>
        <p:grpSpPr>
          <a:xfrm rot="0">
            <a:off x="5610900" y="1642600"/>
            <a:ext cx="6562200" cy="2986430"/>
            <a:chOff x="0" y="0"/>
            <a:chExt cx="8749600" cy="3981907"/>
          </a:xfrm>
        </p:grpSpPr>
        <p:sp>
          <p:nvSpPr>
            <p:cNvPr name="Freeform 7" id="7"/>
            <p:cNvSpPr/>
            <p:nvPr/>
          </p:nvSpPr>
          <p:spPr>
            <a:xfrm flipH="false" flipV="false" rot="0">
              <a:off x="0" y="0"/>
              <a:ext cx="8749600" cy="3981907"/>
            </a:xfrm>
            <a:custGeom>
              <a:avLst/>
              <a:gdLst/>
              <a:ahLst/>
              <a:cxnLst/>
              <a:rect r="r" b="b" t="t" l="l"/>
              <a:pathLst>
                <a:path h="3981907" w="8749600">
                  <a:moveTo>
                    <a:pt x="0" y="0"/>
                  </a:moveTo>
                  <a:lnTo>
                    <a:pt x="8749600" y="0"/>
                  </a:lnTo>
                  <a:lnTo>
                    <a:pt x="8749600" y="3981907"/>
                  </a:lnTo>
                  <a:lnTo>
                    <a:pt x="0" y="3981907"/>
                  </a:lnTo>
                  <a:close/>
                </a:path>
              </a:pathLst>
            </a:custGeom>
            <a:solidFill>
              <a:srgbClr val="000000">
                <a:alpha val="0"/>
              </a:srgbClr>
            </a:solidFill>
          </p:spPr>
        </p:sp>
        <p:sp>
          <p:nvSpPr>
            <p:cNvPr name="TextBox 8" id="8"/>
            <p:cNvSpPr txBox="true"/>
            <p:nvPr/>
          </p:nvSpPr>
          <p:spPr>
            <a:xfrm>
              <a:off x="0" y="-9525"/>
              <a:ext cx="8749600" cy="3991432"/>
            </a:xfrm>
            <a:prstGeom prst="rect">
              <a:avLst/>
            </a:prstGeom>
          </p:spPr>
          <p:txBody>
            <a:bodyPr anchor="b" rtlCol="false" tIns="0" lIns="0" bIns="0" rIns="0"/>
            <a:lstStyle/>
            <a:p>
              <a:pPr algn="l">
                <a:lnSpc>
                  <a:spcPts val="5759"/>
                </a:lnSpc>
              </a:pPr>
              <a:r>
                <a:rPr lang="en-US" sz="4800">
                  <a:solidFill>
                    <a:srgbClr val="000000"/>
                  </a:solidFill>
                  <a:latin typeface="Economica"/>
                  <a:ea typeface="Economica"/>
                  <a:cs typeface="Economica"/>
                  <a:sym typeface="Economica"/>
                </a:rPr>
                <a:t>Програмна сист</a:t>
              </a:r>
              <a:r>
                <a:rPr lang="en-US" sz="4800">
                  <a:solidFill>
                    <a:srgbClr val="000000"/>
                  </a:solidFill>
                  <a:latin typeface="Economica"/>
                  <a:ea typeface="Economica"/>
                  <a:cs typeface="Economica"/>
                  <a:sym typeface="Economica"/>
                </a:rPr>
                <a:t>ема для управління мережею фастфуд-закладів</a:t>
              </a:r>
            </a:p>
          </p:txBody>
        </p:sp>
      </p:grpSp>
      <p:sp>
        <p:nvSpPr>
          <p:cNvPr name="TextBox 9" id="9"/>
          <p:cNvSpPr txBox="true"/>
          <p:nvPr/>
        </p:nvSpPr>
        <p:spPr>
          <a:xfrm rot="0">
            <a:off x="3987925" y="7428350"/>
            <a:ext cx="9991950" cy="2613889"/>
          </a:xfrm>
          <a:prstGeom prst="rect">
            <a:avLst/>
          </a:prstGeom>
        </p:spPr>
        <p:txBody>
          <a:bodyPr anchor="t" rtlCol="false" tIns="0" lIns="0" bIns="0" rIns="0">
            <a:spAutoFit/>
          </a:bodyPr>
          <a:lstStyle/>
          <a:p>
            <a:pPr algn="ctr">
              <a:lnSpc>
                <a:spcPts val="3427"/>
              </a:lnSpc>
            </a:pPr>
          </a:p>
          <a:p>
            <a:pPr algn="ctr">
              <a:lnSpc>
                <a:spcPts val="3427"/>
              </a:lnSpc>
            </a:pPr>
          </a:p>
          <a:p>
            <a:pPr algn="ctr">
              <a:lnSpc>
                <a:spcPts val="3427"/>
              </a:lnSpc>
            </a:pPr>
          </a:p>
          <a:p>
            <a:pPr algn="ctr">
              <a:lnSpc>
                <a:spcPts val="3427"/>
              </a:lnSpc>
            </a:pPr>
          </a:p>
          <a:p>
            <a:pPr algn="ctr">
              <a:lnSpc>
                <a:spcPts val="3427"/>
              </a:lnSpc>
            </a:pPr>
          </a:p>
          <a:p>
            <a:pPr algn="ctr">
              <a:lnSpc>
                <a:spcPts val="3427"/>
              </a:lnSpc>
            </a:pPr>
            <a:r>
              <a:rPr lang="en-US" sz="3569">
                <a:solidFill>
                  <a:srgbClr val="000000"/>
                </a:solidFill>
                <a:latin typeface="Economica"/>
                <a:ea typeface="Economica"/>
                <a:cs typeface="Economica"/>
                <a:sym typeface="Economica"/>
              </a:rPr>
              <a:t>21 червня 2025</a:t>
            </a:r>
          </a:p>
        </p:txBody>
      </p:sp>
      <p:grpSp>
        <p:nvGrpSpPr>
          <p:cNvPr name="Group 10" id="10"/>
          <p:cNvGrpSpPr/>
          <p:nvPr/>
        </p:nvGrpSpPr>
        <p:grpSpPr>
          <a:xfrm rot="0">
            <a:off x="537850" y="8719000"/>
            <a:ext cx="1724500" cy="1163500"/>
            <a:chOff x="0" y="0"/>
            <a:chExt cx="2299333" cy="1551333"/>
          </a:xfrm>
        </p:grpSpPr>
        <p:sp>
          <p:nvSpPr>
            <p:cNvPr name="Freeform 11" id="11"/>
            <p:cNvSpPr/>
            <p:nvPr/>
          </p:nvSpPr>
          <p:spPr>
            <a:xfrm flipH="false" flipV="false" rot="0">
              <a:off x="0" y="0"/>
              <a:ext cx="2299335" cy="1551305"/>
            </a:xfrm>
            <a:custGeom>
              <a:avLst/>
              <a:gdLst/>
              <a:ahLst/>
              <a:cxnLst/>
              <a:rect r="r" b="b" t="t" l="l"/>
              <a:pathLst>
                <a:path h="1551305" w="2299335">
                  <a:moveTo>
                    <a:pt x="0" y="0"/>
                  </a:moveTo>
                  <a:lnTo>
                    <a:pt x="2299335" y="0"/>
                  </a:lnTo>
                  <a:lnTo>
                    <a:pt x="2299335" y="1551305"/>
                  </a:lnTo>
                  <a:lnTo>
                    <a:pt x="0" y="1551305"/>
                  </a:lnTo>
                  <a:lnTo>
                    <a:pt x="0" y="0"/>
                  </a:lnTo>
                  <a:close/>
                </a:path>
              </a:pathLst>
            </a:custGeom>
            <a:blipFill>
              <a:blip r:embed="rId2"/>
              <a:stretch>
                <a:fillRect l="0" t="0" r="0" b="-2"/>
              </a:stretch>
            </a:blipFill>
          </p:spPr>
        </p:sp>
      </p:grpSp>
      <p:grpSp>
        <p:nvGrpSpPr>
          <p:cNvPr name="Group 12" id="12"/>
          <p:cNvGrpSpPr/>
          <p:nvPr/>
        </p:nvGrpSpPr>
        <p:grpSpPr>
          <a:xfrm rot="0">
            <a:off x="409450" y="341650"/>
            <a:ext cx="4267950" cy="779550"/>
            <a:chOff x="0" y="0"/>
            <a:chExt cx="5690600" cy="1039400"/>
          </a:xfrm>
        </p:grpSpPr>
        <p:sp>
          <p:nvSpPr>
            <p:cNvPr name="Freeform 13" id="13"/>
            <p:cNvSpPr/>
            <p:nvPr/>
          </p:nvSpPr>
          <p:spPr>
            <a:xfrm flipH="false" flipV="false" rot="0">
              <a:off x="0" y="0"/>
              <a:ext cx="5690616" cy="1039368"/>
            </a:xfrm>
            <a:custGeom>
              <a:avLst/>
              <a:gdLst/>
              <a:ahLst/>
              <a:cxnLst/>
              <a:rect r="r" b="b" t="t" l="l"/>
              <a:pathLst>
                <a:path h="1039368" w="5690616">
                  <a:moveTo>
                    <a:pt x="0" y="0"/>
                  </a:moveTo>
                  <a:lnTo>
                    <a:pt x="5690616" y="0"/>
                  </a:lnTo>
                  <a:lnTo>
                    <a:pt x="5690616" y="1039368"/>
                  </a:lnTo>
                  <a:lnTo>
                    <a:pt x="0" y="1039368"/>
                  </a:lnTo>
                  <a:lnTo>
                    <a:pt x="0" y="0"/>
                  </a:lnTo>
                  <a:close/>
                </a:path>
              </a:pathLst>
            </a:custGeom>
            <a:blipFill>
              <a:blip r:embed="rId3"/>
              <a:stretch>
                <a:fillRect l="-1" t="0" r="0" b="-3"/>
              </a:stretch>
            </a:blipFill>
          </p:spPr>
        </p:sp>
      </p:grpSp>
      <p:grpSp>
        <p:nvGrpSpPr>
          <p:cNvPr name="Group 14" id="14"/>
          <p:cNvGrpSpPr/>
          <p:nvPr/>
        </p:nvGrpSpPr>
        <p:grpSpPr>
          <a:xfrm rot="0">
            <a:off x="14137008" y="341650"/>
            <a:ext cx="3849842" cy="878350"/>
            <a:chOff x="0" y="0"/>
            <a:chExt cx="5133123" cy="1171133"/>
          </a:xfrm>
        </p:grpSpPr>
        <p:sp>
          <p:nvSpPr>
            <p:cNvPr name="Freeform 15" id="15"/>
            <p:cNvSpPr/>
            <p:nvPr/>
          </p:nvSpPr>
          <p:spPr>
            <a:xfrm flipH="false" flipV="false" rot="0">
              <a:off x="0" y="0"/>
              <a:ext cx="5133086" cy="1171194"/>
            </a:xfrm>
            <a:custGeom>
              <a:avLst/>
              <a:gdLst/>
              <a:ahLst/>
              <a:cxnLst/>
              <a:rect r="r" b="b" t="t" l="l"/>
              <a:pathLst>
                <a:path h="1171194" w="5133086">
                  <a:moveTo>
                    <a:pt x="0" y="0"/>
                  </a:moveTo>
                  <a:lnTo>
                    <a:pt x="5133086" y="0"/>
                  </a:lnTo>
                  <a:lnTo>
                    <a:pt x="5133086" y="1171194"/>
                  </a:lnTo>
                  <a:lnTo>
                    <a:pt x="0" y="1171194"/>
                  </a:lnTo>
                  <a:lnTo>
                    <a:pt x="0" y="0"/>
                  </a:lnTo>
                  <a:close/>
                </a:path>
              </a:pathLst>
            </a:custGeom>
            <a:blipFill>
              <a:blip r:embed="rId4"/>
              <a:stretch>
                <a:fillRect l="0" t="0" r="0" b="4"/>
              </a:stretch>
            </a:blipFill>
          </p:spPr>
        </p:sp>
      </p:grpSp>
      <p:sp>
        <p:nvSpPr>
          <p:cNvPr name="TextBox 16" id="16"/>
          <p:cNvSpPr txBox="true"/>
          <p:nvPr/>
        </p:nvSpPr>
        <p:spPr>
          <a:xfrm rot="0">
            <a:off x="4677400" y="5695608"/>
            <a:ext cx="7805812" cy="2795777"/>
          </a:xfrm>
          <a:prstGeom prst="rect">
            <a:avLst/>
          </a:prstGeom>
        </p:spPr>
        <p:txBody>
          <a:bodyPr anchor="t" rtlCol="false" tIns="0" lIns="0" bIns="0" rIns="0">
            <a:spAutoFit/>
          </a:bodyPr>
          <a:lstStyle/>
          <a:p>
            <a:pPr algn="r">
              <a:lnSpc>
                <a:spcPts val="3726"/>
              </a:lnSpc>
              <a:spcBef>
                <a:spcPct val="0"/>
              </a:spcBef>
            </a:pPr>
            <a:r>
              <a:rPr lang="en-US" sz="2700">
                <a:solidFill>
                  <a:srgbClr val="000000"/>
                </a:solidFill>
                <a:latin typeface="Open Sans"/>
                <a:ea typeface="Open Sans"/>
                <a:cs typeface="Open Sans"/>
                <a:sym typeface="Open Sans"/>
              </a:rPr>
              <a:t>Московченко Євгеній Олексійович</a:t>
            </a:r>
          </a:p>
          <a:p>
            <a:pPr algn="r">
              <a:lnSpc>
                <a:spcPts val="3726"/>
              </a:lnSpc>
              <a:spcBef>
                <a:spcPct val="0"/>
              </a:spcBef>
            </a:pPr>
            <a:r>
              <a:rPr lang="en-US" sz="2700">
                <a:solidFill>
                  <a:srgbClr val="000000"/>
                </a:solidFill>
                <a:latin typeface="Open Sans"/>
                <a:ea typeface="Open Sans"/>
                <a:cs typeface="Open Sans"/>
                <a:sym typeface="Open Sans"/>
              </a:rPr>
              <a:t>ПЗПІ-22-2 </a:t>
            </a:r>
          </a:p>
          <a:p>
            <a:pPr algn="r">
              <a:lnSpc>
                <a:spcPts val="3726"/>
              </a:lnSpc>
              <a:spcBef>
                <a:spcPct val="0"/>
              </a:spcBef>
            </a:pPr>
          </a:p>
          <a:p>
            <a:pPr algn="r">
              <a:lnSpc>
                <a:spcPts val="3726"/>
              </a:lnSpc>
              <a:spcBef>
                <a:spcPct val="0"/>
              </a:spcBef>
            </a:pPr>
            <a:r>
              <a:rPr lang="en-US" sz="2700">
                <a:solidFill>
                  <a:srgbClr val="000000"/>
                </a:solidFill>
                <a:latin typeface="Open Sans"/>
                <a:ea typeface="Open Sans"/>
                <a:cs typeface="Open Sans"/>
                <a:sym typeface="Open Sans"/>
              </a:rPr>
              <a:t>Керівник: </a:t>
            </a:r>
          </a:p>
          <a:p>
            <a:pPr algn="r">
              <a:lnSpc>
                <a:spcPts val="3726"/>
              </a:lnSpc>
              <a:spcBef>
                <a:spcPct val="0"/>
              </a:spcBef>
            </a:pPr>
            <a:r>
              <a:rPr lang="en-US" sz="2700">
                <a:solidFill>
                  <a:srgbClr val="000000"/>
                </a:solidFill>
                <a:latin typeface="Open Sans"/>
                <a:ea typeface="Open Sans"/>
                <a:cs typeface="Open Sans"/>
                <a:sym typeface="Open Sans"/>
              </a:rPr>
              <a:t>доцент кафедри ПІ</a:t>
            </a:r>
          </a:p>
          <a:p>
            <a:pPr algn="r">
              <a:lnSpc>
                <a:spcPts val="3726"/>
              </a:lnSpc>
              <a:spcBef>
                <a:spcPct val="0"/>
              </a:spcBef>
            </a:pPr>
            <a:r>
              <a:rPr lang="en-US" sz="2700">
                <a:solidFill>
                  <a:srgbClr val="000000"/>
                </a:solidFill>
                <a:latin typeface="Open Sans"/>
                <a:ea typeface="Open Sans"/>
                <a:cs typeface="Open Sans"/>
                <a:sym typeface="Open Sans"/>
              </a:rPr>
              <a:t>Олексій Сергійович Назаров</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10091400"/>
            <a:ext cx="18288000" cy="195600"/>
            <a:chOff x="0" y="0"/>
            <a:chExt cx="24384000" cy="260800"/>
          </a:xfrm>
        </p:grpSpPr>
        <p:sp>
          <p:nvSpPr>
            <p:cNvPr name="Freeform 3" id="3"/>
            <p:cNvSpPr/>
            <p:nvPr/>
          </p:nvSpPr>
          <p:spPr>
            <a:xfrm flipH="false" flipV="false" rot="0">
              <a:off x="0" y="0"/>
              <a:ext cx="24384000" cy="260858"/>
            </a:xfrm>
            <a:custGeom>
              <a:avLst/>
              <a:gdLst/>
              <a:ahLst/>
              <a:cxnLst/>
              <a:rect r="r" b="b" t="t" l="l"/>
              <a:pathLst>
                <a:path h="260858" w="24384000">
                  <a:moveTo>
                    <a:pt x="0" y="0"/>
                  </a:moveTo>
                  <a:lnTo>
                    <a:pt x="24384000" y="0"/>
                  </a:lnTo>
                  <a:lnTo>
                    <a:pt x="24384000" y="260858"/>
                  </a:lnTo>
                  <a:lnTo>
                    <a:pt x="0" y="260858"/>
                  </a:lnTo>
                  <a:close/>
                </a:path>
              </a:pathLst>
            </a:custGeom>
            <a:solidFill>
              <a:srgbClr val="CCA677"/>
            </a:solidFill>
          </p:spPr>
        </p:sp>
      </p:grpSp>
      <p:grpSp>
        <p:nvGrpSpPr>
          <p:cNvPr name="Group 4" id="4"/>
          <p:cNvGrpSpPr/>
          <p:nvPr/>
        </p:nvGrpSpPr>
        <p:grpSpPr>
          <a:xfrm rot="0">
            <a:off x="537850" y="-287240"/>
            <a:ext cx="17041200" cy="1662600"/>
            <a:chOff x="0" y="0"/>
            <a:chExt cx="22721600" cy="2216800"/>
          </a:xfrm>
        </p:grpSpPr>
        <p:sp>
          <p:nvSpPr>
            <p:cNvPr name="Freeform 5" id="5"/>
            <p:cNvSpPr/>
            <p:nvPr/>
          </p:nvSpPr>
          <p:spPr>
            <a:xfrm flipH="false" flipV="false" rot="0">
              <a:off x="0" y="0"/>
              <a:ext cx="22721601" cy="2216800"/>
            </a:xfrm>
            <a:custGeom>
              <a:avLst/>
              <a:gdLst/>
              <a:ahLst/>
              <a:cxnLst/>
              <a:rect r="r" b="b" t="t" l="l"/>
              <a:pathLst>
                <a:path h="2216800" w="22721601">
                  <a:moveTo>
                    <a:pt x="0" y="0"/>
                  </a:moveTo>
                  <a:lnTo>
                    <a:pt x="22721601" y="0"/>
                  </a:lnTo>
                  <a:lnTo>
                    <a:pt x="22721601" y="2216800"/>
                  </a:lnTo>
                  <a:lnTo>
                    <a:pt x="0" y="2216800"/>
                  </a:lnTo>
                  <a:close/>
                </a:path>
              </a:pathLst>
            </a:custGeom>
            <a:solidFill>
              <a:srgbClr val="000000">
                <a:alpha val="0"/>
              </a:srgbClr>
            </a:solidFill>
          </p:spPr>
        </p:sp>
        <p:sp>
          <p:nvSpPr>
            <p:cNvPr name="TextBox 6" id="6"/>
            <p:cNvSpPr txBox="true"/>
            <p:nvPr/>
          </p:nvSpPr>
          <p:spPr>
            <a:xfrm>
              <a:off x="0" y="-9525"/>
              <a:ext cx="22721600" cy="2226325"/>
            </a:xfrm>
            <a:prstGeom prst="rect">
              <a:avLst/>
            </a:prstGeom>
          </p:spPr>
          <p:txBody>
            <a:bodyPr anchor="b" rtlCol="false" tIns="0" lIns="0" bIns="0" rIns="0"/>
            <a:lstStyle/>
            <a:p>
              <a:pPr algn="l">
                <a:lnSpc>
                  <a:spcPts val="7680"/>
                </a:lnSpc>
              </a:pPr>
              <a:r>
                <a:rPr lang="en-US" sz="6400">
                  <a:solidFill>
                    <a:srgbClr val="000000"/>
                  </a:solidFill>
                  <a:latin typeface="Economica"/>
                  <a:ea typeface="Economica"/>
                  <a:cs typeface="Economica"/>
                  <a:sym typeface="Economica"/>
                </a:rPr>
                <a:t>Інтерфейс користувача </a:t>
              </a:r>
            </a:p>
          </p:txBody>
        </p:sp>
      </p:grpSp>
      <p:grpSp>
        <p:nvGrpSpPr>
          <p:cNvPr name="Group 7" id="7"/>
          <p:cNvGrpSpPr/>
          <p:nvPr/>
        </p:nvGrpSpPr>
        <p:grpSpPr>
          <a:xfrm rot="0">
            <a:off x="537850" y="8719000"/>
            <a:ext cx="1724500" cy="1163500"/>
            <a:chOff x="0" y="0"/>
            <a:chExt cx="2299333" cy="1551333"/>
          </a:xfrm>
        </p:grpSpPr>
        <p:sp>
          <p:nvSpPr>
            <p:cNvPr name="Freeform 8" id="8"/>
            <p:cNvSpPr/>
            <p:nvPr/>
          </p:nvSpPr>
          <p:spPr>
            <a:xfrm flipH="false" flipV="false" rot="0">
              <a:off x="0" y="0"/>
              <a:ext cx="2299335" cy="1551305"/>
            </a:xfrm>
            <a:custGeom>
              <a:avLst/>
              <a:gdLst/>
              <a:ahLst/>
              <a:cxnLst/>
              <a:rect r="r" b="b" t="t" l="l"/>
              <a:pathLst>
                <a:path h="1551305" w="2299335">
                  <a:moveTo>
                    <a:pt x="0" y="0"/>
                  </a:moveTo>
                  <a:lnTo>
                    <a:pt x="2299335" y="0"/>
                  </a:lnTo>
                  <a:lnTo>
                    <a:pt x="2299335" y="1551305"/>
                  </a:lnTo>
                  <a:lnTo>
                    <a:pt x="0" y="1551305"/>
                  </a:lnTo>
                  <a:lnTo>
                    <a:pt x="0" y="0"/>
                  </a:lnTo>
                  <a:close/>
                </a:path>
              </a:pathLst>
            </a:custGeom>
            <a:blipFill>
              <a:blip r:embed="rId2"/>
              <a:stretch>
                <a:fillRect l="0" t="0" r="0" b="-2"/>
              </a:stretch>
            </a:blipFill>
          </p:spPr>
        </p:sp>
      </p:grpSp>
      <p:sp>
        <p:nvSpPr>
          <p:cNvPr name="Freeform 9" id="9"/>
          <p:cNvSpPr/>
          <p:nvPr/>
        </p:nvSpPr>
        <p:spPr>
          <a:xfrm flipH="false" flipV="false" rot="0">
            <a:off x="8007403" y="1876599"/>
            <a:ext cx="9960557" cy="5640166"/>
          </a:xfrm>
          <a:custGeom>
            <a:avLst/>
            <a:gdLst/>
            <a:ahLst/>
            <a:cxnLst/>
            <a:rect r="r" b="b" t="t" l="l"/>
            <a:pathLst>
              <a:path h="5640166" w="9960557">
                <a:moveTo>
                  <a:pt x="0" y="0"/>
                </a:moveTo>
                <a:lnTo>
                  <a:pt x="9960557" y="0"/>
                </a:lnTo>
                <a:lnTo>
                  <a:pt x="9960557" y="5640165"/>
                </a:lnTo>
                <a:lnTo>
                  <a:pt x="0" y="5640165"/>
                </a:lnTo>
                <a:lnTo>
                  <a:pt x="0" y="0"/>
                </a:lnTo>
                <a:close/>
              </a:path>
            </a:pathLst>
          </a:custGeom>
          <a:blipFill>
            <a:blip r:embed="rId3"/>
            <a:stretch>
              <a:fillRect l="0" t="0" r="0" b="0"/>
            </a:stretch>
          </a:blipFill>
        </p:spPr>
      </p:sp>
      <p:sp>
        <p:nvSpPr>
          <p:cNvPr name="Freeform 10" id="10"/>
          <p:cNvSpPr/>
          <p:nvPr/>
        </p:nvSpPr>
        <p:spPr>
          <a:xfrm flipH="false" flipV="false" rot="0">
            <a:off x="304629" y="2042221"/>
            <a:ext cx="7387946" cy="4746529"/>
          </a:xfrm>
          <a:custGeom>
            <a:avLst/>
            <a:gdLst/>
            <a:ahLst/>
            <a:cxnLst/>
            <a:rect r="r" b="b" t="t" l="l"/>
            <a:pathLst>
              <a:path h="4746529" w="7387946">
                <a:moveTo>
                  <a:pt x="0" y="0"/>
                </a:moveTo>
                <a:lnTo>
                  <a:pt x="7387946" y="0"/>
                </a:lnTo>
                <a:lnTo>
                  <a:pt x="7387946" y="4746529"/>
                </a:lnTo>
                <a:lnTo>
                  <a:pt x="0" y="4746529"/>
                </a:lnTo>
                <a:lnTo>
                  <a:pt x="0" y="0"/>
                </a:lnTo>
                <a:close/>
              </a:path>
            </a:pathLst>
          </a:custGeom>
          <a:blipFill>
            <a:blip r:embed="rId4"/>
            <a:stretch>
              <a:fillRect l="0" t="0" r="-52968" b="0"/>
            </a:stretch>
          </a:blipFill>
        </p:spPr>
      </p:sp>
      <p:sp>
        <p:nvSpPr>
          <p:cNvPr name="TextBox 11" id="11"/>
          <p:cNvSpPr txBox="true"/>
          <p:nvPr/>
        </p:nvSpPr>
        <p:spPr>
          <a:xfrm rot="0">
            <a:off x="17647920" y="9201268"/>
            <a:ext cx="640080" cy="476250"/>
          </a:xfrm>
          <a:prstGeom prst="rect">
            <a:avLst/>
          </a:prstGeom>
        </p:spPr>
        <p:txBody>
          <a:bodyPr anchor="t" rtlCol="false" tIns="0" lIns="0" bIns="0" rIns="0">
            <a:spAutoFit/>
          </a:bodyPr>
          <a:lstStyle/>
          <a:p>
            <a:pPr algn="l">
              <a:lnSpc>
                <a:spcPts val="3359"/>
              </a:lnSpc>
            </a:pPr>
            <a:r>
              <a:rPr lang="en-US" sz="2799">
                <a:solidFill>
                  <a:srgbClr val="000000"/>
                </a:solidFill>
                <a:latin typeface="Arial"/>
                <a:ea typeface="Arial"/>
                <a:cs typeface="Arial"/>
                <a:sym typeface="Arial"/>
              </a:rPr>
              <a:t>10</a:t>
            </a:r>
          </a:p>
        </p:txBody>
      </p:sp>
      <p:sp>
        <p:nvSpPr>
          <p:cNvPr name="TextBox 12" id="12"/>
          <p:cNvSpPr txBox="true"/>
          <p:nvPr/>
        </p:nvSpPr>
        <p:spPr>
          <a:xfrm rot="0">
            <a:off x="10258620" y="7836880"/>
            <a:ext cx="5458123" cy="1000506"/>
          </a:xfrm>
          <a:prstGeom prst="rect">
            <a:avLst/>
          </a:prstGeom>
        </p:spPr>
        <p:txBody>
          <a:bodyPr anchor="t" rtlCol="false" tIns="0" lIns="0" bIns="0" rIns="0">
            <a:spAutoFit/>
          </a:bodyPr>
          <a:lstStyle/>
          <a:p>
            <a:pPr algn="ctr">
              <a:lnSpc>
                <a:spcPts val="4002"/>
              </a:lnSpc>
            </a:pPr>
            <a:r>
              <a:rPr lang="en-US" sz="2900">
                <a:solidFill>
                  <a:srgbClr val="0D0D0D"/>
                </a:solidFill>
                <a:latin typeface="Open Sans"/>
                <a:ea typeface="Open Sans"/>
                <a:cs typeface="Open Sans"/>
                <a:sym typeface="Open Sans"/>
              </a:rPr>
              <a:t>Графік показників з IoT-пристроїв</a:t>
            </a:r>
          </a:p>
        </p:txBody>
      </p:sp>
      <p:sp>
        <p:nvSpPr>
          <p:cNvPr name="TextBox 13" id="13"/>
          <p:cNvSpPr txBox="true"/>
          <p:nvPr/>
        </p:nvSpPr>
        <p:spPr>
          <a:xfrm rot="0">
            <a:off x="1400100" y="7398350"/>
            <a:ext cx="5458123" cy="495681"/>
          </a:xfrm>
          <a:prstGeom prst="rect">
            <a:avLst/>
          </a:prstGeom>
        </p:spPr>
        <p:txBody>
          <a:bodyPr anchor="t" rtlCol="false" tIns="0" lIns="0" bIns="0" rIns="0">
            <a:spAutoFit/>
          </a:bodyPr>
          <a:lstStyle/>
          <a:p>
            <a:pPr algn="ctr">
              <a:lnSpc>
                <a:spcPts val="4002"/>
              </a:lnSpc>
            </a:pPr>
            <a:r>
              <a:rPr lang="en-US" sz="2900">
                <a:solidFill>
                  <a:srgbClr val="0D0D0D"/>
                </a:solidFill>
                <a:latin typeface="Open Sans"/>
                <a:ea typeface="Open Sans"/>
                <a:cs typeface="Open Sans"/>
                <a:sym typeface="Open Sans"/>
              </a:rPr>
              <a:t>Адмін-панель</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10091400"/>
            <a:ext cx="18288000" cy="195600"/>
            <a:chOff x="0" y="0"/>
            <a:chExt cx="24384000" cy="260800"/>
          </a:xfrm>
        </p:grpSpPr>
        <p:sp>
          <p:nvSpPr>
            <p:cNvPr name="Freeform 3" id="3"/>
            <p:cNvSpPr/>
            <p:nvPr/>
          </p:nvSpPr>
          <p:spPr>
            <a:xfrm flipH="false" flipV="false" rot="0">
              <a:off x="0" y="0"/>
              <a:ext cx="24384000" cy="260858"/>
            </a:xfrm>
            <a:custGeom>
              <a:avLst/>
              <a:gdLst/>
              <a:ahLst/>
              <a:cxnLst/>
              <a:rect r="r" b="b" t="t" l="l"/>
              <a:pathLst>
                <a:path h="260858" w="24384000">
                  <a:moveTo>
                    <a:pt x="0" y="0"/>
                  </a:moveTo>
                  <a:lnTo>
                    <a:pt x="24384000" y="0"/>
                  </a:lnTo>
                  <a:lnTo>
                    <a:pt x="24384000" y="260858"/>
                  </a:lnTo>
                  <a:lnTo>
                    <a:pt x="0" y="260858"/>
                  </a:lnTo>
                  <a:close/>
                </a:path>
              </a:pathLst>
            </a:custGeom>
            <a:solidFill>
              <a:srgbClr val="CCA677"/>
            </a:solidFill>
          </p:spPr>
        </p:sp>
      </p:grpSp>
      <p:grpSp>
        <p:nvGrpSpPr>
          <p:cNvPr name="Group 4" id="4"/>
          <p:cNvGrpSpPr/>
          <p:nvPr/>
        </p:nvGrpSpPr>
        <p:grpSpPr>
          <a:xfrm rot="0">
            <a:off x="537850" y="-287240"/>
            <a:ext cx="17041200" cy="1662600"/>
            <a:chOff x="0" y="0"/>
            <a:chExt cx="22721600" cy="2216800"/>
          </a:xfrm>
        </p:grpSpPr>
        <p:sp>
          <p:nvSpPr>
            <p:cNvPr name="Freeform 5" id="5"/>
            <p:cNvSpPr/>
            <p:nvPr/>
          </p:nvSpPr>
          <p:spPr>
            <a:xfrm flipH="false" flipV="false" rot="0">
              <a:off x="0" y="0"/>
              <a:ext cx="22721601" cy="2216800"/>
            </a:xfrm>
            <a:custGeom>
              <a:avLst/>
              <a:gdLst/>
              <a:ahLst/>
              <a:cxnLst/>
              <a:rect r="r" b="b" t="t" l="l"/>
              <a:pathLst>
                <a:path h="2216800" w="22721601">
                  <a:moveTo>
                    <a:pt x="0" y="0"/>
                  </a:moveTo>
                  <a:lnTo>
                    <a:pt x="22721601" y="0"/>
                  </a:lnTo>
                  <a:lnTo>
                    <a:pt x="22721601" y="2216800"/>
                  </a:lnTo>
                  <a:lnTo>
                    <a:pt x="0" y="2216800"/>
                  </a:lnTo>
                  <a:close/>
                </a:path>
              </a:pathLst>
            </a:custGeom>
            <a:solidFill>
              <a:srgbClr val="000000">
                <a:alpha val="0"/>
              </a:srgbClr>
            </a:solidFill>
          </p:spPr>
        </p:sp>
        <p:sp>
          <p:nvSpPr>
            <p:cNvPr name="TextBox 6" id="6"/>
            <p:cNvSpPr txBox="true"/>
            <p:nvPr/>
          </p:nvSpPr>
          <p:spPr>
            <a:xfrm>
              <a:off x="0" y="-9525"/>
              <a:ext cx="22721600" cy="2226325"/>
            </a:xfrm>
            <a:prstGeom prst="rect">
              <a:avLst/>
            </a:prstGeom>
          </p:spPr>
          <p:txBody>
            <a:bodyPr anchor="b" rtlCol="false" tIns="0" lIns="0" bIns="0" rIns="0"/>
            <a:lstStyle/>
            <a:p>
              <a:pPr algn="l">
                <a:lnSpc>
                  <a:spcPts val="7680"/>
                </a:lnSpc>
              </a:pPr>
              <a:r>
                <a:rPr lang="en-US" sz="6400">
                  <a:solidFill>
                    <a:srgbClr val="000000"/>
                  </a:solidFill>
                  <a:latin typeface="Economica"/>
                  <a:ea typeface="Economica"/>
                  <a:cs typeface="Economica"/>
                  <a:sym typeface="Economica"/>
                </a:rPr>
                <a:t>Інтерфейс користувача </a:t>
              </a:r>
            </a:p>
          </p:txBody>
        </p:sp>
      </p:grpSp>
      <p:grpSp>
        <p:nvGrpSpPr>
          <p:cNvPr name="Group 7" id="7"/>
          <p:cNvGrpSpPr/>
          <p:nvPr/>
        </p:nvGrpSpPr>
        <p:grpSpPr>
          <a:xfrm rot="0">
            <a:off x="537850" y="8719000"/>
            <a:ext cx="1724500" cy="1163500"/>
            <a:chOff x="0" y="0"/>
            <a:chExt cx="2299333" cy="1551333"/>
          </a:xfrm>
        </p:grpSpPr>
        <p:sp>
          <p:nvSpPr>
            <p:cNvPr name="Freeform 8" id="8"/>
            <p:cNvSpPr/>
            <p:nvPr/>
          </p:nvSpPr>
          <p:spPr>
            <a:xfrm flipH="false" flipV="false" rot="0">
              <a:off x="0" y="0"/>
              <a:ext cx="2299335" cy="1551305"/>
            </a:xfrm>
            <a:custGeom>
              <a:avLst/>
              <a:gdLst/>
              <a:ahLst/>
              <a:cxnLst/>
              <a:rect r="r" b="b" t="t" l="l"/>
              <a:pathLst>
                <a:path h="1551305" w="2299335">
                  <a:moveTo>
                    <a:pt x="0" y="0"/>
                  </a:moveTo>
                  <a:lnTo>
                    <a:pt x="2299335" y="0"/>
                  </a:lnTo>
                  <a:lnTo>
                    <a:pt x="2299335" y="1551305"/>
                  </a:lnTo>
                  <a:lnTo>
                    <a:pt x="0" y="1551305"/>
                  </a:lnTo>
                  <a:lnTo>
                    <a:pt x="0" y="0"/>
                  </a:lnTo>
                  <a:close/>
                </a:path>
              </a:pathLst>
            </a:custGeom>
            <a:blipFill>
              <a:blip r:embed="rId2"/>
              <a:stretch>
                <a:fillRect l="0" t="0" r="0" b="-2"/>
              </a:stretch>
            </a:blipFill>
          </p:spPr>
        </p:sp>
      </p:grpSp>
      <p:sp>
        <p:nvSpPr>
          <p:cNvPr name="Freeform 9" id="9"/>
          <p:cNvSpPr/>
          <p:nvPr/>
        </p:nvSpPr>
        <p:spPr>
          <a:xfrm flipH="false" flipV="false" rot="0">
            <a:off x="9058450" y="1871969"/>
            <a:ext cx="7182601" cy="6141124"/>
          </a:xfrm>
          <a:custGeom>
            <a:avLst/>
            <a:gdLst/>
            <a:ahLst/>
            <a:cxnLst/>
            <a:rect r="r" b="b" t="t" l="l"/>
            <a:pathLst>
              <a:path h="6141124" w="7182601">
                <a:moveTo>
                  <a:pt x="0" y="0"/>
                </a:moveTo>
                <a:lnTo>
                  <a:pt x="7182601" y="0"/>
                </a:lnTo>
                <a:lnTo>
                  <a:pt x="7182601" y="6141124"/>
                </a:lnTo>
                <a:lnTo>
                  <a:pt x="0" y="6141124"/>
                </a:lnTo>
                <a:lnTo>
                  <a:pt x="0" y="0"/>
                </a:lnTo>
                <a:close/>
              </a:path>
            </a:pathLst>
          </a:custGeom>
          <a:blipFill>
            <a:blip r:embed="rId3"/>
            <a:stretch>
              <a:fillRect l="0" t="0" r="0" b="0"/>
            </a:stretch>
          </a:blipFill>
        </p:spPr>
      </p:sp>
      <p:sp>
        <p:nvSpPr>
          <p:cNvPr name="Freeform 10" id="10"/>
          <p:cNvSpPr/>
          <p:nvPr/>
        </p:nvSpPr>
        <p:spPr>
          <a:xfrm flipH="false" flipV="false" rot="0">
            <a:off x="1989453" y="1875400"/>
            <a:ext cx="5155662" cy="6137693"/>
          </a:xfrm>
          <a:custGeom>
            <a:avLst/>
            <a:gdLst/>
            <a:ahLst/>
            <a:cxnLst/>
            <a:rect r="r" b="b" t="t" l="l"/>
            <a:pathLst>
              <a:path h="6137693" w="5155662">
                <a:moveTo>
                  <a:pt x="0" y="0"/>
                </a:moveTo>
                <a:lnTo>
                  <a:pt x="5155662" y="0"/>
                </a:lnTo>
                <a:lnTo>
                  <a:pt x="5155662" y="6137693"/>
                </a:lnTo>
                <a:lnTo>
                  <a:pt x="0" y="6137693"/>
                </a:lnTo>
                <a:lnTo>
                  <a:pt x="0" y="0"/>
                </a:lnTo>
                <a:close/>
              </a:path>
            </a:pathLst>
          </a:custGeom>
          <a:blipFill>
            <a:blip r:embed="rId4"/>
            <a:stretch>
              <a:fillRect l="0" t="0" r="0" b="0"/>
            </a:stretch>
          </a:blipFill>
        </p:spPr>
      </p:sp>
      <p:sp>
        <p:nvSpPr>
          <p:cNvPr name="TextBox 11" id="11"/>
          <p:cNvSpPr txBox="true"/>
          <p:nvPr/>
        </p:nvSpPr>
        <p:spPr>
          <a:xfrm rot="0">
            <a:off x="17647920" y="9201268"/>
            <a:ext cx="640080" cy="895350"/>
          </a:xfrm>
          <a:prstGeom prst="rect">
            <a:avLst/>
          </a:prstGeom>
        </p:spPr>
        <p:txBody>
          <a:bodyPr anchor="t" rtlCol="false" tIns="0" lIns="0" bIns="0" rIns="0">
            <a:spAutoFit/>
          </a:bodyPr>
          <a:lstStyle/>
          <a:p>
            <a:pPr algn="l">
              <a:lnSpc>
                <a:spcPts val="3359"/>
              </a:lnSpc>
            </a:pPr>
            <a:r>
              <a:rPr lang="en-US" sz="2799">
                <a:solidFill>
                  <a:srgbClr val="000000"/>
                </a:solidFill>
                <a:latin typeface="Arial"/>
                <a:ea typeface="Arial"/>
                <a:cs typeface="Arial"/>
                <a:sym typeface="Arial"/>
              </a:rPr>
              <a:t>11</a:t>
            </a:r>
          </a:p>
          <a:p>
            <a:pPr algn="l">
              <a:lnSpc>
                <a:spcPts val="3359"/>
              </a:lnSpc>
            </a:pPr>
          </a:p>
        </p:txBody>
      </p:sp>
      <p:sp>
        <p:nvSpPr>
          <p:cNvPr name="TextBox 12" id="12"/>
          <p:cNvSpPr txBox="true"/>
          <p:nvPr/>
        </p:nvSpPr>
        <p:spPr>
          <a:xfrm rot="0">
            <a:off x="9920689" y="7955943"/>
            <a:ext cx="5458123" cy="1000506"/>
          </a:xfrm>
          <a:prstGeom prst="rect">
            <a:avLst/>
          </a:prstGeom>
        </p:spPr>
        <p:txBody>
          <a:bodyPr anchor="t" rtlCol="false" tIns="0" lIns="0" bIns="0" rIns="0">
            <a:spAutoFit/>
          </a:bodyPr>
          <a:lstStyle/>
          <a:p>
            <a:pPr algn="ctr">
              <a:lnSpc>
                <a:spcPts val="4002"/>
              </a:lnSpc>
            </a:pPr>
            <a:r>
              <a:rPr lang="en-US" sz="2900">
                <a:solidFill>
                  <a:srgbClr val="0D0D0D"/>
                </a:solidFill>
                <a:latin typeface="Open Sans"/>
                <a:ea typeface="Open Sans"/>
                <a:cs typeface="Open Sans"/>
                <a:sym typeface="Open Sans"/>
              </a:rPr>
              <a:t>Створення запиту на зміни в роботі</a:t>
            </a:r>
          </a:p>
        </p:txBody>
      </p:sp>
      <p:sp>
        <p:nvSpPr>
          <p:cNvPr name="TextBox 13" id="13"/>
          <p:cNvSpPr txBox="true"/>
          <p:nvPr/>
        </p:nvSpPr>
        <p:spPr>
          <a:xfrm rot="0">
            <a:off x="1989453" y="8089293"/>
            <a:ext cx="5458123" cy="495681"/>
          </a:xfrm>
          <a:prstGeom prst="rect">
            <a:avLst/>
          </a:prstGeom>
        </p:spPr>
        <p:txBody>
          <a:bodyPr anchor="t" rtlCol="false" tIns="0" lIns="0" bIns="0" rIns="0">
            <a:spAutoFit/>
          </a:bodyPr>
          <a:lstStyle/>
          <a:p>
            <a:pPr algn="ctr">
              <a:lnSpc>
                <a:spcPts val="4002"/>
              </a:lnSpc>
            </a:pPr>
            <a:r>
              <a:rPr lang="en-US" sz="2900">
                <a:solidFill>
                  <a:srgbClr val="0D0D0D"/>
                </a:solidFill>
                <a:latin typeface="Open Sans"/>
                <a:ea typeface="Open Sans"/>
                <a:cs typeface="Open Sans"/>
                <a:sym typeface="Open Sans"/>
              </a:rPr>
              <a:t>Інтерфейс реєстрації</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10091400"/>
            <a:ext cx="18288000" cy="195600"/>
            <a:chOff x="0" y="0"/>
            <a:chExt cx="24384000" cy="260800"/>
          </a:xfrm>
        </p:grpSpPr>
        <p:sp>
          <p:nvSpPr>
            <p:cNvPr name="Freeform 3" id="3"/>
            <p:cNvSpPr/>
            <p:nvPr/>
          </p:nvSpPr>
          <p:spPr>
            <a:xfrm flipH="false" flipV="false" rot="0">
              <a:off x="0" y="0"/>
              <a:ext cx="24384000" cy="260858"/>
            </a:xfrm>
            <a:custGeom>
              <a:avLst/>
              <a:gdLst/>
              <a:ahLst/>
              <a:cxnLst/>
              <a:rect r="r" b="b" t="t" l="l"/>
              <a:pathLst>
                <a:path h="260858" w="24384000">
                  <a:moveTo>
                    <a:pt x="0" y="0"/>
                  </a:moveTo>
                  <a:lnTo>
                    <a:pt x="24384000" y="0"/>
                  </a:lnTo>
                  <a:lnTo>
                    <a:pt x="24384000" y="260858"/>
                  </a:lnTo>
                  <a:lnTo>
                    <a:pt x="0" y="260858"/>
                  </a:lnTo>
                  <a:close/>
                </a:path>
              </a:pathLst>
            </a:custGeom>
            <a:solidFill>
              <a:srgbClr val="CCA677"/>
            </a:solidFill>
          </p:spPr>
        </p:sp>
      </p:grpSp>
      <p:grpSp>
        <p:nvGrpSpPr>
          <p:cNvPr name="Group 4" id="4"/>
          <p:cNvGrpSpPr/>
          <p:nvPr/>
        </p:nvGrpSpPr>
        <p:grpSpPr>
          <a:xfrm rot="0">
            <a:off x="623400" y="-70574"/>
            <a:ext cx="17041200" cy="1662600"/>
            <a:chOff x="0" y="0"/>
            <a:chExt cx="22721600" cy="2216800"/>
          </a:xfrm>
        </p:grpSpPr>
        <p:sp>
          <p:nvSpPr>
            <p:cNvPr name="Freeform 5" id="5"/>
            <p:cNvSpPr/>
            <p:nvPr/>
          </p:nvSpPr>
          <p:spPr>
            <a:xfrm flipH="false" flipV="false" rot="0">
              <a:off x="0" y="0"/>
              <a:ext cx="22721601" cy="2216800"/>
            </a:xfrm>
            <a:custGeom>
              <a:avLst/>
              <a:gdLst/>
              <a:ahLst/>
              <a:cxnLst/>
              <a:rect r="r" b="b" t="t" l="l"/>
              <a:pathLst>
                <a:path h="2216800" w="22721601">
                  <a:moveTo>
                    <a:pt x="0" y="0"/>
                  </a:moveTo>
                  <a:lnTo>
                    <a:pt x="22721601" y="0"/>
                  </a:lnTo>
                  <a:lnTo>
                    <a:pt x="22721601" y="2216800"/>
                  </a:lnTo>
                  <a:lnTo>
                    <a:pt x="0" y="2216800"/>
                  </a:lnTo>
                  <a:close/>
                </a:path>
              </a:pathLst>
            </a:custGeom>
            <a:solidFill>
              <a:srgbClr val="000000">
                <a:alpha val="0"/>
              </a:srgbClr>
            </a:solidFill>
          </p:spPr>
        </p:sp>
        <p:sp>
          <p:nvSpPr>
            <p:cNvPr name="TextBox 6" id="6"/>
            <p:cNvSpPr txBox="true"/>
            <p:nvPr/>
          </p:nvSpPr>
          <p:spPr>
            <a:xfrm>
              <a:off x="0" y="-9525"/>
              <a:ext cx="22721600" cy="2226325"/>
            </a:xfrm>
            <a:prstGeom prst="rect">
              <a:avLst/>
            </a:prstGeom>
          </p:spPr>
          <p:txBody>
            <a:bodyPr anchor="b" rtlCol="false" tIns="0" lIns="0" bIns="0" rIns="0"/>
            <a:lstStyle/>
            <a:p>
              <a:pPr algn="l">
                <a:lnSpc>
                  <a:spcPts val="7680"/>
                </a:lnSpc>
              </a:pPr>
              <a:r>
                <a:rPr lang="en-US" sz="6400">
                  <a:solidFill>
                    <a:srgbClr val="000000"/>
                  </a:solidFill>
                  <a:latin typeface="Economica"/>
                  <a:ea typeface="Economica"/>
                  <a:cs typeface="Economica"/>
                  <a:sym typeface="Economica"/>
                </a:rPr>
                <a:t>Підсумки </a:t>
              </a:r>
            </a:p>
          </p:txBody>
        </p:sp>
      </p:grpSp>
      <p:sp>
        <p:nvSpPr>
          <p:cNvPr name="TextBox 7" id="7"/>
          <p:cNvSpPr txBox="true"/>
          <p:nvPr/>
        </p:nvSpPr>
        <p:spPr>
          <a:xfrm rot="0">
            <a:off x="714825" y="2341246"/>
            <a:ext cx="16858350" cy="5442583"/>
          </a:xfrm>
          <a:prstGeom prst="rect">
            <a:avLst/>
          </a:prstGeom>
        </p:spPr>
        <p:txBody>
          <a:bodyPr anchor="t" rtlCol="false" tIns="0" lIns="0" bIns="0" rIns="0">
            <a:spAutoFit/>
          </a:bodyPr>
          <a:lstStyle/>
          <a:p>
            <a:pPr algn="l">
              <a:lnSpc>
                <a:spcPts val="4860"/>
              </a:lnSpc>
            </a:pPr>
            <a:r>
              <a:rPr lang="en-US" sz="2700">
                <a:solidFill>
                  <a:srgbClr val="000000"/>
                </a:solidFill>
                <a:latin typeface="Open Sans"/>
                <a:ea typeface="Open Sans"/>
                <a:cs typeface="Open Sans"/>
                <a:sym typeface="Open Sans"/>
              </a:rPr>
              <a:t>Отримано повністю працюючий прототип системи, розгорнутий у Docker.</a:t>
            </a:r>
            <a:r>
              <a:rPr lang="en-US" sz="2700">
                <a:solidFill>
                  <a:srgbClr val="000000"/>
                </a:solidFill>
                <a:latin typeface="Open Sans"/>
                <a:ea typeface="Open Sans"/>
                <a:cs typeface="Open Sans"/>
                <a:sym typeface="Open Sans"/>
              </a:rPr>
              <a:t> Система вирішує реальні бізнес-проблеми, такі як управління персоналом та моніторинг умов, що робить її корисною для цільової аудиторії.</a:t>
            </a:r>
          </a:p>
          <a:p>
            <a:pPr algn="l">
              <a:lnSpc>
                <a:spcPts val="4860"/>
              </a:lnSpc>
            </a:pPr>
          </a:p>
          <a:p>
            <a:pPr algn="l">
              <a:lnSpc>
                <a:spcPts val="4860"/>
              </a:lnSpc>
            </a:pPr>
            <a:r>
              <a:rPr lang="en-US" sz="2700">
                <a:solidFill>
                  <a:srgbClr val="000000"/>
                </a:solidFill>
                <a:latin typeface="Open Sans"/>
                <a:ea typeface="Open Sans"/>
                <a:cs typeface="Open Sans"/>
                <a:sym typeface="Open Sans"/>
              </a:rPr>
              <a:t>Розроблений прототип може бути використаний як основа для подальшого розвитку комерційного продукту.</a:t>
            </a:r>
          </a:p>
          <a:p>
            <a:pPr algn="l">
              <a:lnSpc>
                <a:spcPts val="4860"/>
              </a:lnSpc>
            </a:pPr>
          </a:p>
          <a:p>
            <a:pPr algn="l">
              <a:lnSpc>
                <a:spcPts val="4860"/>
              </a:lnSpc>
            </a:pPr>
            <a:r>
              <a:rPr lang="en-US" sz="2700">
                <a:solidFill>
                  <a:srgbClr val="000000"/>
                </a:solidFill>
                <a:latin typeface="Open Sans"/>
                <a:ea typeface="Open Sans"/>
                <a:cs typeface="Open Sans"/>
                <a:sym typeface="Open Sans"/>
              </a:rPr>
              <a:t>Подальший розвиток включає інтеграцію з POS-системами та впровадження елементів штучного інтелекту для прогнозування навантаження та оптимізації робочих графіків.</a:t>
            </a:r>
          </a:p>
        </p:txBody>
      </p:sp>
      <p:grpSp>
        <p:nvGrpSpPr>
          <p:cNvPr name="Group 8" id="8"/>
          <p:cNvGrpSpPr/>
          <p:nvPr/>
        </p:nvGrpSpPr>
        <p:grpSpPr>
          <a:xfrm rot="0">
            <a:off x="537850" y="8719000"/>
            <a:ext cx="1724500" cy="1163500"/>
            <a:chOff x="0" y="0"/>
            <a:chExt cx="2299333" cy="1551333"/>
          </a:xfrm>
        </p:grpSpPr>
        <p:sp>
          <p:nvSpPr>
            <p:cNvPr name="Freeform 9" id="9"/>
            <p:cNvSpPr/>
            <p:nvPr/>
          </p:nvSpPr>
          <p:spPr>
            <a:xfrm flipH="false" flipV="false" rot="0">
              <a:off x="0" y="0"/>
              <a:ext cx="2299335" cy="1551305"/>
            </a:xfrm>
            <a:custGeom>
              <a:avLst/>
              <a:gdLst/>
              <a:ahLst/>
              <a:cxnLst/>
              <a:rect r="r" b="b" t="t" l="l"/>
              <a:pathLst>
                <a:path h="1551305" w="2299335">
                  <a:moveTo>
                    <a:pt x="0" y="0"/>
                  </a:moveTo>
                  <a:lnTo>
                    <a:pt x="2299335" y="0"/>
                  </a:lnTo>
                  <a:lnTo>
                    <a:pt x="2299335" y="1551305"/>
                  </a:lnTo>
                  <a:lnTo>
                    <a:pt x="0" y="1551305"/>
                  </a:lnTo>
                  <a:lnTo>
                    <a:pt x="0" y="0"/>
                  </a:lnTo>
                  <a:close/>
                </a:path>
              </a:pathLst>
            </a:custGeom>
            <a:blipFill>
              <a:blip r:embed="rId2"/>
              <a:stretch>
                <a:fillRect l="0" t="0" r="0" b="-2"/>
              </a:stretch>
            </a:blipFill>
          </p:spPr>
        </p:sp>
      </p:grpSp>
      <p:sp>
        <p:nvSpPr>
          <p:cNvPr name="TextBox 10" id="10"/>
          <p:cNvSpPr txBox="true"/>
          <p:nvPr/>
        </p:nvSpPr>
        <p:spPr>
          <a:xfrm rot="0">
            <a:off x="17647920" y="9201268"/>
            <a:ext cx="640080" cy="895350"/>
          </a:xfrm>
          <a:prstGeom prst="rect">
            <a:avLst/>
          </a:prstGeom>
        </p:spPr>
        <p:txBody>
          <a:bodyPr anchor="t" rtlCol="false" tIns="0" lIns="0" bIns="0" rIns="0">
            <a:spAutoFit/>
          </a:bodyPr>
          <a:lstStyle/>
          <a:p>
            <a:pPr algn="l">
              <a:lnSpc>
                <a:spcPts val="3359"/>
              </a:lnSpc>
            </a:pPr>
            <a:r>
              <a:rPr lang="en-US" sz="2799">
                <a:solidFill>
                  <a:srgbClr val="000000"/>
                </a:solidFill>
                <a:latin typeface="Arial"/>
                <a:ea typeface="Arial"/>
                <a:cs typeface="Arial"/>
                <a:sym typeface="Arial"/>
              </a:rPr>
              <a:t>12</a:t>
            </a:r>
          </a:p>
          <a:p>
            <a:pPr algn="l">
              <a:lnSpc>
                <a:spcPts val="3359"/>
              </a:lnSpc>
            </a:pP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10091400"/>
            <a:ext cx="18288000" cy="195600"/>
            <a:chOff x="0" y="0"/>
            <a:chExt cx="24384000" cy="260800"/>
          </a:xfrm>
        </p:grpSpPr>
        <p:sp>
          <p:nvSpPr>
            <p:cNvPr name="Freeform 3" id="3"/>
            <p:cNvSpPr/>
            <p:nvPr/>
          </p:nvSpPr>
          <p:spPr>
            <a:xfrm flipH="false" flipV="false" rot="0">
              <a:off x="0" y="0"/>
              <a:ext cx="24384000" cy="260858"/>
            </a:xfrm>
            <a:custGeom>
              <a:avLst/>
              <a:gdLst/>
              <a:ahLst/>
              <a:cxnLst/>
              <a:rect r="r" b="b" t="t" l="l"/>
              <a:pathLst>
                <a:path h="260858" w="24384000">
                  <a:moveTo>
                    <a:pt x="0" y="0"/>
                  </a:moveTo>
                  <a:lnTo>
                    <a:pt x="24384000" y="0"/>
                  </a:lnTo>
                  <a:lnTo>
                    <a:pt x="24384000" y="260858"/>
                  </a:lnTo>
                  <a:lnTo>
                    <a:pt x="0" y="260858"/>
                  </a:lnTo>
                  <a:close/>
                </a:path>
              </a:pathLst>
            </a:custGeom>
            <a:solidFill>
              <a:srgbClr val="CCA677"/>
            </a:solidFill>
          </p:spPr>
        </p:sp>
      </p:grpSp>
      <p:grpSp>
        <p:nvGrpSpPr>
          <p:cNvPr name="Group 4" id="4"/>
          <p:cNvGrpSpPr/>
          <p:nvPr/>
        </p:nvGrpSpPr>
        <p:grpSpPr>
          <a:xfrm rot="0">
            <a:off x="623400" y="0"/>
            <a:ext cx="17041200" cy="1662600"/>
            <a:chOff x="0" y="0"/>
            <a:chExt cx="22721600" cy="2216800"/>
          </a:xfrm>
        </p:grpSpPr>
        <p:sp>
          <p:nvSpPr>
            <p:cNvPr name="Freeform 5" id="5"/>
            <p:cNvSpPr/>
            <p:nvPr/>
          </p:nvSpPr>
          <p:spPr>
            <a:xfrm flipH="false" flipV="false" rot="0">
              <a:off x="0" y="0"/>
              <a:ext cx="22721601" cy="2216800"/>
            </a:xfrm>
            <a:custGeom>
              <a:avLst/>
              <a:gdLst/>
              <a:ahLst/>
              <a:cxnLst/>
              <a:rect r="r" b="b" t="t" l="l"/>
              <a:pathLst>
                <a:path h="2216800" w="22721601">
                  <a:moveTo>
                    <a:pt x="0" y="0"/>
                  </a:moveTo>
                  <a:lnTo>
                    <a:pt x="22721601" y="0"/>
                  </a:lnTo>
                  <a:lnTo>
                    <a:pt x="22721601" y="2216800"/>
                  </a:lnTo>
                  <a:lnTo>
                    <a:pt x="0" y="2216800"/>
                  </a:lnTo>
                  <a:close/>
                </a:path>
              </a:pathLst>
            </a:custGeom>
            <a:solidFill>
              <a:srgbClr val="000000">
                <a:alpha val="0"/>
              </a:srgbClr>
            </a:solidFill>
          </p:spPr>
        </p:sp>
        <p:sp>
          <p:nvSpPr>
            <p:cNvPr name="TextBox 6" id="6"/>
            <p:cNvSpPr txBox="true"/>
            <p:nvPr/>
          </p:nvSpPr>
          <p:spPr>
            <a:xfrm>
              <a:off x="0" y="-9525"/>
              <a:ext cx="22721600" cy="2226325"/>
            </a:xfrm>
            <a:prstGeom prst="rect">
              <a:avLst/>
            </a:prstGeom>
          </p:spPr>
          <p:txBody>
            <a:bodyPr anchor="b" rtlCol="false" tIns="0" lIns="0" bIns="0" rIns="0"/>
            <a:lstStyle/>
            <a:p>
              <a:pPr algn="l">
                <a:lnSpc>
                  <a:spcPts val="7680"/>
                </a:lnSpc>
              </a:pPr>
              <a:r>
                <a:rPr lang="en-US" sz="6400">
                  <a:solidFill>
                    <a:srgbClr val="000000"/>
                  </a:solidFill>
                  <a:latin typeface="Economica"/>
                  <a:ea typeface="Economica"/>
                  <a:cs typeface="Economica"/>
                  <a:sym typeface="Economica"/>
                </a:rPr>
                <a:t>Мета роботи</a:t>
              </a:r>
            </a:p>
          </p:txBody>
        </p:sp>
      </p:grpSp>
      <p:sp>
        <p:nvSpPr>
          <p:cNvPr name="TextBox 7" id="7"/>
          <p:cNvSpPr txBox="true"/>
          <p:nvPr/>
        </p:nvSpPr>
        <p:spPr>
          <a:xfrm rot="0">
            <a:off x="714825" y="2031548"/>
            <a:ext cx="16858350" cy="5004054"/>
          </a:xfrm>
          <a:prstGeom prst="rect">
            <a:avLst/>
          </a:prstGeom>
        </p:spPr>
        <p:txBody>
          <a:bodyPr anchor="t" rtlCol="false" tIns="0" lIns="0" bIns="0" rIns="0">
            <a:spAutoFit/>
          </a:bodyPr>
          <a:lstStyle/>
          <a:p>
            <a:pPr algn="l">
              <a:lnSpc>
                <a:spcPts val="4967"/>
              </a:lnSpc>
            </a:pPr>
            <a:r>
              <a:rPr lang="en-US" sz="3600">
                <a:solidFill>
                  <a:srgbClr val="000000"/>
                </a:solidFill>
                <a:latin typeface="Open Sans"/>
                <a:ea typeface="Open Sans"/>
                <a:cs typeface="Open Sans"/>
                <a:sym typeface="Open Sans"/>
              </a:rPr>
              <a:t>Метою робо</a:t>
            </a:r>
            <a:r>
              <a:rPr lang="en-US" sz="3600">
                <a:solidFill>
                  <a:srgbClr val="000000"/>
                </a:solidFill>
                <a:latin typeface="Open Sans"/>
                <a:ea typeface="Open Sans"/>
                <a:cs typeface="Open Sans"/>
                <a:sym typeface="Open Sans"/>
              </a:rPr>
              <a:t>ти є розробка програмної системи для автоматизації управлінських процесів у мережі фастфуд-закладів. </a:t>
            </a:r>
          </a:p>
          <a:p>
            <a:pPr algn="l">
              <a:lnSpc>
                <a:spcPts val="4967"/>
              </a:lnSpc>
            </a:pPr>
          </a:p>
          <a:p>
            <a:pPr algn="l">
              <a:lnSpc>
                <a:spcPts val="4967"/>
              </a:lnSpc>
            </a:pPr>
            <a:r>
              <a:rPr lang="en-US" sz="3600">
                <a:solidFill>
                  <a:srgbClr val="000000"/>
                </a:solidFill>
                <a:latin typeface="Open Sans"/>
                <a:ea typeface="Open Sans"/>
                <a:cs typeface="Open Sans"/>
                <a:sym typeface="Open Sans"/>
              </a:rPr>
              <a:t>Актуальність полягає у вирішенні нагальних проблем галузі: неефективного управління персоналом, відсутності контролю за умовами зберігання продуктів та потреби у зниженні операційних витрат. Завдяки автоматизації, система підвищує якість сервісу та конкурентоспроможність бізнесу.</a:t>
            </a:r>
          </a:p>
        </p:txBody>
      </p:sp>
      <p:grpSp>
        <p:nvGrpSpPr>
          <p:cNvPr name="Group 8" id="8"/>
          <p:cNvGrpSpPr/>
          <p:nvPr/>
        </p:nvGrpSpPr>
        <p:grpSpPr>
          <a:xfrm rot="0">
            <a:off x="537850" y="8719000"/>
            <a:ext cx="1724500" cy="1163500"/>
            <a:chOff x="0" y="0"/>
            <a:chExt cx="2299333" cy="1551333"/>
          </a:xfrm>
        </p:grpSpPr>
        <p:sp>
          <p:nvSpPr>
            <p:cNvPr name="Freeform 9" id="9"/>
            <p:cNvSpPr/>
            <p:nvPr/>
          </p:nvSpPr>
          <p:spPr>
            <a:xfrm flipH="false" flipV="false" rot="0">
              <a:off x="0" y="0"/>
              <a:ext cx="2299335" cy="1551305"/>
            </a:xfrm>
            <a:custGeom>
              <a:avLst/>
              <a:gdLst/>
              <a:ahLst/>
              <a:cxnLst/>
              <a:rect r="r" b="b" t="t" l="l"/>
              <a:pathLst>
                <a:path h="1551305" w="2299335">
                  <a:moveTo>
                    <a:pt x="0" y="0"/>
                  </a:moveTo>
                  <a:lnTo>
                    <a:pt x="2299335" y="0"/>
                  </a:lnTo>
                  <a:lnTo>
                    <a:pt x="2299335" y="1551305"/>
                  </a:lnTo>
                  <a:lnTo>
                    <a:pt x="0" y="1551305"/>
                  </a:lnTo>
                  <a:lnTo>
                    <a:pt x="0" y="0"/>
                  </a:lnTo>
                  <a:close/>
                </a:path>
              </a:pathLst>
            </a:custGeom>
            <a:blipFill>
              <a:blip r:embed="rId2"/>
              <a:stretch>
                <a:fillRect l="0" t="0" r="0" b="-2"/>
              </a:stretch>
            </a:blipFill>
          </p:spPr>
        </p:sp>
      </p:grpSp>
      <p:sp>
        <p:nvSpPr>
          <p:cNvPr name="TextBox 10" id="10"/>
          <p:cNvSpPr txBox="true"/>
          <p:nvPr/>
        </p:nvSpPr>
        <p:spPr>
          <a:xfrm rot="0">
            <a:off x="17647920" y="9201268"/>
            <a:ext cx="385224" cy="581264"/>
          </a:xfrm>
          <a:prstGeom prst="rect">
            <a:avLst/>
          </a:prstGeom>
        </p:spPr>
        <p:txBody>
          <a:bodyPr anchor="t" rtlCol="false" tIns="0" lIns="0" bIns="0" rIns="0">
            <a:spAutoFit/>
          </a:bodyPr>
          <a:lstStyle/>
          <a:p>
            <a:pPr algn="l">
              <a:lnSpc>
                <a:spcPts val="3359"/>
              </a:lnSpc>
            </a:pPr>
            <a:r>
              <a:rPr lang="en-US" sz="2799">
                <a:solidFill>
                  <a:srgbClr val="000000"/>
                </a:solidFill>
                <a:latin typeface="Arial"/>
                <a:ea typeface="Arial"/>
                <a:cs typeface="Arial"/>
                <a:sym typeface="Arial"/>
              </a:rPr>
              <a:t>2</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10091400"/>
            <a:ext cx="18288000" cy="195600"/>
            <a:chOff x="0" y="0"/>
            <a:chExt cx="24384000" cy="260800"/>
          </a:xfrm>
        </p:grpSpPr>
        <p:sp>
          <p:nvSpPr>
            <p:cNvPr name="Freeform 3" id="3"/>
            <p:cNvSpPr/>
            <p:nvPr/>
          </p:nvSpPr>
          <p:spPr>
            <a:xfrm flipH="false" flipV="false" rot="0">
              <a:off x="0" y="0"/>
              <a:ext cx="24384000" cy="260858"/>
            </a:xfrm>
            <a:custGeom>
              <a:avLst/>
              <a:gdLst/>
              <a:ahLst/>
              <a:cxnLst/>
              <a:rect r="r" b="b" t="t" l="l"/>
              <a:pathLst>
                <a:path h="260858" w="24384000">
                  <a:moveTo>
                    <a:pt x="0" y="0"/>
                  </a:moveTo>
                  <a:lnTo>
                    <a:pt x="24384000" y="0"/>
                  </a:lnTo>
                  <a:lnTo>
                    <a:pt x="24384000" y="260858"/>
                  </a:lnTo>
                  <a:lnTo>
                    <a:pt x="0" y="260858"/>
                  </a:lnTo>
                  <a:close/>
                </a:path>
              </a:pathLst>
            </a:custGeom>
            <a:solidFill>
              <a:srgbClr val="CCA677"/>
            </a:solidFill>
          </p:spPr>
        </p:sp>
      </p:grpSp>
      <p:grpSp>
        <p:nvGrpSpPr>
          <p:cNvPr name="Group 4" id="4"/>
          <p:cNvGrpSpPr/>
          <p:nvPr/>
        </p:nvGrpSpPr>
        <p:grpSpPr>
          <a:xfrm rot="0">
            <a:off x="623400" y="-249726"/>
            <a:ext cx="17041200" cy="1662600"/>
            <a:chOff x="0" y="0"/>
            <a:chExt cx="22721600" cy="2216800"/>
          </a:xfrm>
        </p:grpSpPr>
        <p:sp>
          <p:nvSpPr>
            <p:cNvPr name="Freeform 5" id="5"/>
            <p:cNvSpPr/>
            <p:nvPr/>
          </p:nvSpPr>
          <p:spPr>
            <a:xfrm flipH="false" flipV="false" rot="0">
              <a:off x="0" y="0"/>
              <a:ext cx="22721601" cy="2216800"/>
            </a:xfrm>
            <a:custGeom>
              <a:avLst/>
              <a:gdLst/>
              <a:ahLst/>
              <a:cxnLst/>
              <a:rect r="r" b="b" t="t" l="l"/>
              <a:pathLst>
                <a:path h="2216800" w="22721601">
                  <a:moveTo>
                    <a:pt x="0" y="0"/>
                  </a:moveTo>
                  <a:lnTo>
                    <a:pt x="22721601" y="0"/>
                  </a:lnTo>
                  <a:lnTo>
                    <a:pt x="22721601" y="2216800"/>
                  </a:lnTo>
                  <a:lnTo>
                    <a:pt x="0" y="2216800"/>
                  </a:lnTo>
                  <a:close/>
                </a:path>
              </a:pathLst>
            </a:custGeom>
            <a:solidFill>
              <a:srgbClr val="000000">
                <a:alpha val="0"/>
              </a:srgbClr>
            </a:solidFill>
          </p:spPr>
        </p:sp>
        <p:sp>
          <p:nvSpPr>
            <p:cNvPr name="TextBox 6" id="6"/>
            <p:cNvSpPr txBox="true"/>
            <p:nvPr/>
          </p:nvSpPr>
          <p:spPr>
            <a:xfrm>
              <a:off x="0" y="-9525"/>
              <a:ext cx="22721600" cy="2226325"/>
            </a:xfrm>
            <a:prstGeom prst="rect">
              <a:avLst/>
            </a:prstGeom>
          </p:spPr>
          <p:txBody>
            <a:bodyPr anchor="b" rtlCol="false" tIns="0" lIns="0" bIns="0" rIns="0"/>
            <a:lstStyle/>
            <a:p>
              <a:pPr algn="l">
                <a:lnSpc>
                  <a:spcPts val="7680"/>
                </a:lnSpc>
              </a:pPr>
              <a:r>
                <a:rPr lang="en-US" sz="6400">
                  <a:solidFill>
                    <a:srgbClr val="000000"/>
                  </a:solidFill>
                  <a:latin typeface="Economica"/>
                  <a:ea typeface="Economica"/>
                  <a:cs typeface="Economica"/>
                  <a:sym typeface="Economica"/>
                </a:rPr>
                <a:t>Аналіз проблеми (аналіз існуючих рішень) </a:t>
              </a:r>
            </a:p>
          </p:txBody>
        </p:sp>
      </p:grpSp>
      <p:sp>
        <p:nvSpPr>
          <p:cNvPr name="TextBox 7" id="7"/>
          <p:cNvSpPr txBox="true"/>
          <p:nvPr/>
        </p:nvSpPr>
        <p:spPr>
          <a:xfrm rot="0">
            <a:off x="714825" y="2484725"/>
            <a:ext cx="9406653" cy="6261354"/>
          </a:xfrm>
          <a:prstGeom prst="rect">
            <a:avLst/>
          </a:prstGeom>
        </p:spPr>
        <p:txBody>
          <a:bodyPr anchor="t" rtlCol="false" tIns="0" lIns="0" bIns="0" rIns="0">
            <a:spAutoFit/>
          </a:bodyPr>
          <a:lstStyle/>
          <a:p>
            <a:pPr algn="l">
              <a:lnSpc>
                <a:spcPts val="4967"/>
              </a:lnSpc>
            </a:pPr>
            <a:r>
              <a:rPr lang="en-US" sz="3600">
                <a:solidFill>
                  <a:srgbClr val="0D0D0D"/>
                </a:solidFill>
                <a:latin typeface="Open Sans"/>
                <a:ea typeface="Open Sans"/>
                <a:cs typeface="Open Sans"/>
                <a:sym typeface="Open Sans"/>
              </a:rPr>
              <a:t>Переваги: широкі можливості для налаштування системи, розширені інструменти для відстеження залишків.</a:t>
            </a:r>
          </a:p>
          <a:p>
            <a:pPr algn="l">
              <a:lnSpc>
                <a:spcPts val="4967"/>
              </a:lnSpc>
            </a:pPr>
          </a:p>
          <a:p>
            <a:pPr algn="l">
              <a:lnSpc>
                <a:spcPts val="4967"/>
              </a:lnSpc>
            </a:pPr>
            <a:r>
              <a:rPr lang="en-US" sz="3600">
                <a:solidFill>
                  <a:srgbClr val="0D0D0D"/>
                </a:solidFill>
                <a:latin typeface="Open Sans"/>
                <a:ea typeface="Open Sans"/>
                <a:cs typeface="Open Sans"/>
                <a:sym typeface="Open Sans"/>
              </a:rPr>
              <a:t>Недоліки: складності у початковому налаштуванні, може вимагати технічної підтримки, може бути дорожчим варіантом, не має інтегрованих рішень для моніторингу клімату.</a:t>
            </a:r>
          </a:p>
          <a:p>
            <a:pPr algn="l">
              <a:lnSpc>
                <a:spcPts val="4967"/>
              </a:lnSpc>
            </a:pPr>
          </a:p>
        </p:txBody>
      </p:sp>
      <p:grpSp>
        <p:nvGrpSpPr>
          <p:cNvPr name="Group 8" id="8"/>
          <p:cNvGrpSpPr/>
          <p:nvPr/>
        </p:nvGrpSpPr>
        <p:grpSpPr>
          <a:xfrm rot="0">
            <a:off x="537850" y="8719000"/>
            <a:ext cx="1724500" cy="1163500"/>
            <a:chOff x="0" y="0"/>
            <a:chExt cx="2299333" cy="1551333"/>
          </a:xfrm>
        </p:grpSpPr>
        <p:sp>
          <p:nvSpPr>
            <p:cNvPr name="Freeform 9" id="9"/>
            <p:cNvSpPr/>
            <p:nvPr/>
          </p:nvSpPr>
          <p:spPr>
            <a:xfrm flipH="false" flipV="false" rot="0">
              <a:off x="0" y="0"/>
              <a:ext cx="2299335" cy="1551305"/>
            </a:xfrm>
            <a:custGeom>
              <a:avLst/>
              <a:gdLst/>
              <a:ahLst/>
              <a:cxnLst/>
              <a:rect r="r" b="b" t="t" l="l"/>
              <a:pathLst>
                <a:path h="1551305" w="2299335">
                  <a:moveTo>
                    <a:pt x="0" y="0"/>
                  </a:moveTo>
                  <a:lnTo>
                    <a:pt x="2299335" y="0"/>
                  </a:lnTo>
                  <a:lnTo>
                    <a:pt x="2299335" y="1551305"/>
                  </a:lnTo>
                  <a:lnTo>
                    <a:pt x="0" y="1551305"/>
                  </a:lnTo>
                  <a:lnTo>
                    <a:pt x="0" y="0"/>
                  </a:lnTo>
                  <a:close/>
                </a:path>
              </a:pathLst>
            </a:custGeom>
            <a:blipFill>
              <a:blip r:embed="rId2"/>
              <a:stretch>
                <a:fillRect l="0" t="0" r="0" b="-2"/>
              </a:stretch>
            </a:blipFill>
          </p:spPr>
        </p:sp>
      </p:grpSp>
      <p:sp>
        <p:nvSpPr>
          <p:cNvPr name="Freeform 10" id="10"/>
          <p:cNvSpPr/>
          <p:nvPr/>
        </p:nvSpPr>
        <p:spPr>
          <a:xfrm flipH="false" flipV="false" rot="0">
            <a:off x="10535903" y="1803368"/>
            <a:ext cx="7128697" cy="5529310"/>
          </a:xfrm>
          <a:custGeom>
            <a:avLst/>
            <a:gdLst/>
            <a:ahLst/>
            <a:cxnLst/>
            <a:rect r="r" b="b" t="t" l="l"/>
            <a:pathLst>
              <a:path h="5529310" w="7128697">
                <a:moveTo>
                  <a:pt x="0" y="0"/>
                </a:moveTo>
                <a:lnTo>
                  <a:pt x="7128697" y="0"/>
                </a:lnTo>
                <a:lnTo>
                  <a:pt x="7128697" y="5529310"/>
                </a:lnTo>
                <a:lnTo>
                  <a:pt x="0" y="5529310"/>
                </a:lnTo>
                <a:lnTo>
                  <a:pt x="0" y="0"/>
                </a:lnTo>
                <a:close/>
              </a:path>
            </a:pathLst>
          </a:custGeom>
          <a:blipFill>
            <a:blip r:embed="rId3"/>
            <a:stretch>
              <a:fillRect l="0" t="0" r="0" b="0"/>
            </a:stretch>
          </a:blipFill>
        </p:spPr>
      </p:sp>
      <p:sp>
        <p:nvSpPr>
          <p:cNvPr name="TextBox 11" id="11"/>
          <p:cNvSpPr txBox="true"/>
          <p:nvPr/>
        </p:nvSpPr>
        <p:spPr>
          <a:xfrm rot="0">
            <a:off x="17647920" y="9201268"/>
            <a:ext cx="385224" cy="581264"/>
          </a:xfrm>
          <a:prstGeom prst="rect">
            <a:avLst/>
          </a:prstGeom>
        </p:spPr>
        <p:txBody>
          <a:bodyPr anchor="t" rtlCol="false" tIns="0" lIns="0" bIns="0" rIns="0">
            <a:spAutoFit/>
          </a:bodyPr>
          <a:lstStyle/>
          <a:p>
            <a:pPr algn="l">
              <a:lnSpc>
                <a:spcPts val="3359"/>
              </a:lnSpc>
            </a:pPr>
            <a:r>
              <a:rPr lang="en-US" sz="2799">
                <a:solidFill>
                  <a:srgbClr val="000000"/>
                </a:solidFill>
                <a:latin typeface="Arial"/>
                <a:ea typeface="Arial"/>
                <a:cs typeface="Arial"/>
                <a:sym typeface="Arial"/>
              </a:rPr>
              <a:t>3</a:t>
            </a:r>
          </a:p>
        </p:txBody>
      </p:sp>
      <p:sp>
        <p:nvSpPr>
          <p:cNvPr name="TextBox 12" id="12"/>
          <p:cNvSpPr txBox="true"/>
          <p:nvPr/>
        </p:nvSpPr>
        <p:spPr>
          <a:xfrm rot="0">
            <a:off x="11109836" y="7275528"/>
            <a:ext cx="6149464" cy="1232154"/>
          </a:xfrm>
          <a:prstGeom prst="rect">
            <a:avLst/>
          </a:prstGeom>
        </p:spPr>
        <p:txBody>
          <a:bodyPr anchor="t" rtlCol="false" tIns="0" lIns="0" bIns="0" rIns="0">
            <a:spAutoFit/>
          </a:bodyPr>
          <a:lstStyle/>
          <a:p>
            <a:pPr algn="ctr">
              <a:lnSpc>
                <a:spcPts val="4967"/>
              </a:lnSpc>
            </a:pPr>
            <a:r>
              <a:rPr lang="en-US" sz="3600">
                <a:solidFill>
                  <a:srgbClr val="0D0D0D"/>
                </a:solidFill>
                <a:latin typeface="Open Sans"/>
                <a:ea typeface="Open Sans"/>
                <a:cs typeface="Open Sans"/>
                <a:sym typeface="Open Sans"/>
              </a:rPr>
              <a:t>Інтерфейс платформи </a:t>
            </a:r>
          </a:p>
          <a:p>
            <a:pPr algn="ctr">
              <a:lnSpc>
                <a:spcPts val="4967"/>
              </a:lnSpc>
            </a:pPr>
            <a:r>
              <a:rPr lang="en-US" sz="3600">
                <a:solidFill>
                  <a:srgbClr val="0D0D0D"/>
                </a:solidFill>
                <a:latin typeface="Open Sans"/>
                <a:ea typeface="Open Sans"/>
                <a:cs typeface="Open Sans"/>
                <a:sym typeface="Open Sans"/>
              </a:rPr>
              <a:t>Revel Systems</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10091400"/>
            <a:ext cx="18288000" cy="195600"/>
            <a:chOff x="0" y="0"/>
            <a:chExt cx="24384000" cy="260800"/>
          </a:xfrm>
        </p:grpSpPr>
        <p:sp>
          <p:nvSpPr>
            <p:cNvPr name="Freeform 3" id="3"/>
            <p:cNvSpPr/>
            <p:nvPr/>
          </p:nvSpPr>
          <p:spPr>
            <a:xfrm flipH="false" flipV="false" rot="0">
              <a:off x="0" y="0"/>
              <a:ext cx="24384000" cy="260858"/>
            </a:xfrm>
            <a:custGeom>
              <a:avLst/>
              <a:gdLst/>
              <a:ahLst/>
              <a:cxnLst/>
              <a:rect r="r" b="b" t="t" l="l"/>
              <a:pathLst>
                <a:path h="260858" w="24384000">
                  <a:moveTo>
                    <a:pt x="0" y="0"/>
                  </a:moveTo>
                  <a:lnTo>
                    <a:pt x="24384000" y="0"/>
                  </a:lnTo>
                  <a:lnTo>
                    <a:pt x="24384000" y="260858"/>
                  </a:lnTo>
                  <a:lnTo>
                    <a:pt x="0" y="260858"/>
                  </a:lnTo>
                  <a:close/>
                </a:path>
              </a:pathLst>
            </a:custGeom>
            <a:solidFill>
              <a:srgbClr val="CCA677"/>
            </a:solidFill>
          </p:spPr>
        </p:sp>
      </p:grpSp>
      <p:grpSp>
        <p:nvGrpSpPr>
          <p:cNvPr name="Group 4" id="4"/>
          <p:cNvGrpSpPr/>
          <p:nvPr/>
        </p:nvGrpSpPr>
        <p:grpSpPr>
          <a:xfrm rot="0">
            <a:off x="623400" y="-372552"/>
            <a:ext cx="17041200" cy="1662600"/>
            <a:chOff x="0" y="0"/>
            <a:chExt cx="22721600" cy="2216800"/>
          </a:xfrm>
        </p:grpSpPr>
        <p:sp>
          <p:nvSpPr>
            <p:cNvPr name="Freeform 5" id="5"/>
            <p:cNvSpPr/>
            <p:nvPr/>
          </p:nvSpPr>
          <p:spPr>
            <a:xfrm flipH="false" flipV="false" rot="0">
              <a:off x="0" y="0"/>
              <a:ext cx="22721601" cy="2216800"/>
            </a:xfrm>
            <a:custGeom>
              <a:avLst/>
              <a:gdLst/>
              <a:ahLst/>
              <a:cxnLst/>
              <a:rect r="r" b="b" t="t" l="l"/>
              <a:pathLst>
                <a:path h="2216800" w="22721601">
                  <a:moveTo>
                    <a:pt x="0" y="0"/>
                  </a:moveTo>
                  <a:lnTo>
                    <a:pt x="22721601" y="0"/>
                  </a:lnTo>
                  <a:lnTo>
                    <a:pt x="22721601" y="2216800"/>
                  </a:lnTo>
                  <a:lnTo>
                    <a:pt x="0" y="2216800"/>
                  </a:lnTo>
                  <a:close/>
                </a:path>
              </a:pathLst>
            </a:custGeom>
            <a:solidFill>
              <a:srgbClr val="000000">
                <a:alpha val="0"/>
              </a:srgbClr>
            </a:solidFill>
          </p:spPr>
        </p:sp>
        <p:sp>
          <p:nvSpPr>
            <p:cNvPr name="TextBox 6" id="6"/>
            <p:cNvSpPr txBox="true"/>
            <p:nvPr/>
          </p:nvSpPr>
          <p:spPr>
            <a:xfrm>
              <a:off x="0" y="-9525"/>
              <a:ext cx="22721600" cy="2226325"/>
            </a:xfrm>
            <a:prstGeom prst="rect">
              <a:avLst/>
            </a:prstGeom>
          </p:spPr>
          <p:txBody>
            <a:bodyPr anchor="b" rtlCol="false" tIns="0" lIns="0" bIns="0" rIns="0"/>
            <a:lstStyle/>
            <a:p>
              <a:pPr algn="l">
                <a:lnSpc>
                  <a:spcPts val="7680"/>
                </a:lnSpc>
              </a:pPr>
              <a:r>
                <a:rPr lang="en-US" sz="6400">
                  <a:solidFill>
                    <a:srgbClr val="000000"/>
                  </a:solidFill>
                  <a:latin typeface="Economica"/>
                  <a:ea typeface="Economica"/>
                  <a:cs typeface="Economica"/>
                  <a:sym typeface="Economica"/>
                </a:rPr>
                <a:t>Постановка задачі та опис системи</a:t>
              </a:r>
            </a:p>
          </p:txBody>
        </p:sp>
      </p:grpSp>
      <p:sp>
        <p:nvSpPr>
          <p:cNvPr name="TextBox 7" id="7"/>
          <p:cNvSpPr txBox="true"/>
          <p:nvPr/>
        </p:nvSpPr>
        <p:spPr>
          <a:xfrm rot="0">
            <a:off x="714825" y="2484725"/>
            <a:ext cx="16858350" cy="5294376"/>
          </a:xfrm>
          <a:prstGeom prst="rect">
            <a:avLst/>
          </a:prstGeom>
        </p:spPr>
        <p:txBody>
          <a:bodyPr anchor="t" rtlCol="false" tIns="0" lIns="0" bIns="0" rIns="0">
            <a:spAutoFit/>
          </a:bodyPr>
          <a:lstStyle/>
          <a:p>
            <a:pPr algn="l">
              <a:lnSpc>
                <a:spcPts val="4692"/>
              </a:lnSpc>
            </a:pPr>
            <a:r>
              <a:rPr lang="en-US" sz="3400">
                <a:solidFill>
                  <a:srgbClr val="0D0D0D"/>
                </a:solidFill>
                <a:latin typeface="Open Sans"/>
                <a:ea typeface="Open Sans"/>
                <a:cs typeface="Open Sans"/>
                <a:sym typeface="Open Sans"/>
              </a:rPr>
              <a:t>Проблема полягає у відсутності єдиного, інтегрованого інструменту, який би поєднував управління робочими графіками, обробку запитів персоналу та автоматизований моніторинг умов зберігання продуктів, що призводить до неефективності та фінансових втрат.</a:t>
            </a:r>
          </a:p>
          <a:p>
            <a:pPr algn="l">
              <a:lnSpc>
                <a:spcPts val="4692"/>
              </a:lnSpc>
            </a:pPr>
          </a:p>
          <a:p>
            <a:pPr algn="l">
              <a:lnSpc>
                <a:spcPts val="4692"/>
              </a:lnSpc>
            </a:pPr>
            <a:r>
              <a:rPr lang="en-US" sz="3400">
                <a:solidFill>
                  <a:srgbClr val="0D0D0D"/>
                </a:solidFill>
                <a:latin typeface="Open Sans"/>
                <a:ea typeface="Open Sans"/>
                <a:cs typeface="Open Sans"/>
                <a:sym typeface="Open Sans"/>
              </a:rPr>
              <a:t>Очікується отримати працюючий прототип системи, розгорнутий за допомогою Docker, з Backend API, бази даних PostgreSQL та веб-клієнта. Система повинна забезпечувати реєстрацію, автентифікацію, управління графіками та моніторинг IoT-даних в реальному часі.</a:t>
            </a:r>
          </a:p>
        </p:txBody>
      </p:sp>
      <p:grpSp>
        <p:nvGrpSpPr>
          <p:cNvPr name="Group 8" id="8"/>
          <p:cNvGrpSpPr/>
          <p:nvPr/>
        </p:nvGrpSpPr>
        <p:grpSpPr>
          <a:xfrm rot="0">
            <a:off x="537850" y="8719000"/>
            <a:ext cx="1724500" cy="1163500"/>
            <a:chOff x="0" y="0"/>
            <a:chExt cx="2299333" cy="1551333"/>
          </a:xfrm>
        </p:grpSpPr>
        <p:sp>
          <p:nvSpPr>
            <p:cNvPr name="Freeform 9" id="9"/>
            <p:cNvSpPr/>
            <p:nvPr/>
          </p:nvSpPr>
          <p:spPr>
            <a:xfrm flipH="false" flipV="false" rot="0">
              <a:off x="0" y="0"/>
              <a:ext cx="2299335" cy="1551305"/>
            </a:xfrm>
            <a:custGeom>
              <a:avLst/>
              <a:gdLst/>
              <a:ahLst/>
              <a:cxnLst/>
              <a:rect r="r" b="b" t="t" l="l"/>
              <a:pathLst>
                <a:path h="1551305" w="2299335">
                  <a:moveTo>
                    <a:pt x="0" y="0"/>
                  </a:moveTo>
                  <a:lnTo>
                    <a:pt x="2299335" y="0"/>
                  </a:lnTo>
                  <a:lnTo>
                    <a:pt x="2299335" y="1551305"/>
                  </a:lnTo>
                  <a:lnTo>
                    <a:pt x="0" y="1551305"/>
                  </a:lnTo>
                  <a:lnTo>
                    <a:pt x="0" y="0"/>
                  </a:lnTo>
                  <a:close/>
                </a:path>
              </a:pathLst>
            </a:custGeom>
            <a:blipFill>
              <a:blip r:embed="rId2"/>
              <a:stretch>
                <a:fillRect l="0" t="0" r="0" b="-2"/>
              </a:stretch>
            </a:blipFill>
          </p:spPr>
        </p:sp>
      </p:grpSp>
      <p:sp>
        <p:nvSpPr>
          <p:cNvPr name="TextBox 10" id="10"/>
          <p:cNvSpPr txBox="true"/>
          <p:nvPr/>
        </p:nvSpPr>
        <p:spPr>
          <a:xfrm rot="0">
            <a:off x="17647920" y="9201268"/>
            <a:ext cx="385224" cy="581264"/>
          </a:xfrm>
          <a:prstGeom prst="rect">
            <a:avLst/>
          </a:prstGeom>
        </p:spPr>
        <p:txBody>
          <a:bodyPr anchor="t" rtlCol="false" tIns="0" lIns="0" bIns="0" rIns="0">
            <a:spAutoFit/>
          </a:bodyPr>
          <a:lstStyle/>
          <a:p>
            <a:pPr algn="l">
              <a:lnSpc>
                <a:spcPts val="3359"/>
              </a:lnSpc>
            </a:pPr>
            <a:r>
              <a:rPr lang="en-US" sz="2799">
                <a:solidFill>
                  <a:srgbClr val="000000"/>
                </a:solidFill>
                <a:latin typeface="Arial"/>
                <a:ea typeface="Arial"/>
                <a:cs typeface="Arial"/>
                <a:sym typeface="Arial"/>
              </a:rPr>
              <a:t>4</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10091400"/>
            <a:ext cx="18288000" cy="195600"/>
            <a:chOff x="0" y="0"/>
            <a:chExt cx="24384000" cy="260800"/>
          </a:xfrm>
        </p:grpSpPr>
        <p:sp>
          <p:nvSpPr>
            <p:cNvPr name="Freeform 3" id="3"/>
            <p:cNvSpPr/>
            <p:nvPr/>
          </p:nvSpPr>
          <p:spPr>
            <a:xfrm flipH="false" flipV="false" rot="0">
              <a:off x="0" y="0"/>
              <a:ext cx="24384000" cy="260858"/>
            </a:xfrm>
            <a:custGeom>
              <a:avLst/>
              <a:gdLst/>
              <a:ahLst/>
              <a:cxnLst/>
              <a:rect r="r" b="b" t="t" l="l"/>
              <a:pathLst>
                <a:path h="260858" w="24384000">
                  <a:moveTo>
                    <a:pt x="0" y="0"/>
                  </a:moveTo>
                  <a:lnTo>
                    <a:pt x="24384000" y="0"/>
                  </a:lnTo>
                  <a:lnTo>
                    <a:pt x="24384000" y="260858"/>
                  </a:lnTo>
                  <a:lnTo>
                    <a:pt x="0" y="260858"/>
                  </a:lnTo>
                  <a:close/>
                </a:path>
              </a:pathLst>
            </a:custGeom>
            <a:solidFill>
              <a:srgbClr val="CCA677"/>
            </a:solidFill>
          </p:spPr>
        </p:sp>
      </p:grpSp>
      <p:grpSp>
        <p:nvGrpSpPr>
          <p:cNvPr name="Group 4" id="4"/>
          <p:cNvGrpSpPr/>
          <p:nvPr/>
        </p:nvGrpSpPr>
        <p:grpSpPr>
          <a:xfrm rot="0">
            <a:off x="623400" y="-296618"/>
            <a:ext cx="17041200" cy="1662600"/>
            <a:chOff x="0" y="0"/>
            <a:chExt cx="22721600" cy="2216800"/>
          </a:xfrm>
        </p:grpSpPr>
        <p:sp>
          <p:nvSpPr>
            <p:cNvPr name="Freeform 5" id="5"/>
            <p:cNvSpPr/>
            <p:nvPr/>
          </p:nvSpPr>
          <p:spPr>
            <a:xfrm flipH="false" flipV="false" rot="0">
              <a:off x="0" y="0"/>
              <a:ext cx="22721601" cy="2216800"/>
            </a:xfrm>
            <a:custGeom>
              <a:avLst/>
              <a:gdLst/>
              <a:ahLst/>
              <a:cxnLst/>
              <a:rect r="r" b="b" t="t" l="l"/>
              <a:pathLst>
                <a:path h="2216800" w="22721601">
                  <a:moveTo>
                    <a:pt x="0" y="0"/>
                  </a:moveTo>
                  <a:lnTo>
                    <a:pt x="22721601" y="0"/>
                  </a:lnTo>
                  <a:lnTo>
                    <a:pt x="22721601" y="2216800"/>
                  </a:lnTo>
                  <a:lnTo>
                    <a:pt x="0" y="2216800"/>
                  </a:lnTo>
                  <a:close/>
                </a:path>
              </a:pathLst>
            </a:custGeom>
            <a:solidFill>
              <a:srgbClr val="000000">
                <a:alpha val="0"/>
              </a:srgbClr>
            </a:solidFill>
          </p:spPr>
        </p:sp>
        <p:sp>
          <p:nvSpPr>
            <p:cNvPr name="TextBox 6" id="6"/>
            <p:cNvSpPr txBox="true"/>
            <p:nvPr/>
          </p:nvSpPr>
          <p:spPr>
            <a:xfrm>
              <a:off x="0" y="-9525"/>
              <a:ext cx="22721600" cy="2226325"/>
            </a:xfrm>
            <a:prstGeom prst="rect">
              <a:avLst/>
            </a:prstGeom>
          </p:spPr>
          <p:txBody>
            <a:bodyPr anchor="b" rtlCol="false" tIns="0" lIns="0" bIns="0" rIns="0"/>
            <a:lstStyle/>
            <a:p>
              <a:pPr algn="l">
                <a:lnSpc>
                  <a:spcPts val="7680"/>
                </a:lnSpc>
              </a:pPr>
              <a:r>
                <a:rPr lang="en-US" sz="6400">
                  <a:solidFill>
                    <a:srgbClr val="000000"/>
                  </a:solidFill>
                  <a:latin typeface="Economica"/>
                  <a:ea typeface="Economica"/>
                  <a:cs typeface="Economica"/>
                  <a:sym typeface="Economica"/>
                </a:rPr>
                <a:t>Вибір технологій розробки </a:t>
              </a:r>
            </a:p>
          </p:txBody>
        </p:sp>
      </p:grpSp>
      <p:sp>
        <p:nvSpPr>
          <p:cNvPr name="TextBox 7" id="7"/>
          <p:cNvSpPr txBox="true"/>
          <p:nvPr/>
        </p:nvSpPr>
        <p:spPr>
          <a:xfrm rot="0">
            <a:off x="714825" y="2484725"/>
            <a:ext cx="16858350" cy="4375404"/>
          </a:xfrm>
          <a:prstGeom prst="rect">
            <a:avLst/>
          </a:prstGeom>
        </p:spPr>
        <p:txBody>
          <a:bodyPr anchor="t" rtlCol="false" tIns="0" lIns="0" bIns="0" rIns="0">
            <a:spAutoFit/>
          </a:bodyPr>
          <a:lstStyle/>
          <a:p>
            <a:pPr algn="l" marL="777240" indent="-388620" lvl="1">
              <a:lnSpc>
                <a:spcPts val="4967"/>
              </a:lnSpc>
              <a:buFont typeface="Arial"/>
              <a:buChar char="•"/>
            </a:pPr>
            <a:r>
              <a:rPr lang="en-US" sz="3600">
                <a:solidFill>
                  <a:srgbClr val="0D0D0D"/>
                </a:solidFill>
                <a:latin typeface="Open Sans"/>
                <a:ea typeface="Open Sans"/>
                <a:cs typeface="Open Sans"/>
                <a:sym typeface="Open Sans"/>
              </a:rPr>
              <a:t>Інструментарій та технології, використані в роботі:</a:t>
            </a:r>
          </a:p>
          <a:p>
            <a:pPr algn="l" marL="1554480" indent="-518160" lvl="2">
              <a:lnSpc>
                <a:spcPts val="4967"/>
              </a:lnSpc>
              <a:buAutoNum type="alphaLcPeriod" startAt="1"/>
            </a:pPr>
            <a:r>
              <a:rPr lang="en-US" sz="3600">
                <a:solidFill>
                  <a:srgbClr val="0D0D0D"/>
                </a:solidFill>
                <a:latin typeface="Open Sans"/>
                <a:ea typeface="Open Sans"/>
                <a:cs typeface="Open Sans"/>
                <a:sym typeface="Open Sans"/>
              </a:rPr>
              <a:t>Backend: C#, ASP.NET Core (.NET 8), Entity Framework Core.</a:t>
            </a:r>
          </a:p>
          <a:p>
            <a:pPr algn="l" marL="1554480" indent="-518160" lvl="2">
              <a:lnSpc>
                <a:spcPts val="4967"/>
              </a:lnSpc>
              <a:buAutoNum type="alphaLcPeriod" startAt="1"/>
            </a:pPr>
            <a:r>
              <a:rPr lang="en-US" sz="3600">
                <a:solidFill>
                  <a:srgbClr val="0D0D0D"/>
                </a:solidFill>
                <a:latin typeface="Open Sans"/>
                <a:ea typeface="Open Sans"/>
                <a:cs typeface="Open Sans"/>
                <a:sym typeface="Open Sans"/>
              </a:rPr>
              <a:t>База даних: PostgreSQL.</a:t>
            </a:r>
          </a:p>
          <a:p>
            <a:pPr algn="l" marL="1554480" indent="-518160" lvl="2">
              <a:lnSpc>
                <a:spcPts val="4967"/>
              </a:lnSpc>
              <a:buAutoNum type="alphaLcPeriod" startAt="1"/>
            </a:pPr>
            <a:r>
              <a:rPr lang="en-US" sz="3600">
                <a:solidFill>
                  <a:srgbClr val="0D0D0D"/>
                </a:solidFill>
                <a:latin typeface="Open Sans"/>
                <a:ea typeface="Open Sans"/>
                <a:cs typeface="Open Sans"/>
                <a:sym typeface="Open Sans"/>
              </a:rPr>
              <a:t>Frontend: Vue.js 3, TypeScript, Axios, Chart.js.</a:t>
            </a:r>
          </a:p>
          <a:p>
            <a:pPr algn="l" marL="1554480" indent="-518160" lvl="2">
              <a:lnSpc>
                <a:spcPts val="4967"/>
              </a:lnSpc>
              <a:buAutoNum type="alphaLcPeriod" startAt="1"/>
            </a:pPr>
            <a:r>
              <a:rPr lang="en-US" sz="3600">
                <a:solidFill>
                  <a:srgbClr val="0D0D0D"/>
                </a:solidFill>
                <a:latin typeface="Open Sans"/>
                <a:ea typeface="Open Sans"/>
                <a:cs typeface="Open Sans"/>
                <a:sym typeface="Open Sans"/>
              </a:rPr>
              <a:t>IoT: симулятор Wokwi (C++).</a:t>
            </a:r>
          </a:p>
          <a:p>
            <a:pPr algn="l" marL="1554480" indent="-518160" lvl="2">
              <a:lnSpc>
                <a:spcPts val="4967"/>
              </a:lnSpc>
              <a:buAutoNum type="alphaLcPeriod" startAt="1"/>
            </a:pPr>
            <a:r>
              <a:rPr lang="en-US" sz="3600">
                <a:solidFill>
                  <a:srgbClr val="0D0D0D"/>
                </a:solidFill>
                <a:latin typeface="Open Sans"/>
                <a:ea typeface="Open Sans"/>
                <a:cs typeface="Open Sans"/>
                <a:sym typeface="Open Sans"/>
              </a:rPr>
              <a:t>Розгортання: Docker, Docker Compose на macOS.</a:t>
            </a:r>
          </a:p>
          <a:p>
            <a:pPr algn="l" marL="1554480" indent="-518160" lvl="2">
              <a:lnSpc>
                <a:spcPts val="4967"/>
              </a:lnSpc>
              <a:buAutoNum type="alphaLcPeriod" startAt="1"/>
            </a:pPr>
            <a:r>
              <a:rPr lang="en-US" sz="3600">
                <a:solidFill>
                  <a:srgbClr val="0D0D0D"/>
                </a:solidFill>
                <a:latin typeface="Open Sans"/>
                <a:ea typeface="Open Sans"/>
                <a:cs typeface="Open Sans"/>
                <a:sym typeface="Open Sans"/>
              </a:rPr>
              <a:t>API: RESTful, з документацією через Swagger/OpenAPI.</a:t>
            </a:r>
          </a:p>
        </p:txBody>
      </p:sp>
      <p:grpSp>
        <p:nvGrpSpPr>
          <p:cNvPr name="Group 8" id="8"/>
          <p:cNvGrpSpPr/>
          <p:nvPr/>
        </p:nvGrpSpPr>
        <p:grpSpPr>
          <a:xfrm rot="0">
            <a:off x="537850" y="8719000"/>
            <a:ext cx="1724500" cy="1163500"/>
            <a:chOff x="0" y="0"/>
            <a:chExt cx="2299333" cy="1551333"/>
          </a:xfrm>
        </p:grpSpPr>
        <p:sp>
          <p:nvSpPr>
            <p:cNvPr name="Freeform 9" id="9"/>
            <p:cNvSpPr/>
            <p:nvPr/>
          </p:nvSpPr>
          <p:spPr>
            <a:xfrm flipH="false" flipV="false" rot="0">
              <a:off x="0" y="0"/>
              <a:ext cx="2299335" cy="1551305"/>
            </a:xfrm>
            <a:custGeom>
              <a:avLst/>
              <a:gdLst/>
              <a:ahLst/>
              <a:cxnLst/>
              <a:rect r="r" b="b" t="t" l="l"/>
              <a:pathLst>
                <a:path h="1551305" w="2299335">
                  <a:moveTo>
                    <a:pt x="0" y="0"/>
                  </a:moveTo>
                  <a:lnTo>
                    <a:pt x="2299335" y="0"/>
                  </a:lnTo>
                  <a:lnTo>
                    <a:pt x="2299335" y="1551305"/>
                  </a:lnTo>
                  <a:lnTo>
                    <a:pt x="0" y="1551305"/>
                  </a:lnTo>
                  <a:lnTo>
                    <a:pt x="0" y="0"/>
                  </a:lnTo>
                  <a:close/>
                </a:path>
              </a:pathLst>
            </a:custGeom>
            <a:blipFill>
              <a:blip r:embed="rId2"/>
              <a:stretch>
                <a:fillRect l="0" t="0" r="0" b="-2"/>
              </a:stretch>
            </a:blipFill>
          </p:spPr>
        </p:sp>
      </p:grpSp>
      <p:sp>
        <p:nvSpPr>
          <p:cNvPr name="TextBox 10" id="10"/>
          <p:cNvSpPr txBox="true"/>
          <p:nvPr/>
        </p:nvSpPr>
        <p:spPr>
          <a:xfrm rot="0">
            <a:off x="17647920" y="9201268"/>
            <a:ext cx="385224" cy="581264"/>
          </a:xfrm>
          <a:prstGeom prst="rect">
            <a:avLst/>
          </a:prstGeom>
        </p:spPr>
        <p:txBody>
          <a:bodyPr anchor="t" rtlCol="false" tIns="0" lIns="0" bIns="0" rIns="0">
            <a:spAutoFit/>
          </a:bodyPr>
          <a:lstStyle/>
          <a:p>
            <a:pPr algn="l">
              <a:lnSpc>
                <a:spcPts val="3359"/>
              </a:lnSpc>
            </a:pPr>
            <a:r>
              <a:rPr lang="en-US" sz="2799">
                <a:solidFill>
                  <a:srgbClr val="000000"/>
                </a:solidFill>
                <a:latin typeface="Arial"/>
                <a:ea typeface="Arial"/>
                <a:cs typeface="Arial"/>
                <a:sym typeface="Arial"/>
              </a:rPr>
              <a:t>5</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10091400"/>
            <a:ext cx="18288000" cy="195600"/>
            <a:chOff x="0" y="0"/>
            <a:chExt cx="24384000" cy="260800"/>
          </a:xfrm>
        </p:grpSpPr>
        <p:sp>
          <p:nvSpPr>
            <p:cNvPr name="Freeform 3" id="3"/>
            <p:cNvSpPr/>
            <p:nvPr/>
          </p:nvSpPr>
          <p:spPr>
            <a:xfrm flipH="false" flipV="false" rot="0">
              <a:off x="0" y="0"/>
              <a:ext cx="24384000" cy="260858"/>
            </a:xfrm>
            <a:custGeom>
              <a:avLst/>
              <a:gdLst/>
              <a:ahLst/>
              <a:cxnLst/>
              <a:rect r="r" b="b" t="t" l="l"/>
              <a:pathLst>
                <a:path h="260858" w="24384000">
                  <a:moveTo>
                    <a:pt x="0" y="0"/>
                  </a:moveTo>
                  <a:lnTo>
                    <a:pt x="24384000" y="0"/>
                  </a:lnTo>
                  <a:lnTo>
                    <a:pt x="24384000" y="260858"/>
                  </a:lnTo>
                  <a:lnTo>
                    <a:pt x="0" y="260858"/>
                  </a:lnTo>
                  <a:close/>
                </a:path>
              </a:pathLst>
            </a:custGeom>
            <a:solidFill>
              <a:srgbClr val="CCA677"/>
            </a:solidFill>
          </p:spPr>
        </p:sp>
      </p:grpSp>
      <p:grpSp>
        <p:nvGrpSpPr>
          <p:cNvPr name="Group 4" id="4"/>
          <p:cNvGrpSpPr/>
          <p:nvPr/>
        </p:nvGrpSpPr>
        <p:grpSpPr>
          <a:xfrm rot="0">
            <a:off x="537850" y="699318"/>
            <a:ext cx="17041200" cy="2064207"/>
            <a:chOff x="0" y="0"/>
            <a:chExt cx="22721600" cy="2752276"/>
          </a:xfrm>
        </p:grpSpPr>
        <p:sp>
          <p:nvSpPr>
            <p:cNvPr name="Freeform 5" id="5"/>
            <p:cNvSpPr/>
            <p:nvPr/>
          </p:nvSpPr>
          <p:spPr>
            <a:xfrm flipH="false" flipV="false" rot="0">
              <a:off x="0" y="0"/>
              <a:ext cx="22721601" cy="2752276"/>
            </a:xfrm>
            <a:custGeom>
              <a:avLst/>
              <a:gdLst/>
              <a:ahLst/>
              <a:cxnLst/>
              <a:rect r="r" b="b" t="t" l="l"/>
              <a:pathLst>
                <a:path h="2752276" w="22721601">
                  <a:moveTo>
                    <a:pt x="0" y="0"/>
                  </a:moveTo>
                  <a:lnTo>
                    <a:pt x="22721601" y="0"/>
                  </a:lnTo>
                  <a:lnTo>
                    <a:pt x="22721601" y="2752276"/>
                  </a:lnTo>
                  <a:lnTo>
                    <a:pt x="0" y="2752276"/>
                  </a:lnTo>
                  <a:close/>
                </a:path>
              </a:pathLst>
            </a:custGeom>
            <a:solidFill>
              <a:srgbClr val="000000">
                <a:alpha val="0"/>
              </a:srgbClr>
            </a:solidFill>
          </p:spPr>
        </p:sp>
        <p:sp>
          <p:nvSpPr>
            <p:cNvPr name="TextBox 6" id="6"/>
            <p:cNvSpPr txBox="true"/>
            <p:nvPr/>
          </p:nvSpPr>
          <p:spPr>
            <a:xfrm>
              <a:off x="0" y="-9525"/>
              <a:ext cx="22721600" cy="2761801"/>
            </a:xfrm>
            <a:prstGeom prst="rect">
              <a:avLst/>
            </a:prstGeom>
          </p:spPr>
          <p:txBody>
            <a:bodyPr anchor="b" rtlCol="false" tIns="0" lIns="0" bIns="0" rIns="0"/>
            <a:lstStyle/>
            <a:p>
              <a:pPr algn="l">
                <a:lnSpc>
                  <a:spcPts val="7680"/>
                </a:lnSpc>
              </a:pPr>
              <a:r>
                <a:rPr lang="en-US" sz="6400">
                  <a:solidFill>
                    <a:srgbClr val="000000"/>
                  </a:solidFill>
                  <a:latin typeface="Economica"/>
                  <a:ea typeface="Economica"/>
                  <a:cs typeface="Economica"/>
                  <a:sym typeface="Economica"/>
                </a:rPr>
                <a:t>Архітектура створенного програмного забезпечення</a:t>
              </a:r>
            </a:p>
          </p:txBody>
        </p:sp>
      </p:grpSp>
      <p:sp>
        <p:nvSpPr>
          <p:cNvPr name="TextBox 7" id="7"/>
          <p:cNvSpPr txBox="true"/>
          <p:nvPr/>
        </p:nvSpPr>
        <p:spPr>
          <a:xfrm rot="0">
            <a:off x="537850" y="2940705"/>
            <a:ext cx="7794883" cy="5508637"/>
          </a:xfrm>
          <a:prstGeom prst="rect">
            <a:avLst/>
          </a:prstGeom>
        </p:spPr>
        <p:txBody>
          <a:bodyPr anchor="t" rtlCol="false" tIns="0" lIns="0" bIns="0" rIns="0">
            <a:spAutoFit/>
          </a:bodyPr>
          <a:lstStyle/>
          <a:p>
            <a:pPr algn="l">
              <a:lnSpc>
                <a:spcPts val="4407"/>
              </a:lnSpc>
            </a:pPr>
            <a:r>
              <a:rPr lang="en-US" sz="3193">
                <a:solidFill>
                  <a:srgbClr val="0D0D0D"/>
                </a:solidFill>
                <a:latin typeface="Open Sans"/>
                <a:ea typeface="Open Sans"/>
                <a:cs typeface="Open Sans"/>
                <a:sym typeface="Open Sans"/>
              </a:rPr>
              <a:t>Система побудована на багатошаровій архітектурі. Backend на ASP.NET Core містить API, сервісний шар з бізнес-логікою та шар доступу до даних. PostgreSQL у Docker-контейнері забезпечує зберігання даних. Frontend на Vue.js, що взаємодіє з Backend через REST API. IoT-клієнт надсилає дані сенсорів на Backend.</a:t>
            </a:r>
          </a:p>
          <a:p>
            <a:pPr algn="l">
              <a:lnSpc>
                <a:spcPts val="4407"/>
              </a:lnSpc>
            </a:pPr>
          </a:p>
        </p:txBody>
      </p:sp>
      <p:grpSp>
        <p:nvGrpSpPr>
          <p:cNvPr name="Group 8" id="8"/>
          <p:cNvGrpSpPr/>
          <p:nvPr/>
        </p:nvGrpSpPr>
        <p:grpSpPr>
          <a:xfrm rot="0">
            <a:off x="537850" y="8719000"/>
            <a:ext cx="1724500" cy="1163500"/>
            <a:chOff x="0" y="0"/>
            <a:chExt cx="2299333" cy="1551333"/>
          </a:xfrm>
        </p:grpSpPr>
        <p:sp>
          <p:nvSpPr>
            <p:cNvPr name="Freeform 9" id="9"/>
            <p:cNvSpPr/>
            <p:nvPr/>
          </p:nvSpPr>
          <p:spPr>
            <a:xfrm flipH="false" flipV="false" rot="0">
              <a:off x="0" y="0"/>
              <a:ext cx="2299335" cy="1551305"/>
            </a:xfrm>
            <a:custGeom>
              <a:avLst/>
              <a:gdLst/>
              <a:ahLst/>
              <a:cxnLst/>
              <a:rect r="r" b="b" t="t" l="l"/>
              <a:pathLst>
                <a:path h="1551305" w="2299335">
                  <a:moveTo>
                    <a:pt x="0" y="0"/>
                  </a:moveTo>
                  <a:lnTo>
                    <a:pt x="2299335" y="0"/>
                  </a:lnTo>
                  <a:lnTo>
                    <a:pt x="2299335" y="1551305"/>
                  </a:lnTo>
                  <a:lnTo>
                    <a:pt x="0" y="1551305"/>
                  </a:lnTo>
                  <a:lnTo>
                    <a:pt x="0" y="0"/>
                  </a:lnTo>
                  <a:close/>
                </a:path>
              </a:pathLst>
            </a:custGeom>
            <a:blipFill>
              <a:blip r:embed="rId2"/>
              <a:stretch>
                <a:fillRect l="0" t="0" r="0" b="-2"/>
              </a:stretch>
            </a:blipFill>
          </p:spPr>
        </p:sp>
      </p:grpSp>
      <p:sp>
        <p:nvSpPr>
          <p:cNvPr name="Freeform 10" id="10"/>
          <p:cNvSpPr/>
          <p:nvPr/>
        </p:nvSpPr>
        <p:spPr>
          <a:xfrm flipH="false" flipV="false" rot="0">
            <a:off x="8774201" y="2362908"/>
            <a:ext cx="9258943" cy="5917561"/>
          </a:xfrm>
          <a:custGeom>
            <a:avLst/>
            <a:gdLst/>
            <a:ahLst/>
            <a:cxnLst/>
            <a:rect r="r" b="b" t="t" l="l"/>
            <a:pathLst>
              <a:path h="5917561" w="9258943">
                <a:moveTo>
                  <a:pt x="0" y="0"/>
                </a:moveTo>
                <a:lnTo>
                  <a:pt x="9258943" y="0"/>
                </a:lnTo>
                <a:lnTo>
                  <a:pt x="9258943" y="5917561"/>
                </a:lnTo>
                <a:lnTo>
                  <a:pt x="0" y="5917561"/>
                </a:lnTo>
                <a:lnTo>
                  <a:pt x="0" y="0"/>
                </a:lnTo>
                <a:close/>
              </a:path>
            </a:pathLst>
          </a:custGeom>
          <a:blipFill>
            <a:blip r:embed="rId3"/>
            <a:stretch>
              <a:fillRect l="0" t="0" r="0" b="0"/>
            </a:stretch>
          </a:blipFill>
        </p:spPr>
      </p:sp>
      <p:sp>
        <p:nvSpPr>
          <p:cNvPr name="TextBox 11" id="11"/>
          <p:cNvSpPr txBox="true"/>
          <p:nvPr/>
        </p:nvSpPr>
        <p:spPr>
          <a:xfrm rot="0">
            <a:off x="17647920" y="9201268"/>
            <a:ext cx="385224" cy="581264"/>
          </a:xfrm>
          <a:prstGeom prst="rect">
            <a:avLst/>
          </a:prstGeom>
        </p:spPr>
        <p:txBody>
          <a:bodyPr anchor="t" rtlCol="false" tIns="0" lIns="0" bIns="0" rIns="0">
            <a:spAutoFit/>
          </a:bodyPr>
          <a:lstStyle/>
          <a:p>
            <a:pPr algn="l">
              <a:lnSpc>
                <a:spcPts val="3359"/>
              </a:lnSpc>
            </a:pPr>
            <a:r>
              <a:rPr lang="en-US" sz="2799">
                <a:solidFill>
                  <a:srgbClr val="000000"/>
                </a:solidFill>
                <a:latin typeface="Arial"/>
                <a:ea typeface="Arial"/>
                <a:cs typeface="Arial"/>
                <a:sym typeface="Arial"/>
              </a:rPr>
              <a:t>6</a:t>
            </a:r>
          </a:p>
        </p:txBody>
      </p:sp>
      <p:sp>
        <p:nvSpPr>
          <p:cNvPr name="TextBox 12" id="12"/>
          <p:cNvSpPr txBox="true"/>
          <p:nvPr/>
        </p:nvSpPr>
        <p:spPr>
          <a:xfrm rot="0">
            <a:off x="9040125" y="8223319"/>
            <a:ext cx="8727095" cy="495681"/>
          </a:xfrm>
          <a:prstGeom prst="rect">
            <a:avLst/>
          </a:prstGeom>
        </p:spPr>
        <p:txBody>
          <a:bodyPr anchor="t" rtlCol="false" tIns="0" lIns="0" bIns="0" rIns="0">
            <a:spAutoFit/>
          </a:bodyPr>
          <a:lstStyle/>
          <a:p>
            <a:pPr algn="ctr">
              <a:lnSpc>
                <a:spcPts val="4002"/>
              </a:lnSpc>
            </a:pPr>
            <a:r>
              <a:rPr lang="en-US" sz="2900">
                <a:solidFill>
                  <a:srgbClr val="0D0D0D"/>
                </a:solidFill>
                <a:latin typeface="Open Sans"/>
                <a:ea typeface="Open Sans"/>
                <a:cs typeface="Open Sans"/>
                <a:sym typeface="Open Sans"/>
              </a:rPr>
              <a:t>UML діаграма розгортання </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10091400"/>
            <a:ext cx="18288000" cy="195600"/>
            <a:chOff x="0" y="0"/>
            <a:chExt cx="24384000" cy="260800"/>
          </a:xfrm>
        </p:grpSpPr>
        <p:sp>
          <p:nvSpPr>
            <p:cNvPr name="Freeform 3" id="3"/>
            <p:cNvSpPr/>
            <p:nvPr/>
          </p:nvSpPr>
          <p:spPr>
            <a:xfrm flipH="false" flipV="false" rot="0">
              <a:off x="0" y="0"/>
              <a:ext cx="24384000" cy="260858"/>
            </a:xfrm>
            <a:custGeom>
              <a:avLst/>
              <a:gdLst/>
              <a:ahLst/>
              <a:cxnLst/>
              <a:rect r="r" b="b" t="t" l="l"/>
              <a:pathLst>
                <a:path h="260858" w="24384000">
                  <a:moveTo>
                    <a:pt x="0" y="0"/>
                  </a:moveTo>
                  <a:lnTo>
                    <a:pt x="24384000" y="0"/>
                  </a:lnTo>
                  <a:lnTo>
                    <a:pt x="24384000" y="260858"/>
                  </a:lnTo>
                  <a:lnTo>
                    <a:pt x="0" y="260858"/>
                  </a:lnTo>
                  <a:close/>
                </a:path>
              </a:pathLst>
            </a:custGeom>
            <a:solidFill>
              <a:srgbClr val="CCA677"/>
            </a:solidFill>
          </p:spPr>
        </p:sp>
      </p:grpSp>
      <p:grpSp>
        <p:nvGrpSpPr>
          <p:cNvPr name="Group 4" id="4"/>
          <p:cNvGrpSpPr/>
          <p:nvPr/>
        </p:nvGrpSpPr>
        <p:grpSpPr>
          <a:xfrm rot="0">
            <a:off x="623400" y="624800"/>
            <a:ext cx="17041200" cy="2064207"/>
            <a:chOff x="0" y="0"/>
            <a:chExt cx="22721600" cy="2752276"/>
          </a:xfrm>
        </p:grpSpPr>
        <p:sp>
          <p:nvSpPr>
            <p:cNvPr name="Freeform 5" id="5"/>
            <p:cNvSpPr/>
            <p:nvPr/>
          </p:nvSpPr>
          <p:spPr>
            <a:xfrm flipH="false" flipV="false" rot="0">
              <a:off x="0" y="0"/>
              <a:ext cx="22721601" cy="2752276"/>
            </a:xfrm>
            <a:custGeom>
              <a:avLst/>
              <a:gdLst/>
              <a:ahLst/>
              <a:cxnLst/>
              <a:rect r="r" b="b" t="t" l="l"/>
              <a:pathLst>
                <a:path h="2752276" w="22721601">
                  <a:moveTo>
                    <a:pt x="0" y="0"/>
                  </a:moveTo>
                  <a:lnTo>
                    <a:pt x="22721601" y="0"/>
                  </a:lnTo>
                  <a:lnTo>
                    <a:pt x="22721601" y="2752276"/>
                  </a:lnTo>
                  <a:lnTo>
                    <a:pt x="0" y="2752276"/>
                  </a:lnTo>
                  <a:close/>
                </a:path>
              </a:pathLst>
            </a:custGeom>
            <a:solidFill>
              <a:srgbClr val="000000">
                <a:alpha val="0"/>
              </a:srgbClr>
            </a:solidFill>
          </p:spPr>
        </p:sp>
        <p:sp>
          <p:nvSpPr>
            <p:cNvPr name="TextBox 6" id="6"/>
            <p:cNvSpPr txBox="true"/>
            <p:nvPr/>
          </p:nvSpPr>
          <p:spPr>
            <a:xfrm>
              <a:off x="0" y="-9525"/>
              <a:ext cx="22721600" cy="2761801"/>
            </a:xfrm>
            <a:prstGeom prst="rect">
              <a:avLst/>
            </a:prstGeom>
          </p:spPr>
          <p:txBody>
            <a:bodyPr anchor="b" rtlCol="false" tIns="0" lIns="0" bIns="0" rIns="0"/>
            <a:lstStyle/>
            <a:p>
              <a:pPr algn="l">
                <a:lnSpc>
                  <a:spcPts val="7680"/>
                </a:lnSpc>
              </a:pPr>
              <a:r>
                <a:rPr lang="en-US" sz="6400">
                  <a:solidFill>
                    <a:srgbClr val="000000"/>
                  </a:solidFill>
                  <a:latin typeface="Economica"/>
                  <a:ea typeface="Economica"/>
                  <a:cs typeface="Economica"/>
                  <a:sym typeface="Economica"/>
                </a:rPr>
                <a:t>Опис програмного забезпечення, що було використано у дослідженні</a:t>
              </a:r>
            </a:p>
          </p:txBody>
        </p:sp>
      </p:grpSp>
      <p:sp>
        <p:nvSpPr>
          <p:cNvPr name="TextBox 7" id="7"/>
          <p:cNvSpPr txBox="true"/>
          <p:nvPr/>
        </p:nvSpPr>
        <p:spPr>
          <a:xfrm rot="0">
            <a:off x="714825" y="2988475"/>
            <a:ext cx="16858350" cy="5632704"/>
          </a:xfrm>
          <a:prstGeom prst="rect">
            <a:avLst/>
          </a:prstGeom>
        </p:spPr>
        <p:txBody>
          <a:bodyPr anchor="t" rtlCol="false" tIns="0" lIns="0" bIns="0" rIns="0">
            <a:spAutoFit/>
          </a:bodyPr>
          <a:lstStyle/>
          <a:p>
            <a:pPr algn="l">
              <a:lnSpc>
                <a:spcPts val="4967"/>
              </a:lnSpc>
            </a:pPr>
            <a:r>
              <a:rPr lang="en-US" sz="3600">
                <a:solidFill>
                  <a:srgbClr val="0D0D0D"/>
                </a:solidFill>
                <a:latin typeface="Open Sans"/>
                <a:ea typeface="Open Sans"/>
                <a:cs typeface="Open Sans"/>
                <a:sym typeface="Open Sans"/>
              </a:rPr>
              <a:t>Розробка велася, починаючи з проектування архітектури та бази даних, реалізації Backend API, і завершуючи створенням клієнтського веб-інтерфейсу. Процес включав відлагодження мережевих проблем, реалізацію безпечної автентифікації та локалізації.</a:t>
            </a:r>
          </a:p>
          <a:p>
            <a:pPr algn="l">
              <a:lnSpc>
                <a:spcPts val="4967"/>
              </a:lnSpc>
            </a:pPr>
          </a:p>
          <a:p>
            <a:pPr algn="l">
              <a:lnSpc>
                <a:spcPts val="4967"/>
              </a:lnSpc>
            </a:pPr>
            <a:r>
              <a:rPr lang="en-US" sz="3600">
                <a:solidFill>
                  <a:srgbClr val="0D0D0D"/>
                </a:solidFill>
                <a:latin typeface="Open Sans"/>
                <a:ea typeface="Open Sans"/>
                <a:cs typeface="Open Sans"/>
                <a:sym typeface="Open Sans"/>
              </a:rPr>
              <a:t>Вибір C# та ASP.NET Core для Backend зумовлений високою продуктивністю та вбудованому функціоналу. PostgreSQL обрано як надійну, відкриту СУБД. Vue.js з TypeScript для Frontend – гарний варіант для розробки інтерфейсів. </a:t>
            </a:r>
          </a:p>
        </p:txBody>
      </p:sp>
      <p:grpSp>
        <p:nvGrpSpPr>
          <p:cNvPr name="Group 8" id="8"/>
          <p:cNvGrpSpPr/>
          <p:nvPr/>
        </p:nvGrpSpPr>
        <p:grpSpPr>
          <a:xfrm rot="0">
            <a:off x="537850" y="8719000"/>
            <a:ext cx="1724500" cy="1163500"/>
            <a:chOff x="0" y="0"/>
            <a:chExt cx="2299333" cy="1551333"/>
          </a:xfrm>
        </p:grpSpPr>
        <p:sp>
          <p:nvSpPr>
            <p:cNvPr name="Freeform 9" id="9"/>
            <p:cNvSpPr/>
            <p:nvPr/>
          </p:nvSpPr>
          <p:spPr>
            <a:xfrm flipH="false" flipV="false" rot="0">
              <a:off x="0" y="0"/>
              <a:ext cx="2299335" cy="1551305"/>
            </a:xfrm>
            <a:custGeom>
              <a:avLst/>
              <a:gdLst/>
              <a:ahLst/>
              <a:cxnLst/>
              <a:rect r="r" b="b" t="t" l="l"/>
              <a:pathLst>
                <a:path h="1551305" w="2299335">
                  <a:moveTo>
                    <a:pt x="0" y="0"/>
                  </a:moveTo>
                  <a:lnTo>
                    <a:pt x="2299335" y="0"/>
                  </a:lnTo>
                  <a:lnTo>
                    <a:pt x="2299335" y="1551305"/>
                  </a:lnTo>
                  <a:lnTo>
                    <a:pt x="0" y="1551305"/>
                  </a:lnTo>
                  <a:lnTo>
                    <a:pt x="0" y="0"/>
                  </a:lnTo>
                  <a:close/>
                </a:path>
              </a:pathLst>
            </a:custGeom>
            <a:blipFill>
              <a:blip r:embed="rId2"/>
              <a:stretch>
                <a:fillRect l="0" t="0" r="0" b="-2"/>
              </a:stretch>
            </a:blipFill>
          </p:spPr>
        </p:sp>
      </p:grpSp>
      <p:sp>
        <p:nvSpPr>
          <p:cNvPr name="TextBox 10" id="10"/>
          <p:cNvSpPr txBox="true"/>
          <p:nvPr/>
        </p:nvSpPr>
        <p:spPr>
          <a:xfrm rot="0">
            <a:off x="17647920" y="9201268"/>
            <a:ext cx="385224" cy="581264"/>
          </a:xfrm>
          <a:prstGeom prst="rect">
            <a:avLst/>
          </a:prstGeom>
        </p:spPr>
        <p:txBody>
          <a:bodyPr anchor="t" rtlCol="false" tIns="0" lIns="0" bIns="0" rIns="0">
            <a:spAutoFit/>
          </a:bodyPr>
          <a:lstStyle/>
          <a:p>
            <a:pPr algn="l">
              <a:lnSpc>
                <a:spcPts val="3359"/>
              </a:lnSpc>
            </a:pPr>
            <a:r>
              <a:rPr lang="en-US" sz="2799">
                <a:solidFill>
                  <a:srgbClr val="000000"/>
                </a:solidFill>
                <a:latin typeface="Arial"/>
                <a:ea typeface="Arial"/>
                <a:cs typeface="Arial"/>
                <a:sym typeface="Arial"/>
              </a:rPr>
              <a:t>7</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10091400"/>
            <a:ext cx="18288000" cy="195600"/>
            <a:chOff x="0" y="0"/>
            <a:chExt cx="24384000" cy="260800"/>
          </a:xfrm>
        </p:grpSpPr>
        <p:sp>
          <p:nvSpPr>
            <p:cNvPr name="Freeform 3" id="3"/>
            <p:cNvSpPr/>
            <p:nvPr/>
          </p:nvSpPr>
          <p:spPr>
            <a:xfrm flipH="false" flipV="false" rot="0">
              <a:off x="0" y="0"/>
              <a:ext cx="24384000" cy="260858"/>
            </a:xfrm>
            <a:custGeom>
              <a:avLst/>
              <a:gdLst/>
              <a:ahLst/>
              <a:cxnLst/>
              <a:rect r="r" b="b" t="t" l="l"/>
              <a:pathLst>
                <a:path h="260858" w="24384000">
                  <a:moveTo>
                    <a:pt x="0" y="0"/>
                  </a:moveTo>
                  <a:lnTo>
                    <a:pt x="24384000" y="0"/>
                  </a:lnTo>
                  <a:lnTo>
                    <a:pt x="24384000" y="260858"/>
                  </a:lnTo>
                  <a:lnTo>
                    <a:pt x="0" y="260858"/>
                  </a:lnTo>
                  <a:close/>
                </a:path>
              </a:pathLst>
            </a:custGeom>
            <a:solidFill>
              <a:srgbClr val="CCA677"/>
            </a:solidFill>
          </p:spPr>
        </p:sp>
      </p:grpSp>
      <p:grpSp>
        <p:nvGrpSpPr>
          <p:cNvPr name="Group 4" id="4"/>
          <p:cNvGrpSpPr/>
          <p:nvPr/>
        </p:nvGrpSpPr>
        <p:grpSpPr>
          <a:xfrm rot="0">
            <a:off x="623400" y="-184076"/>
            <a:ext cx="17041200" cy="1662600"/>
            <a:chOff x="0" y="0"/>
            <a:chExt cx="22721600" cy="2216800"/>
          </a:xfrm>
        </p:grpSpPr>
        <p:sp>
          <p:nvSpPr>
            <p:cNvPr name="Freeform 5" id="5"/>
            <p:cNvSpPr/>
            <p:nvPr/>
          </p:nvSpPr>
          <p:spPr>
            <a:xfrm flipH="false" flipV="false" rot="0">
              <a:off x="0" y="0"/>
              <a:ext cx="22721601" cy="2216800"/>
            </a:xfrm>
            <a:custGeom>
              <a:avLst/>
              <a:gdLst/>
              <a:ahLst/>
              <a:cxnLst/>
              <a:rect r="r" b="b" t="t" l="l"/>
              <a:pathLst>
                <a:path h="2216800" w="22721601">
                  <a:moveTo>
                    <a:pt x="0" y="0"/>
                  </a:moveTo>
                  <a:lnTo>
                    <a:pt x="22721601" y="0"/>
                  </a:lnTo>
                  <a:lnTo>
                    <a:pt x="22721601" y="2216800"/>
                  </a:lnTo>
                  <a:lnTo>
                    <a:pt x="0" y="2216800"/>
                  </a:lnTo>
                  <a:close/>
                </a:path>
              </a:pathLst>
            </a:custGeom>
            <a:solidFill>
              <a:srgbClr val="000000">
                <a:alpha val="0"/>
              </a:srgbClr>
            </a:solidFill>
          </p:spPr>
        </p:sp>
        <p:sp>
          <p:nvSpPr>
            <p:cNvPr name="TextBox 6" id="6"/>
            <p:cNvSpPr txBox="true"/>
            <p:nvPr/>
          </p:nvSpPr>
          <p:spPr>
            <a:xfrm>
              <a:off x="0" y="-9525"/>
              <a:ext cx="22721600" cy="2226325"/>
            </a:xfrm>
            <a:prstGeom prst="rect">
              <a:avLst/>
            </a:prstGeom>
          </p:spPr>
          <p:txBody>
            <a:bodyPr anchor="b" rtlCol="false" tIns="0" lIns="0" bIns="0" rIns="0"/>
            <a:lstStyle/>
            <a:p>
              <a:pPr algn="l">
                <a:lnSpc>
                  <a:spcPts val="7680"/>
                </a:lnSpc>
              </a:pPr>
              <a:r>
                <a:rPr lang="en-US" sz="6400">
                  <a:solidFill>
                    <a:srgbClr val="000000"/>
                  </a:solidFill>
                  <a:latin typeface="Economica"/>
                  <a:ea typeface="Economica"/>
                  <a:cs typeface="Economica"/>
                  <a:sym typeface="Economica"/>
                </a:rPr>
                <a:t>Дизайн системи</a:t>
              </a:r>
            </a:p>
          </p:txBody>
        </p:sp>
      </p:grpSp>
      <p:sp>
        <p:nvSpPr>
          <p:cNvPr name="TextBox 7" id="7"/>
          <p:cNvSpPr txBox="true"/>
          <p:nvPr/>
        </p:nvSpPr>
        <p:spPr>
          <a:xfrm rot="0">
            <a:off x="658875" y="2484725"/>
            <a:ext cx="16858350" cy="5632704"/>
          </a:xfrm>
          <a:prstGeom prst="rect">
            <a:avLst/>
          </a:prstGeom>
        </p:spPr>
        <p:txBody>
          <a:bodyPr anchor="t" rtlCol="false" tIns="0" lIns="0" bIns="0" rIns="0">
            <a:spAutoFit/>
          </a:bodyPr>
          <a:lstStyle/>
          <a:p>
            <a:pPr algn="l">
              <a:lnSpc>
                <a:spcPts val="4967"/>
              </a:lnSpc>
            </a:pPr>
            <a:r>
              <a:rPr lang="en-US" sz="3600">
                <a:solidFill>
                  <a:srgbClr val="000000"/>
                </a:solidFill>
                <a:latin typeface="Open Sans"/>
                <a:ea typeface="Open Sans"/>
                <a:cs typeface="Open Sans"/>
                <a:sym typeface="Open Sans"/>
              </a:rPr>
              <a:t>Дизайн системи базується на принципах мінімалізму та консистентності. Використовується єдина палітра кольорів та набір шрифтів для всіх сторінок. Логічні блоки інформації групуються у картки для покращення читабельності.</a:t>
            </a:r>
          </a:p>
          <a:p>
            <a:pPr algn="l">
              <a:lnSpc>
                <a:spcPts val="4967"/>
              </a:lnSpc>
            </a:pPr>
          </a:p>
          <a:p>
            <a:pPr algn="l">
              <a:lnSpc>
                <a:spcPts val="4967"/>
              </a:lnSpc>
            </a:pPr>
            <a:r>
              <a:rPr lang="en-US" sz="3600">
                <a:solidFill>
                  <a:srgbClr val="000000"/>
                </a:solidFill>
                <a:latin typeface="Open Sans"/>
                <a:ea typeface="Open Sans"/>
                <a:cs typeface="Open Sans"/>
                <a:sym typeface="Open Sans"/>
              </a:rPr>
              <a:t>Спочатку були визначені глобальні стилі (змінні CSS, стилі для кнопок та форм). Потім було розроблено дизайн головної навігаційної панелі. На основі цих елементів були стилізовані окремі сторінки, такі як логін, реєстрація, адмін-панель та дашборд моніторингу.</a:t>
            </a:r>
          </a:p>
        </p:txBody>
      </p:sp>
      <p:grpSp>
        <p:nvGrpSpPr>
          <p:cNvPr name="Group 8" id="8"/>
          <p:cNvGrpSpPr/>
          <p:nvPr/>
        </p:nvGrpSpPr>
        <p:grpSpPr>
          <a:xfrm rot="0">
            <a:off x="537850" y="8719000"/>
            <a:ext cx="1724500" cy="1163500"/>
            <a:chOff x="0" y="0"/>
            <a:chExt cx="2299333" cy="1551333"/>
          </a:xfrm>
        </p:grpSpPr>
        <p:sp>
          <p:nvSpPr>
            <p:cNvPr name="Freeform 9" id="9"/>
            <p:cNvSpPr/>
            <p:nvPr/>
          </p:nvSpPr>
          <p:spPr>
            <a:xfrm flipH="false" flipV="false" rot="0">
              <a:off x="0" y="0"/>
              <a:ext cx="2299335" cy="1551305"/>
            </a:xfrm>
            <a:custGeom>
              <a:avLst/>
              <a:gdLst/>
              <a:ahLst/>
              <a:cxnLst/>
              <a:rect r="r" b="b" t="t" l="l"/>
              <a:pathLst>
                <a:path h="1551305" w="2299335">
                  <a:moveTo>
                    <a:pt x="0" y="0"/>
                  </a:moveTo>
                  <a:lnTo>
                    <a:pt x="2299335" y="0"/>
                  </a:lnTo>
                  <a:lnTo>
                    <a:pt x="2299335" y="1551305"/>
                  </a:lnTo>
                  <a:lnTo>
                    <a:pt x="0" y="1551305"/>
                  </a:lnTo>
                  <a:lnTo>
                    <a:pt x="0" y="0"/>
                  </a:lnTo>
                  <a:close/>
                </a:path>
              </a:pathLst>
            </a:custGeom>
            <a:blipFill>
              <a:blip r:embed="rId2"/>
              <a:stretch>
                <a:fillRect l="0" t="0" r="0" b="-2"/>
              </a:stretch>
            </a:blipFill>
          </p:spPr>
        </p:sp>
      </p:grpSp>
      <p:sp>
        <p:nvSpPr>
          <p:cNvPr name="TextBox 10" id="10"/>
          <p:cNvSpPr txBox="true"/>
          <p:nvPr/>
        </p:nvSpPr>
        <p:spPr>
          <a:xfrm rot="0">
            <a:off x="17647920" y="9201268"/>
            <a:ext cx="385224" cy="581264"/>
          </a:xfrm>
          <a:prstGeom prst="rect">
            <a:avLst/>
          </a:prstGeom>
        </p:spPr>
        <p:txBody>
          <a:bodyPr anchor="t" rtlCol="false" tIns="0" lIns="0" bIns="0" rIns="0">
            <a:spAutoFit/>
          </a:bodyPr>
          <a:lstStyle/>
          <a:p>
            <a:pPr algn="l">
              <a:lnSpc>
                <a:spcPts val="3359"/>
              </a:lnSpc>
            </a:pPr>
            <a:r>
              <a:rPr lang="en-US" sz="2799">
                <a:solidFill>
                  <a:srgbClr val="000000"/>
                </a:solidFill>
                <a:latin typeface="Arial"/>
                <a:ea typeface="Arial"/>
                <a:cs typeface="Arial"/>
                <a:sym typeface="Arial"/>
              </a:rPr>
              <a:t>8</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10091400"/>
            <a:ext cx="18288000" cy="195600"/>
            <a:chOff x="0" y="0"/>
            <a:chExt cx="24384000" cy="260800"/>
          </a:xfrm>
        </p:grpSpPr>
        <p:sp>
          <p:nvSpPr>
            <p:cNvPr name="Freeform 3" id="3"/>
            <p:cNvSpPr/>
            <p:nvPr/>
          </p:nvSpPr>
          <p:spPr>
            <a:xfrm flipH="false" flipV="false" rot="0">
              <a:off x="0" y="0"/>
              <a:ext cx="24384000" cy="260858"/>
            </a:xfrm>
            <a:custGeom>
              <a:avLst/>
              <a:gdLst/>
              <a:ahLst/>
              <a:cxnLst/>
              <a:rect r="r" b="b" t="t" l="l"/>
              <a:pathLst>
                <a:path h="260858" w="24384000">
                  <a:moveTo>
                    <a:pt x="0" y="0"/>
                  </a:moveTo>
                  <a:lnTo>
                    <a:pt x="24384000" y="0"/>
                  </a:lnTo>
                  <a:lnTo>
                    <a:pt x="24384000" y="260858"/>
                  </a:lnTo>
                  <a:lnTo>
                    <a:pt x="0" y="260858"/>
                  </a:lnTo>
                  <a:close/>
                </a:path>
              </a:pathLst>
            </a:custGeom>
            <a:solidFill>
              <a:srgbClr val="CCA677"/>
            </a:solidFill>
          </p:spPr>
        </p:sp>
      </p:grpSp>
      <p:grpSp>
        <p:nvGrpSpPr>
          <p:cNvPr name="Group 4" id="4"/>
          <p:cNvGrpSpPr/>
          <p:nvPr/>
        </p:nvGrpSpPr>
        <p:grpSpPr>
          <a:xfrm rot="0">
            <a:off x="537850" y="-305996"/>
            <a:ext cx="17041200" cy="1662600"/>
            <a:chOff x="0" y="0"/>
            <a:chExt cx="22721600" cy="2216800"/>
          </a:xfrm>
        </p:grpSpPr>
        <p:sp>
          <p:nvSpPr>
            <p:cNvPr name="Freeform 5" id="5"/>
            <p:cNvSpPr/>
            <p:nvPr/>
          </p:nvSpPr>
          <p:spPr>
            <a:xfrm flipH="false" flipV="false" rot="0">
              <a:off x="0" y="0"/>
              <a:ext cx="22721601" cy="2216800"/>
            </a:xfrm>
            <a:custGeom>
              <a:avLst/>
              <a:gdLst/>
              <a:ahLst/>
              <a:cxnLst/>
              <a:rect r="r" b="b" t="t" l="l"/>
              <a:pathLst>
                <a:path h="2216800" w="22721601">
                  <a:moveTo>
                    <a:pt x="0" y="0"/>
                  </a:moveTo>
                  <a:lnTo>
                    <a:pt x="22721601" y="0"/>
                  </a:lnTo>
                  <a:lnTo>
                    <a:pt x="22721601" y="2216800"/>
                  </a:lnTo>
                  <a:lnTo>
                    <a:pt x="0" y="2216800"/>
                  </a:lnTo>
                  <a:close/>
                </a:path>
              </a:pathLst>
            </a:custGeom>
            <a:solidFill>
              <a:srgbClr val="000000">
                <a:alpha val="0"/>
              </a:srgbClr>
            </a:solidFill>
          </p:spPr>
        </p:sp>
        <p:sp>
          <p:nvSpPr>
            <p:cNvPr name="TextBox 6" id="6"/>
            <p:cNvSpPr txBox="true"/>
            <p:nvPr/>
          </p:nvSpPr>
          <p:spPr>
            <a:xfrm>
              <a:off x="0" y="-9525"/>
              <a:ext cx="22721600" cy="2226325"/>
            </a:xfrm>
            <a:prstGeom prst="rect">
              <a:avLst/>
            </a:prstGeom>
          </p:spPr>
          <p:txBody>
            <a:bodyPr anchor="b" rtlCol="false" tIns="0" lIns="0" bIns="0" rIns="0"/>
            <a:lstStyle/>
            <a:p>
              <a:pPr algn="l">
                <a:lnSpc>
                  <a:spcPts val="7680"/>
                </a:lnSpc>
              </a:pPr>
              <a:r>
                <a:rPr lang="en-US" sz="6400">
                  <a:solidFill>
                    <a:srgbClr val="000000"/>
                  </a:solidFill>
                  <a:latin typeface="Economica"/>
                  <a:ea typeface="Economica"/>
                  <a:cs typeface="Economica"/>
                  <a:sym typeface="Economica"/>
                </a:rPr>
                <a:t>Приклад реалізації</a:t>
              </a:r>
            </a:p>
          </p:txBody>
        </p:sp>
      </p:grpSp>
      <p:grpSp>
        <p:nvGrpSpPr>
          <p:cNvPr name="Group 7" id="7"/>
          <p:cNvGrpSpPr/>
          <p:nvPr/>
        </p:nvGrpSpPr>
        <p:grpSpPr>
          <a:xfrm rot="0">
            <a:off x="537850" y="8719000"/>
            <a:ext cx="1724500" cy="1163500"/>
            <a:chOff x="0" y="0"/>
            <a:chExt cx="2299333" cy="1551333"/>
          </a:xfrm>
        </p:grpSpPr>
        <p:sp>
          <p:nvSpPr>
            <p:cNvPr name="Freeform 8" id="8"/>
            <p:cNvSpPr/>
            <p:nvPr/>
          </p:nvSpPr>
          <p:spPr>
            <a:xfrm flipH="false" flipV="false" rot="0">
              <a:off x="0" y="0"/>
              <a:ext cx="2299335" cy="1551305"/>
            </a:xfrm>
            <a:custGeom>
              <a:avLst/>
              <a:gdLst/>
              <a:ahLst/>
              <a:cxnLst/>
              <a:rect r="r" b="b" t="t" l="l"/>
              <a:pathLst>
                <a:path h="1551305" w="2299335">
                  <a:moveTo>
                    <a:pt x="0" y="0"/>
                  </a:moveTo>
                  <a:lnTo>
                    <a:pt x="2299335" y="0"/>
                  </a:lnTo>
                  <a:lnTo>
                    <a:pt x="2299335" y="1551305"/>
                  </a:lnTo>
                  <a:lnTo>
                    <a:pt x="0" y="1551305"/>
                  </a:lnTo>
                  <a:lnTo>
                    <a:pt x="0" y="0"/>
                  </a:lnTo>
                  <a:close/>
                </a:path>
              </a:pathLst>
            </a:custGeom>
            <a:blipFill>
              <a:blip r:embed="rId2"/>
              <a:stretch>
                <a:fillRect l="0" t="0" r="0" b="-2"/>
              </a:stretch>
            </a:blipFill>
          </p:spPr>
        </p:sp>
      </p:grpSp>
      <p:sp>
        <p:nvSpPr>
          <p:cNvPr name="Freeform 9" id="9"/>
          <p:cNvSpPr/>
          <p:nvPr/>
        </p:nvSpPr>
        <p:spPr>
          <a:xfrm flipH="false" flipV="false" rot="0">
            <a:off x="2262350" y="1480657"/>
            <a:ext cx="5668074" cy="6965375"/>
          </a:xfrm>
          <a:custGeom>
            <a:avLst/>
            <a:gdLst/>
            <a:ahLst/>
            <a:cxnLst/>
            <a:rect r="r" b="b" t="t" l="l"/>
            <a:pathLst>
              <a:path h="6965375" w="5668074">
                <a:moveTo>
                  <a:pt x="0" y="0"/>
                </a:moveTo>
                <a:lnTo>
                  <a:pt x="5668074" y="0"/>
                </a:lnTo>
                <a:lnTo>
                  <a:pt x="5668074" y="6965375"/>
                </a:lnTo>
                <a:lnTo>
                  <a:pt x="0" y="6965375"/>
                </a:lnTo>
                <a:lnTo>
                  <a:pt x="0" y="0"/>
                </a:lnTo>
                <a:close/>
              </a:path>
            </a:pathLst>
          </a:custGeom>
          <a:blipFill>
            <a:blip r:embed="rId3"/>
            <a:stretch>
              <a:fillRect l="0" t="0" r="0" b="0"/>
            </a:stretch>
          </a:blipFill>
        </p:spPr>
      </p:sp>
      <p:sp>
        <p:nvSpPr>
          <p:cNvPr name="Freeform 10" id="10"/>
          <p:cNvSpPr/>
          <p:nvPr/>
        </p:nvSpPr>
        <p:spPr>
          <a:xfrm flipH="false" flipV="false" rot="0">
            <a:off x="8766780" y="1356604"/>
            <a:ext cx="7078228" cy="7213480"/>
          </a:xfrm>
          <a:custGeom>
            <a:avLst/>
            <a:gdLst/>
            <a:ahLst/>
            <a:cxnLst/>
            <a:rect r="r" b="b" t="t" l="l"/>
            <a:pathLst>
              <a:path h="7213480" w="7078228">
                <a:moveTo>
                  <a:pt x="0" y="0"/>
                </a:moveTo>
                <a:lnTo>
                  <a:pt x="7078227" y="0"/>
                </a:lnTo>
                <a:lnTo>
                  <a:pt x="7078227" y="7213480"/>
                </a:lnTo>
                <a:lnTo>
                  <a:pt x="0" y="7213480"/>
                </a:lnTo>
                <a:lnTo>
                  <a:pt x="0" y="0"/>
                </a:lnTo>
                <a:close/>
              </a:path>
            </a:pathLst>
          </a:custGeom>
          <a:blipFill>
            <a:blip r:embed="rId4"/>
            <a:stretch>
              <a:fillRect l="0" t="0" r="0" b="0"/>
            </a:stretch>
          </a:blipFill>
        </p:spPr>
      </p:sp>
      <p:sp>
        <p:nvSpPr>
          <p:cNvPr name="TextBox 11" id="11"/>
          <p:cNvSpPr txBox="true"/>
          <p:nvPr/>
        </p:nvSpPr>
        <p:spPr>
          <a:xfrm rot="0">
            <a:off x="17647920" y="9201268"/>
            <a:ext cx="385224" cy="581264"/>
          </a:xfrm>
          <a:prstGeom prst="rect">
            <a:avLst/>
          </a:prstGeom>
        </p:spPr>
        <p:txBody>
          <a:bodyPr anchor="t" rtlCol="false" tIns="0" lIns="0" bIns="0" rIns="0">
            <a:spAutoFit/>
          </a:bodyPr>
          <a:lstStyle/>
          <a:p>
            <a:pPr algn="l">
              <a:lnSpc>
                <a:spcPts val="3359"/>
              </a:lnSpc>
            </a:pPr>
            <a:r>
              <a:rPr lang="en-US" sz="2799">
                <a:solidFill>
                  <a:srgbClr val="000000"/>
                </a:solidFill>
                <a:latin typeface="Arial"/>
                <a:ea typeface="Arial"/>
                <a:cs typeface="Arial"/>
                <a:sym typeface="Arial"/>
              </a:rPr>
              <a:t>9</a:t>
            </a:r>
          </a:p>
        </p:txBody>
      </p:sp>
      <p:sp>
        <p:nvSpPr>
          <p:cNvPr name="TextBox 12" id="12"/>
          <p:cNvSpPr txBox="true"/>
          <p:nvPr/>
        </p:nvSpPr>
        <p:spPr>
          <a:xfrm rot="0">
            <a:off x="2367325" y="8492988"/>
            <a:ext cx="5458123" cy="1000506"/>
          </a:xfrm>
          <a:prstGeom prst="rect">
            <a:avLst/>
          </a:prstGeom>
        </p:spPr>
        <p:txBody>
          <a:bodyPr anchor="t" rtlCol="false" tIns="0" lIns="0" bIns="0" rIns="0">
            <a:spAutoFit/>
          </a:bodyPr>
          <a:lstStyle/>
          <a:p>
            <a:pPr algn="ctr">
              <a:lnSpc>
                <a:spcPts val="4002"/>
              </a:lnSpc>
            </a:pPr>
            <a:r>
              <a:rPr lang="en-US" sz="2900">
                <a:solidFill>
                  <a:srgbClr val="0D0D0D"/>
                </a:solidFill>
                <a:latin typeface="Open Sans"/>
                <a:ea typeface="Open Sans"/>
                <a:cs typeface="Open Sans"/>
                <a:sym typeface="Open Sans"/>
              </a:rPr>
              <a:t>Перетворення сутності запиту на DTO</a:t>
            </a:r>
          </a:p>
        </p:txBody>
      </p:sp>
      <p:sp>
        <p:nvSpPr>
          <p:cNvPr name="TextBox 13" id="13"/>
          <p:cNvSpPr txBox="true"/>
          <p:nvPr/>
        </p:nvSpPr>
        <p:spPr>
          <a:xfrm rot="0">
            <a:off x="9576832" y="8477178"/>
            <a:ext cx="5458123" cy="1505331"/>
          </a:xfrm>
          <a:prstGeom prst="rect">
            <a:avLst/>
          </a:prstGeom>
        </p:spPr>
        <p:txBody>
          <a:bodyPr anchor="t" rtlCol="false" tIns="0" lIns="0" bIns="0" rIns="0">
            <a:spAutoFit/>
          </a:bodyPr>
          <a:lstStyle/>
          <a:p>
            <a:pPr algn="ctr">
              <a:lnSpc>
                <a:spcPts val="4002"/>
              </a:lnSpc>
            </a:pPr>
            <a:r>
              <a:rPr lang="en-US" sz="2900">
                <a:solidFill>
                  <a:srgbClr val="0D0D0D"/>
                </a:solidFill>
                <a:latin typeface="Open Sans"/>
                <a:ea typeface="Open Sans"/>
                <a:cs typeface="Open Sans"/>
                <a:sym typeface="Open Sans"/>
              </a:rPr>
              <a:t>Обчислювана властивість chartOptions</a:t>
            </a:r>
          </a:p>
          <a:p>
            <a:pPr algn="ctr">
              <a:lnSpc>
                <a:spcPts val="4002"/>
              </a:lnSpc>
            </a:p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DAGrqu3eXjI</dc:identifier>
  <dcterms:modified xsi:type="dcterms:W3CDTF">2011-08-01T06:04:30Z</dcterms:modified>
  <cp:revision>1</cp:revision>
  <dc:title>ПІБ, група Керівник: звання, посада ПІБ __ червня 2025</dc:title>
</cp:coreProperties>
</file>