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charset="0"/>
      <p:regular r:id="rId14"/>
      <p:bold r:id="rId15"/>
      <p:italic r:id="rId16"/>
      <p:boldItalic r:id="rId17"/>
    </p:embeddedFont>
    <p:embeddedFont>
      <p:font typeface="Open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26229" y="852054"/>
            <a:ext cx="5528061" cy="1877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Програмне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керування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Програмне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керування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Робота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бекенді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веб-застосунку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керування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задачами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методологією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Kanban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10595" y="3127513"/>
            <a:ext cx="5096786" cy="2015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itchFamily="18" charset="0"/>
                <a:cs typeface="Times New Roman" pitchFamily="18" charset="0"/>
              </a:rPr>
              <a:t>Моссур Дар’я Євгенівна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itchFamily="18" charset="0"/>
                <a:cs typeface="Times New Roman" pitchFamily="18" charset="0"/>
              </a:rPr>
              <a:t>ПЗПІ-22-2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itchFamily="18" charset="0"/>
                <a:cs typeface="Times New Roman" pitchFamily="18" charset="0"/>
              </a:rPr>
              <a:t>Керівник: доц.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uk" dirty="0" smtClean="0">
                <a:latin typeface="Times New Roman" pitchFamily="18" charset="0"/>
                <a:cs typeface="Times New Roman" pitchFamily="18" charset="0"/>
              </a:rPr>
              <a:t>афедри ПІ Ворочек Ольга Григорівна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uk" dirty="0">
                <a:latin typeface="Times New Roman" pitchFamily="18" charset="0"/>
                <a:cs typeface="Times New Roman" pitchFamily="18" charset="0"/>
              </a:rPr>
              <a:t>червня </a:t>
            </a:r>
            <a:r>
              <a:rPr lang="uk" dirty="0" smtClean="0">
                <a:latin typeface="Times New Roman" pitchFamily="18" charset="0"/>
                <a:cs typeface="Times New Roman" pitchFamily="18" charset="0"/>
              </a:rPr>
              <a:t>2025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05073" y="748147"/>
            <a:ext cx="2978453" cy="689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5600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Сторінка з задачами по </a:t>
            </a:r>
            <a:r>
              <a:rPr lang="uk-UA" sz="5600" dirty="0" err="1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проєкту</a:t>
            </a:r>
            <a:r>
              <a:rPr lang="uk-UA" sz="5600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endParaRPr sz="5600" dirty="0">
              <a:solidFill>
                <a:srgbClr val="0D0D0D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71" y="1336965"/>
            <a:ext cx="4200782" cy="224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1257" y="1396430"/>
            <a:ext cx="4285145" cy="222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4689328" y="960918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500"/>
              </a:spcBef>
            </a:pPr>
            <a:r>
              <a:rPr lang="ru-RU" dirty="0" err="1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Календар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відстеження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дедлайнів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72659" y="853369"/>
            <a:ext cx="864664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Розроблена система реалізує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підтримкустворення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задач, управління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та аналітикою. Вона відповідає реальним потребам командної роботи та може бути адаптована під конкретні сценарії користувача.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Можливості використання: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Командна співпраця над задачами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Agile/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підхід);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Персональне планування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проєктів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Освітні цілі — приклад сучасної архітектури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вебзастосунку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Основу системи можна інтегрувати у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CRM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або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таск-трекери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малого бізнесу.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Можливості подальшого розвитку: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Підтримка мобільної версії </a:t>
            </a:r>
            <a:r>
              <a:rPr lang="uk-UA" sz="2200" dirty="0" err="1" smtClean="0">
                <a:latin typeface="Times New Roman" pitchFamily="18" charset="0"/>
                <a:cs typeface="Times New Roman" pitchFamily="18" charset="0"/>
              </a:rPr>
              <a:t>застосунку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Сповіщення в реальному часі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Впровадження ролей користувачів та прав доступу;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Інтеграція з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Slack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або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API;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	- Розширення аналітики: продуктивність за тиждень, рейтинг виконаних задач.</a:t>
            </a:r>
          </a:p>
          <a:p>
            <a:pPr marL="0" lvl="0" indent="0">
              <a:lnSpc>
                <a:spcPct val="150000"/>
              </a:lnSpc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>
                <a:latin typeface="Times New Roman" pitchFamily="18" charset="0"/>
                <a:cs typeface="Times New Roman" pitchFamily="18" charset="0"/>
              </a:rPr>
              <a:t>Мета роботи: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2766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Метою роботи є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свторення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веб-застосунок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для управління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 Основне завдання такого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застосунку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- це забезпечення зручного інтерфейсу для взаємодії з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, задачами та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канбан-дошками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, що дозволяє ефективно організовувати робочий процес та підвищувати індивідуальну, або командну продуктивність.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4100" dirty="0" err="1" smtClean="0"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4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100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41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Через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зростаючі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вимоги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актуальною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вирішення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проблем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шляхом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зручного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середовища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ведення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задач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підтримкою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основних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функцій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редагування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переміщення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задач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візуалізація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статусів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задач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просте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керування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робочим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процесом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можливістю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гнучкого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масштабування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залежності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потреб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ru-RU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ru-RU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>
                <a:latin typeface="Times New Roman" pitchFamily="18" charset="0"/>
                <a:cs typeface="Times New Roman" pitchFamily="18" charset="0"/>
              </a:rPr>
              <a:t>Аналіз проблеми (аналіз існуючих рішень) 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682488"/>
            <a:ext cx="8520600" cy="3896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Перелік </a:t>
            </a:r>
            <a:r>
              <a:rPr lang="uk" b="1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досліджених  конкурентів: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Під час аналізу конкурентного середовища були розглянуті п’ять популярних інструментів для управління задачами та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Jira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Asana,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ClickUp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Notion.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Кожен із них має власну спеціалізацію — від візуальної простоти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до технічної глибини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Jira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ClickUp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Asana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пропонують багатофункціональність, тоді як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Notion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орієнтований на універсальність через поєднання нотаток, баз даних і задач. Аналіз дозволив виявити як сильні сторони конкурентів, так і типові обмеження, з якими стикаються користувачі.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Зазначення прогалин у наявних </a:t>
            </a:r>
            <a:r>
              <a:rPr lang="uk-UA" b="1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аналогах програмного забезпечення: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Більшість рішень або надто складні у використанні для новачків (як-от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Jira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або навпаки — мають обмежену функціональність (як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 багатьох інструментах бракує гнучкої адаптації під різні сценарії роботи команд або зручного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drag-and-drop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для складних структур задач. Часто функції розподілені між кількома розділами інтерфейсу, що ускладнює навігацію та потребує додаткового навчання. Крім того, деякі сервіси обмежені в локалізації або не надають можливості працювати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офлайн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itchFamily="18" charset="0"/>
                <a:cs typeface="Times New Roman" pitchFamily="18" charset="0"/>
              </a:rPr>
              <a:t>Постановка </a:t>
            </a:r>
            <a:r>
              <a:rPr lang="uk" sz="3200" dirty="0" smtClean="0">
                <a:latin typeface="Times New Roman" pitchFamily="18" charset="0"/>
                <a:cs typeface="Times New Roman" pitchFamily="18" charset="0"/>
              </a:rPr>
              <a:t>задачі та опис системи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16226"/>
            <a:ext cx="8520600" cy="396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>
              <a:lnSpc>
                <a:spcPct val="170000"/>
              </a:lnSpc>
              <a:spcBef>
                <a:spcPts val="1500"/>
              </a:spcBef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Сучасні команди часто стикаються з труднощами в організації ефективної роботи над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проєктами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через надмірну складність існуючих інструментів або, навпаки, їхню обмеженість. Проблемою є недостатня гнучкість, незрозумілий інтерфейс, складна навігація та брак локалізованих рішень. Через це зростає час на адаптацію, знижується продуктивність і погіршується командна взаємодія. Потрібна проста, зручна та адаптивна система управління задачами, яка поєднує функціональність і доступність.</a:t>
            </a:r>
          </a:p>
          <a:p>
            <a:pPr marL="0" lvl="0" indent="0">
              <a:lnSpc>
                <a:spcPct val="170000"/>
              </a:lnSpc>
              <a:spcBef>
                <a:spcPts val="1500"/>
              </a:spcBef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Опис очікуваних результатів:</a:t>
            </a:r>
          </a:p>
          <a:p>
            <a:pPr marL="0">
              <a:lnSpc>
                <a:spcPct val="170000"/>
              </a:lnSpc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Очікується створення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веб-застосунку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для управління задачами, який буде інтуїтивно зрозумілим, гнучким і зручним для щоденного використання в командній роботі. Система має забезпечувати базові функції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Scrum-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або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процесу: створення задач, розподіл ролей, контроль прогресу, перегляд аналітики. Також передбачається реалізація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drag-and-drop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інтерфейсу, підтримка авторизації та локалізований інтерфейс. Кінцевий результат — продукт, що закриває ключові потреби команд без перевантаження непотрібним функціоналом.</a:t>
            </a:r>
          </a:p>
          <a:p>
            <a:pPr marL="0" lvl="0" indent="0">
              <a:spcBef>
                <a:spcPts val="1500"/>
              </a:spcBef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24953" y="728269"/>
            <a:ext cx="5227708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Для клієнтської частини (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frontend)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використано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React.js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у поєднанні з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TypeScript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це дозволило створити динамічний інтерфейс із чіткою структурою типів.</a:t>
            </a:r>
            <a:br>
              <a:rPr lang="uk-UA" sz="1400" dirty="0" smtClean="0">
                <a:latin typeface="Times New Roman" pitchFamily="18" charset="0"/>
                <a:cs typeface="Times New Roman" pitchFamily="18" charset="0"/>
              </a:rPr>
            </a:br>
            <a:endParaRPr lang="uk-UA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Серверна частина (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backend)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побудована на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з використанням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Express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для ефективної обробки запитів і побудови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API.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uk-UA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Як базу даних обрано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uk-UA" sz="1400" dirty="0" err="1" smtClean="0">
                <a:latin typeface="Times New Roman" pitchFamily="18" charset="0"/>
                <a:cs typeface="Times New Roman" pitchFamily="18" charset="0"/>
              </a:rPr>
              <a:t>документо-орієнтовану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 систему, яка забезпечує гнучке зберігання структурованих і неструктурованих даних.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uk-UA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Серед основних інструментів розробки —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Visual Studio Code,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1400" dirty="0" smtClean="0">
                <a:latin typeface="Times New Roman" pitchFamily="18" charset="0"/>
                <a:cs typeface="Times New Roman" pitchFamily="18" charset="0"/>
              </a:rPr>
              <a:t>які забезпечили зручне середовище програмування та командну роботу з кодом.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18434" name="Picture 2" descr="Файл:MongoDB Logo.svg — Вікіпеді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7995" y="3072540"/>
            <a:ext cx="2541242" cy="680795"/>
          </a:xfrm>
          <a:prstGeom prst="rect">
            <a:avLst/>
          </a:prstGeom>
          <a:noFill/>
        </p:spPr>
      </p:pic>
      <p:pic>
        <p:nvPicPr>
          <p:cNvPr id="18436" name="Picture 4" descr="Download Node Js, Logo, Nodejs. Royalty-Free Vector Graphic - Pixaba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123" y="1665426"/>
            <a:ext cx="2289451" cy="1144726"/>
          </a:xfrm>
          <a:prstGeom prst="rect">
            <a:avLst/>
          </a:prstGeom>
          <a:noFill/>
        </p:spPr>
      </p:pic>
      <p:pic>
        <p:nvPicPr>
          <p:cNvPr id="18438" name="Picture 6" descr="Reactjs logo - Social media &amp; Logos Icon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9209" y="729836"/>
            <a:ext cx="2317198" cy="1158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44830" y="1126435"/>
            <a:ext cx="8169691" cy="3405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Загальна архітектурна модель базується на структурі класичного </a:t>
            </a:r>
            <a:r>
              <a:rPr lang="uk-UA" sz="4300" dirty="0" err="1" smtClean="0">
                <a:latin typeface="Times New Roman" pitchFamily="18" charset="0"/>
                <a:cs typeface="Times New Roman" pitchFamily="18" charset="0"/>
              </a:rPr>
              <a:t>веб-застосунку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, що включає три основні рівні:</a:t>
            </a:r>
          </a:p>
          <a:p>
            <a:pPr>
              <a:lnSpc>
                <a:spcPct val="170000"/>
              </a:lnSpc>
              <a:buNone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- Клієнтський інтерфейс (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frontend) –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реалізований з використанням </a:t>
            </a:r>
            <a:r>
              <a:rPr lang="uk-UA" sz="4300" dirty="0" err="1" smtClean="0">
                <a:latin typeface="Times New Roman" pitchFamily="18" charset="0"/>
                <a:cs typeface="Times New Roman" pitchFamily="18" charset="0"/>
              </a:rPr>
              <a:t>фреймворку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Next.js.</a:t>
            </a:r>
          </a:p>
          <a:p>
            <a:pPr>
              <a:lnSpc>
                <a:spcPct val="170000"/>
              </a:lnSpc>
              <a:buNone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- Серверна частина (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backend) –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побудована на </a:t>
            </a: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NestJS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uk-UA" sz="4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- База даних (</a:t>
            </a: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uk-UA" sz="4300" dirty="0" err="1" smtClean="0">
                <a:latin typeface="Times New Roman" pitchFamily="18" charset="0"/>
                <a:cs typeface="Times New Roman" pitchFamily="18" charset="0"/>
              </a:rPr>
              <a:t>документоорієнтоване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 СУБД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Дані зберігаються у вигляді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BSON-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документів.</a:t>
            </a:r>
          </a:p>
          <a:p>
            <a:pPr marL="0" lvl="0" indent="0">
              <a:lnSpc>
                <a:spcPct val="170000"/>
              </a:lnSpc>
              <a:buNone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Опис ключових компонентів системи:</a:t>
            </a:r>
          </a:p>
          <a:p>
            <a:pPr marL="0" lvl="0" indent="0">
              <a:lnSpc>
                <a:spcPct val="170000"/>
              </a:lnSpc>
              <a:buFontTx/>
              <a:buChar char="-"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Клієнтська частина (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Frontend)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. Клієнт реалізовано з використанням </a:t>
            </a:r>
            <a:r>
              <a:rPr lang="uk-UA" sz="4300" dirty="0" err="1" smtClean="0">
                <a:latin typeface="Times New Roman" pitchFamily="18" charset="0"/>
                <a:cs typeface="Times New Roman" pitchFamily="18" charset="0"/>
              </a:rPr>
              <a:t>фреймворку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Next.js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що базується на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і забезпечує можливості як серверного, так і клієнтського </a:t>
            </a:r>
            <a:r>
              <a:rPr lang="uk-UA" sz="4300" dirty="0" err="1" smtClean="0">
                <a:latin typeface="Times New Roman" pitchFamily="18" charset="0"/>
                <a:cs typeface="Times New Roman" pitchFamily="18" charset="0"/>
              </a:rPr>
              <a:t>рендерингу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. Інтерфейс користувача розроблено з урахуванням принципів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UX/UI,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що дозволяє швидко орієнтуватися в системі та працювати з задачами без перевантаження сторінки.</a:t>
            </a:r>
          </a:p>
          <a:p>
            <a:pPr marL="0" lvl="0" indent="0">
              <a:lnSpc>
                <a:spcPct val="170000"/>
              </a:lnSpc>
              <a:buFontTx/>
              <a:buChar char="-"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 Серверна частина (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Backend)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. Серверну частину реалізовано з використанням </a:t>
            </a:r>
            <a:r>
              <a:rPr lang="en-US" sz="4300" b="1" dirty="0" err="1" smtClean="0">
                <a:latin typeface="Times New Roman" pitchFamily="18" charset="0"/>
                <a:cs typeface="Times New Roman" pitchFamily="18" charset="0"/>
              </a:rPr>
              <a:t>NestJS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сучасного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backend-</a:t>
            </a:r>
            <a:r>
              <a:rPr lang="uk-UA" sz="4300" dirty="0" err="1" smtClean="0">
                <a:latin typeface="Times New Roman" pitchFamily="18" charset="0"/>
                <a:cs typeface="Times New Roman" pitchFamily="18" charset="0"/>
              </a:rPr>
              <a:t>фреймворку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 на базі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TypeScript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який підтримує модульну архітектуру, ін’єкцію залежностей, декоратори та середовище розробки за принципами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SOLID.</a:t>
            </a:r>
            <a:endParaRPr lang="uk-UA" sz="4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- База даних (</a:t>
            </a: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. В якості сховища даних використовується </a:t>
            </a: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uk-UA" sz="4300" dirty="0" err="1" smtClean="0">
                <a:latin typeface="Times New Roman" pitchFamily="18" charset="0"/>
                <a:cs typeface="Times New Roman" pitchFamily="18" charset="0"/>
              </a:rPr>
              <a:t>документоорієнтована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sz="4300" dirty="0" smtClean="0">
                <a:latin typeface="Times New Roman" pitchFamily="18" charset="0"/>
                <a:cs typeface="Times New Roman" pitchFamily="18" charset="0"/>
              </a:rPr>
              <a:t>система.</a:t>
            </a: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 smtClean="0"/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44830" y="111929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 smtClean="0"/>
              <a:t>Розробка системи управління задачами здійснювалася з використанням сучасного </a:t>
            </a:r>
            <a:r>
              <a:rPr lang="uk-UA" dirty="0" err="1" smtClean="0"/>
              <a:t>веб-стека</a:t>
            </a:r>
            <a:r>
              <a:rPr lang="uk-UA" dirty="0" smtClean="0"/>
              <a:t>, що забезпечив високу гнучкість, масштабованість і зручність підтримки.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— </a:t>
            </a:r>
            <a:r>
              <a:rPr lang="uk-UA" dirty="0" smtClean="0"/>
              <a:t>основна мова програмування як на клієнтській, так і на серверній стороні. Забезпечує статичну типізацію, що підвищує надійність та зменшує кількість помилок у коді.</a:t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en-US" dirty="0" smtClean="0"/>
              <a:t>JavaScript — </a:t>
            </a:r>
            <a:r>
              <a:rPr lang="uk-UA" dirty="0" smtClean="0"/>
              <a:t>використовувався у поєднанні з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uk-UA" dirty="0" smtClean="0"/>
              <a:t>у клієнтській частині для створення динамічної логіки взаємодії з користувачем.</a:t>
            </a:r>
          </a:p>
          <a:p>
            <a:r>
              <a:rPr lang="en-US" dirty="0" smtClean="0"/>
              <a:t>Next.js — </a:t>
            </a:r>
            <a:r>
              <a:rPr lang="uk-UA" dirty="0" err="1" smtClean="0"/>
              <a:t>фреймворк</a:t>
            </a:r>
            <a:r>
              <a:rPr lang="uk-UA" dirty="0" smtClean="0"/>
              <a:t> для </a:t>
            </a:r>
            <a:r>
              <a:rPr lang="en-US" dirty="0" smtClean="0"/>
              <a:t>React, </a:t>
            </a:r>
            <a:r>
              <a:rPr lang="uk-UA" dirty="0" smtClean="0"/>
              <a:t>обраний для реалізації клієнтської частини. Дозволяє поєднувати серверний і клієнтський </a:t>
            </a:r>
            <a:r>
              <a:rPr lang="uk-UA" dirty="0" err="1" smtClean="0"/>
              <a:t>рендеринг</a:t>
            </a:r>
            <a:r>
              <a:rPr lang="uk-UA" dirty="0" smtClean="0"/>
              <a:t>, підтримує маршрутизацію, оптимізацію </a:t>
            </a:r>
            <a:r>
              <a:rPr lang="en-US" dirty="0" smtClean="0"/>
              <a:t>SEO </a:t>
            </a:r>
            <a:r>
              <a:rPr lang="uk-UA" dirty="0" smtClean="0"/>
              <a:t>та динамічне оновлення сторінок без </a:t>
            </a:r>
            <a:r>
              <a:rPr lang="uk-UA" dirty="0" err="1" smtClean="0"/>
              <a:t>перезавантаження</a:t>
            </a:r>
            <a:r>
              <a:rPr lang="uk-UA" dirty="0" smtClean="0"/>
              <a:t>.</a:t>
            </a:r>
          </a:p>
          <a:p>
            <a:r>
              <a:rPr lang="en-US" dirty="0" err="1" smtClean="0"/>
              <a:t>NestJS</a:t>
            </a:r>
            <a:r>
              <a:rPr lang="en-US" dirty="0" smtClean="0"/>
              <a:t> — </a:t>
            </a:r>
            <a:r>
              <a:rPr lang="uk-UA" dirty="0" smtClean="0"/>
              <a:t>серверний </a:t>
            </a:r>
            <a:r>
              <a:rPr lang="uk-UA" dirty="0" err="1" smtClean="0"/>
              <a:t>фреймворк</a:t>
            </a:r>
            <a:r>
              <a:rPr lang="uk-UA" dirty="0" smtClean="0"/>
              <a:t> для створення масштабованого та модульного </a:t>
            </a:r>
            <a:r>
              <a:rPr lang="en-US" dirty="0" smtClean="0"/>
              <a:t>backend-</a:t>
            </a:r>
            <a:r>
              <a:rPr lang="uk-UA" dirty="0" err="1" smtClean="0"/>
              <a:t>застосунку</a:t>
            </a:r>
            <a:r>
              <a:rPr lang="uk-UA" dirty="0" smtClean="0"/>
              <a:t>. Використовується для побудови </a:t>
            </a:r>
            <a:r>
              <a:rPr lang="en-US" dirty="0" smtClean="0"/>
              <a:t>REST API, </a:t>
            </a:r>
            <a:r>
              <a:rPr lang="uk-UA" dirty="0" smtClean="0"/>
              <a:t>обробки запитів, </a:t>
            </a:r>
            <a:r>
              <a:rPr lang="uk-UA" dirty="0" err="1" smtClean="0"/>
              <a:t>автентифікації</a:t>
            </a:r>
            <a:r>
              <a:rPr lang="uk-UA" dirty="0" smtClean="0"/>
              <a:t>, </a:t>
            </a:r>
            <a:r>
              <a:rPr lang="uk-UA" dirty="0" err="1" smtClean="0"/>
              <a:t>валідації</a:t>
            </a:r>
            <a:r>
              <a:rPr lang="uk-UA" dirty="0" smtClean="0"/>
              <a:t> даних та логіки роботи з базою.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— </a:t>
            </a:r>
            <a:r>
              <a:rPr lang="uk-UA" dirty="0" err="1" smtClean="0"/>
              <a:t>документоорієнтована</a:t>
            </a:r>
            <a:r>
              <a:rPr lang="uk-UA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uk-UA" dirty="0" smtClean="0"/>
              <a:t>база даних, що використовується для зберігання інформації про користувачів, задачі, </a:t>
            </a:r>
            <a:r>
              <a:rPr lang="uk-UA" dirty="0" err="1" smtClean="0"/>
              <a:t>проєкти</a:t>
            </a:r>
            <a:r>
              <a:rPr lang="uk-UA" dirty="0" smtClean="0"/>
              <a:t> та колонки у вигляді гнучких </a:t>
            </a:r>
            <a:r>
              <a:rPr lang="en-US" dirty="0" smtClean="0"/>
              <a:t>JSON-</a:t>
            </a:r>
            <a:r>
              <a:rPr lang="uk-UA" dirty="0" smtClean="0"/>
              <a:t>подібних документів.</a:t>
            </a:r>
          </a:p>
          <a:p>
            <a:r>
              <a:rPr lang="en-US" dirty="0" smtClean="0"/>
              <a:t>Mongoose — </a:t>
            </a:r>
            <a:r>
              <a:rPr lang="uk-UA" dirty="0" smtClean="0"/>
              <a:t>бібліотека </a:t>
            </a:r>
            <a:r>
              <a:rPr lang="en-US" dirty="0" smtClean="0"/>
              <a:t>ODM (Object Data Modeling), </a:t>
            </a:r>
            <a:r>
              <a:rPr lang="uk-UA" dirty="0" smtClean="0"/>
              <a:t>що забезпечує зручну роботу з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uk-UA" dirty="0" smtClean="0"/>
              <a:t>у середовищі </a:t>
            </a:r>
            <a:r>
              <a:rPr lang="en-US" dirty="0" smtClean="0"/>
              <a:t>Node.js. </a:t>
            </a:r>
            <a:r>
              <a:rPr lang="uk-UA" dirty="0" smtClean="0"/>
              <a:t>Дозволяє описувати схеми сутностей, керувати </a:t>
            </a:r>
            <a:r>
              <a:rPr lang="uk-UA" dirty="0" err="1" smtClean="0"/>
              <a:t>валідацією</a:t>
            </a:r>
            <a:r>
              <a:rPr lang="uk-UA" dirty="0" smtClean="0"/>
              <a:t> та зв’язками між документами.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30108" y="77465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Методи:</a:t>
            </a:r>
          </a:p>
          <a:p>
            <a:pPr marL="0" lv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- Модульний підхід до архітектури</a:t>
            </a:r>
          </a:p>
          <a:p>
            <a:pPr marL="0" lv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MVC-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подібна структура: контролери, сервіси та моделі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DTO / schema)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 окремих шарах.</a:t>
            </a:r>
          </a:p>
          <a:p>
            <a:pPr marL="0" lv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логіка: представлення задач у вигляді колонок із підтримкою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drag-and-drop.</a:t>
            </a:r>
          </a:p>
          <a:p>
            <a:pPr marL="0" lvl="0" indent="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API: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стандартизована взаємодія між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frontend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backend.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FontTx/>
              <a:buChar char="-"/>
            </a:pP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Послідовність розробки:</a:t>
            </a:r>
          </a:p>
          <a:p>
            <a:pPr marL="0" lvl="0" indent="0">
              <a:buFontTx/>
              <a:buChar char="-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Аналіз функціональних вимог.</a:t>
            </a:r>
          </a:p>
          <a:p>
            <a:pPr marL="0" lvl="0" indent="0">
              <a:buFontTx/>
              <a:buChar char="-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Проєктування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бази даних.</a:t>
            </a:r>
          </a:p>
          <a:p>
            <a:pPr marL="0" lvl="0" indent="0">
              <a:buFontTx/>
              <a:buChar char="-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Реалізація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backend-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модулів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NestJS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FontTx/>
              <a:buChar char="-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Розробка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API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та логіки авторизації.</a:t>
            </a:r>
          </a:p>
          <a:p>
            <a:pPr marL="0" lvl="0" indent="0">
              <a:buFontTx/>
              <a:buChar char="-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Створення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(Next.js + React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компоненти).</a:t>
            </a:r>
          </a:p>
          <a:p>
            <a:pPr marL="0" lvl="0" indent="0">
              <a:buNone/>
            </a:pPr>
            <a:endParaRPr lang="uk-UA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91821" y="893921"/>
            <a:ext cx="359106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buNone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Програмний код аналітики виконаних задач:</a:t>
            </a:r>
          </a:p>
          <a:p>
            <a:pPr marL="0" lvl="0" indent="0">
              <a:buNone/>
            </a:pPr>
            <a:endParaRPr lang="uk-UA" dirty="0" smtClean="0"/>
          </a:p>
          <a:p>
            <a:pPr marL="0" lvl="0" indent="0">
              <a:lnSpc>
                <a:spcPct val="100000"/>
              </a:lnSpc>
              <a:buNone/>
            </a:pP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getProjectStats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projectId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 string)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const total = await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this.taskModel.countDocuments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projectId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});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const done = await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this.taskModel.countDocuments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projectId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status: 'Done' });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return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totalTasks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 total,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completedTasks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 done,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completionRate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((done / total) * 100),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uk-UA" sz="1300" b="1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uk-UA" sz="1300" b="1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7395" y="1722784"/>
            <a:ext cx="4824205" cy="254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141304" y="96125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Відображення аналітики на стороні клієнта: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_презентації_до_ККП_бакалавра_2025 (1)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(1)</Template>
  <TotalTime>69</TotalTime>
  <Words>927</Words>
  <Application>Microsoft Office PowerPoint</Application>
  <PresentationFormat>Экран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Economica</vt:lpstr>
      <vt:lpstr>Open Sans</vt:lpstr>
      <vt:lpstr>Courier New</vt:lpstr>
      <vt:lpstr>Шаблон_презентації_до_ККП_бакалавра_2025 (1)</vt:lpstr>
      <vt:lpstr>Програмне забезпечення для керування проєктами. Програмне забезпечення для керування проєктами. Робота з даними на бекенді веб-застосунку для керування задачами за методологією Kanban</vt:lpstr>
      <vt:lpstr>Мета роботи: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Підсумки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Програмне забезпечення для керування проєктами. Веб-застосунок для керування задачами за методологією Kanban</dc:title>
  <dc:creator>User</dc:creator>
  <cp:lastModifiedBy>User</cp:lastModifiedBy>
  <cp:revision>8</cp:revision>
  <dcterms:created xsi:type="dcterms:W3CDTF">2025-06-20T22:45:24Z</dcterms:created>
  <dcterms:modified xsi:type="dcterms:W3CDTF">2025-06-22T20:59:25Z</dcterms:modified>
</cp:coreProperties>
</file>